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4"/>
  </p:notesMasterIdLst>
  <p:handoutMasterIdLst>
    <p:handoutMasterId r:id="rId105"/>
  </p:handoutMasterIdLst>
  <p:sldIdLst>
    <p:sldId id="278" r:id="rId5"/>
    <p:sldId id="328" r:id="rId6"/>
    <p:sldId id="329" r:id="rId7"/>
    <p:sldId id="967" r:id="rId8"/>
    <p:sldId id="1050" r:id="rId9"/>
    <p:sldId id="1017" r:id="rId10"/>
    <p:sldId id="1029" r:id="rId11"/>
    <p:sldId id="1060" r:id="rId12"/>
    <p:sldId id="1108" r:id="rId13"/>
    <p:sldId id="1114" r:id="rId14"/>
    <p:sldId id="1113" r:id="rId15"/>
    <p:sldId id="1020" r:id="rId16"/>
    <p:sldId id="1066" r:id="rId17"/>
    <p:sldId id="1115" r:id="rId18"/>
    <p:sldId id="1116" r:id="rId19"/>
    <p:sldId id="1061" r:id="rId20"/>
    <p:sldId id="1062" r:id="rId21"/>
    <p:sldId id="1065" r:id="rId22"/>
    <p:sldId id="1063" r:id="rId23"/>
    <p:sldId id="1123" r:id="rId24"/>
    <p:sldId id="976" r:id="rId25"/>
    <p:sldId id="1110" r:id="rId26"/>
    <p:sldId id="1111" r:id="rId27"/>
    <p:sldId id="337" r:id="rId28"/>
    <p:sldId id="985" r:id="rId29"/>
    <p:sldId id="1038" r:id="rId30"/>
    <p:sldId id="1137" r:id="rId31"/>
    <p:sldId id="972" r:id="rId32"/>
    <p:sldId id="1125" r:id="rId33"/>
    <p:sldId id="1054" r:id="rId34"/>
    <p:sldId id="1034" r:id="rId35"/>
    <p:sldId id="1136" r:id="rId36"/>
    <p:sldId id="1138" r:id="rId37"/>
    <p:sldId id="1024" r:id="rId38"/>
    <p:sldId id="1127" r:id="rId39"/>
    <p:sldId id="1128" r:id="rId40"/>
    <p:sldId id="1043" r:id="rId41"/>
    <p:sldId id="1040" r:id="rId42"/>
    <p:sldId id="1131" r:id="rId43"/>
    <p:sldId id="1129" r:id="rId44"/>
    <p:sldId id="1118" r:id="rId45"/>
    <p:sldId id="1132" r:id="rId46"/>
    <p:sldId id="1119" r:id="rId47"/>
    <p:sldId id="986" r:id="rId48"/>
    <p:sldId id="1037" r:id="rId49"/>
    <p:sldId id="950" r:id="rId50"/>
    <p:sldId id="989" r:id="rId51"/>
    <p:sldId id="1139" r:id="rId52"/>
    <p:sldId id="1068" r:id="rId53"/>
    <p:sldId id="1104" r:id="rId54"/>
    <p:sldId id="1069" r:id="rId55"/>
    <p:sldId id="1103" r:id="rId56"/>
    <p:sldId id="1070" r:id="rId57"/>
    <p:sldId id="1072" r:id="rId58"/>
    <p:sldId id="1073" r:id="rId59"/>
    <p:sldId id="1071" r:id="rId60"/>
    <p:sldId id="1105" r:id="rId61"/>
    <p:sldId id="1074" r:id="rId62"/>
    <p:sldId id="1075" r:id="rId63"/>
    <p:sldId id="1117" r:id="rId64"/>
    <p:sldId id="1046" r:id="rId65"/>
    <p:sldId id="1036" r:id="rId66"/>
    <p:sldId id="1076" r:id="rId67"/>
    <p:sldId id="1077" r:id="rId68"/>
    <p:sldId id="1088" r:id="rId69"/>
    <p:sldId id="1078" r:id="rId70"/>
    <p:sldId id="1079" r:id="rId71"/>
    <p:sldId id="1080" r:id="rId72"/>
    <p:sldId id="1081" r:id="rId73"/>
    <p:sldId id="1082" r:id="rId74"/>
    <p:sldId id="1089" r:id="rId75"/>
    <p:sldId id="1090" r:id="rId76"/>
    <p:sldId id="1083" r:id="rId77"/>
    <p:sldId id="1084" r:id="rId78"/>
    <p:sldId id="1091" r:id="rId79"/>
    <p:sldId id="1135" r:id="rId80"/>
    <p:sldId id="1092" r:id="rId81"/>
    <p:sldId id="1093" r:id="rId82"/>
    <p:sldId id="1133" r:id="rId83"/>
    <p:sldId id="1094" r:id="rId84"/>
    <p:sldId id="1086" r:id="rId85"/>
    <p:sldId id="1101" r:id="rId86"/>
    <p:sldId id="1087" r:id="rId87"/>
    <p:sldId id="1099" r:id="rId88"/>
    <p:sldId id="1134" r:id="rId89"/>
    <p:sldId id="1095" r:id="rId90"/>
    <p:sldId id="1035" r:id="rId91"/>
    <p:sldId id="1121" r:id="rId92"/>
    <p:sldId id="955" r:id="rId93"/>
    <p:sldId id="316" r:id="rId94"/>
    <p:sldId id="317" r:id="rId95"/>
    <p:sldId id="310" r:id="rId96"/>
    <p:sldId id="318" r:id="rId97"/>
    <p:sldId id="308" r:id="rId98"/>
    <p:sldId id="1008" r:id="rId99"/>
    <p:sldId id="951" r:id="rId100"/>
    <p:sldId id="1122" r:id="rId101"/>
    <p:sldId id="1112" r:id="rId102"/>
    <p:sldId id="312" r:id="rId103"/>
  </p:sldIdLst>
  <p:sldSz cx="9144000" cy="6858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 Nie" initials="KN" lastIdx="4" clrIdx="0">
    <p:extLst>
      <p:ext uri="{19B8F6BF-5375-455C-9EA6-DF929625EA0E}">
        <p15:presenceInfo xmlns:p15="http://schemas.microsoft.com/office/powerpoint/2012/main" userId="Kun Nie" providerId="None"/>
      </p:ext>
    </p:extLst>
  </p:cmAuthor>
  <p:cmAuthor id="2" name="Kevin lee" initials="Kl" lastIdx="2" clrIdx="1">
    <p:extLst>
      <p:ext uri="{19B8F6BF-5375-455C-9EA6-DF929625EA0E}">
        <p15:presenceInfo xmlns:p15="http://schemas.microsoft.com/office/powerpoint/2012/main" userId="52d682e11978a0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F5050"/>
    <a:srgbClr val="0A336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407" autoAdjust="0"/>
  </p:normalViewPr>
  <p:slideViewPr>
    <p:cSldViewPr snapToGrid="0" snapToObjects="1">
      <p:cViewPr varScale="1">
        <p:scale>
          <a:sx n="68" d="100"/>
          <a:sy n="68" d="100"/>
        </p:scale>
        <p:origin x="144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88"/>
    </p:cViewPr>
  </p:sorterViewPr>
  <p:notesViewPr>
    <p:cSldViewPr snapToGrid="0" snapToObjects="1">
      <p:cViewPr varScale="1">
        <p:scale>
          <a:sx n="56" d="100"/>
          <a:sy n="56" d="100"/>
        </p:scale>
        <p:origin x="283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60C6CD-C335-44F5-B89C-D9486C638A5C}" type="doc">
      <dgm:prSet loTypeId="urn:microsoft.com/office/officeart/2005/8/layout/cycle2" loCatId="cycle" qsTypeId="urn:microsoft.com/office/officeart/2005/8/quickstyle/simple1" qsCatId="simple" csTypeId="urn:microsoft.com/office/officeart/2005/8/colors/colorful2" csCatId="colorful" phldr="1"/>
      <dgm:spPr/>
      <dgm:t>
        <a:bodyPr/>
        <a:lstStyle/>
        <a:p>
          <a:endParaRPr lang="en-US"/>
        </a:p>
      </dgm:t>
    </dgm:pt>
    <dgm:pt modelId="{22323753-94DE-4C1B-A771-D3CFE7C5949F}">
      <dgm:prSet phldrT="[Text]"/>
      <dgm:spPr/>
      <dgm:t>
        <a:bodyPr/>
        <a:lstStyle/>
        <a:p>
          <a:r>
            <a:rPr lang="en-US" dirty="0">
              <a:solidFill>
                <a:schemeClr val="tx1"/>
              </a:solidFill>
            </a:rPr>
            <a:t>Hypothesis Function</a:t>
          </a:r>
        </a:p>
      </dgm:t>
    </dgm:pt>
    <dgm:pt modelId="{CE08C852-30AB-4EC1-A7A4-84617B1E901D}" type="parTrans" cxnId="{A8B2AEB3-DA51-44C5-9A59-4CC4964CB144}">
      <dgm:prSet/>
      <dgm:spPr/>
      <dgm:t>
        <a:bodyPr/>
        <a:lstStyle/>
        <a:p>
          <a:endParaRPr lang="en-US">
            <a:solidFill>
              <a:schemeClr val="tx1"/>
            </a:solidFill>
          </a:endParaRPr>
        </a:p>
      </dgm:t>
    </dgm:pt>
    <dgm:pt modelId="{57A5C8F8-E0BB-4D94-BFF6-6BE0184B9C5E}" type="sibTrans" cxnId="{A8B2AEB3-DA51-44C5-9A59-4CC4964CB144}">
      <dgm:prSet/>
      <dgm:spPr/>
      <dgm:t>
        <a:bodyPr/>
        <a:lstStyle/>
        <a:p>
          <a:endParaRPr lang="en-US" dirty="0">
            <a:solidFill>
              <a:schemeClr val="tx1"/>
            </a:solidFill>
          </a:endParaRPr>
        </a:p>
      </dgm:t>
    </dgm:pt>
    <dgm:pt modelId="{57948DC0-02C3-44FF-9CD5-48B3782AC8B4}">
      <dgm:prSet phldrT="[Text]"/>
      <dgm:spPr/>
      <dgm:t>
        <a:bodyPr/>
        <a:lstStyle/>
        <a:p>
          <a:r>
            <a:rPr lang="en-US" dirty="0">
              <a:solidFill>
                <a:schemeClr val="tx1"/>
              </a:solidFill>
            </a:rPr>
            <a:t>Cost Function Calculation</a:t>
          </a:r>
        </a:p>
      </dgm:t>
    </dgm:pt>
    <dgm:pt modelId="{BD47278B-98E7-4118-8F37-0A6D94BF2A4B}" type="parTrans" cxnId="{7F056393-F7DF-42A0-ADF7-5256B7AA3DCB}">
      <dgm:prSet/>
      <dgm:spPr/>
      <dgm:t>
        <a:bodyPr/>
        <a:lstStyle/>
        <a:p>
          <a:endParaRPr lang="en-US">
            <a:solidFill>
              <a:schemeClr val="tx1"/>
            </a:solidFill>
          </a:endParaRPr>
        </a:p>
      </dgm:t>
    </dgm:pt>
    <dgm:pt modelId="{6365902D-34DF-4DB6-A120-3C45DA8BA9DC}" type="sibTrans" cxnId="{7F056393-F7DF-42A0-ADF7-5256B7AA3DCB}">
      <dgm:prSet/>
      <dgm:spPr/>
      <dgm:t>
        <a:bodyPr/>
        <a:lstStyle/>
        <a:p>
          <a:endParaRPr lang="en-US" dirty="0">
            <a:solidFill>
              <a:schemeClr val="tx1"/>
            </a:solidFill>
          </a:endParaRPr>
        </a:p>
      </dgm:t>
    </dgm:pt>
    <dgm:pt modelId="{591C11DC-7BC8-4EA6-8F40-76574544FB78}">
      <dgm:prSet phldrT="[Text]"/>
      <dgm:spPr/>
      <dgm:t>
        <a:bodyPr/>
        <a:lstStyle/>
        <a:p>
          <a:r>
            <a:rPr lang="en-US" dirty="0">
              <a:solidFill>
                <a:schemeClr val="tx1"/>
              </a:solidFill>
            </a:rPr>
            <a:t>Applying Gradient Descent</a:t>
          </a:r>
        </a:p>
      </dgm:t>
    </dgm:pt>
    <dgm:pt modelId="{DBB71CE3-BF8D-4E86-9FD3-22D9383FC2F3}" type="parTrans" cxnId="{7ADCB6CF-54AC-4FD1-A5AC-E784DD4480DE}">
      <dgm:prSet/>
      <dgm:spPr/>
      <dgm:t>
        <a:bodyPr/>
        <a:lstStyle/>
        <a:p>
          <a:endParaRPr lang="en-US">
            <a:solidFill>
              <a:schemeClr val="tx1"/>
            </a:solidFill>
          </a:endParaRPr>
        </a:p>
      </dgm:t>
    </dgm:pt>
    <dgm:pt modelId="{BF31D489-6E6F-406A-B319-52A8C993B30E}" type="sibTrans" cxnId="{7ADCB6CF-54AC-4FD1-A5AC-E784DD4480DE}">
      <dgm:prSet/>
      <dgm:spPr/>
      <dgm:t>
        <a:bodyPr/>
        <a:lstStyle/>
        <a:p>
          <a:endParaRPr lang="en-US" dirty="0">
            <a:solidFill>
              <a:schemeClr val="tx1"/>
            </a:solidFill>
          </a:endParaRPr>
        </a:p>
      </dgm:t>
    </dgm:pt>
    <dgm:pt modelId="{39E1285B-0E99-4F2E-86BA-663D8E36D5DA}">
      <dgm:prSet phldrT="[Text]"/>
      <dgm:spPr/>
      <dgm:t>
        <a:bodyPr/>
        <a:lstStyle/>
        <a:p>
          <a:r>
            <a:rPr lang="en-US" dirty="0">
              <a:solidFill>
                <a:schemeClr val="tx1"/>
              </a:solidFill>
            </a:rPr>
            <a:t>Updating Parameters</a:t>
          </a:r>
        </a:p>
      </dgm:t>
    </dgm:pt>
    <dgm:pt modelId="{A54920A2-C12B-425E-8A32-82AE0B7CA14B}" type="parTrans" cxnId="{6259153A-9B5A-4790-9B96-4D1076ECE4B5}">
      <dgm:prSet/>
      <dgm:spPr/>
      <dgm:t>
        <a:bodyPr/>
        <a:lstStyle/>
        <a:p>
          <a:endParaRPr lang="en-US">
            <a:solidFill>
              <a:schemeClr val="tx1"/>
            </a:solidFill>
          </a:endParaRPr>
        </a:p>
      </dgm:t>
    </dgm:pt>
    <dgm:pt modelId="{E75BC187-DB7F-4C01-BB44-DB88BDF6D4FB}" type="sibTrans" cxnId="{6259153A-9B5A-4790-9B96-4D1076ECE4B5}">
      <dgm:prSet/>
      <dgm:spPr/>
      <dgm:t>
        <a:bodyPr/>
        <a:lstStyle/>
        <a:p>
          <a:endParaRPr lang="en-US" dirty="0">
            <a:solidFill>
              <a:schemeClr val="tx1"/>
            </a:solidFill>
          </a:endParaRPr>
        </a:p>
      </dgm:t>
    </dgm:pt>
    <dgm:pt modelId="{41996251-0619-47FB-8314-DAE2D2A2293C}">
      <dgm:prSet phldrT="[Text]"/>
      <dgm:spPr/>
      <dgm:t>
        <a:bodyPr/>
        <a:lstStyle/>
        <a:p>
          <a:r>
            <a:rPr lang="en-US" dirty="0">
              <a:solidFill>
                <a:schemeClr val="tx1"/>
              </a:solidFill>
            </a:rPr>
            <a:t>New Iteration</a:t>
          </a:r>
        </a:p>
      </dgm:t>
    </dgm:pt>
    <dgm:pt modelId="{CE6042D3-42A9-489D-A1AE-D3074378D9C3}" type="parTrans" cxnId="{D16B8C34-22F4-437C-8AD4-07D6327A518F}">
      <dgm:prSet/>
      <dgm:spPr/>
      <dgm:t>
        <a:bodyPr/>
        <a:lstStyle/>
        <a:p>
          <a:endParaRPr lang="en-US"/>
        </a:p>
      </dgm:t>
    </dgm:pt>
    <dgm:pt modelId="{2D2D6030-7C6B-4B70-9E2F-9891D019C5D5}" type="sibTrans" cxnId="{D16B8C34-22F4-437C-8AD4-07D6327A518F}">
      <dgm:prSet/>
      <dgm:spPr/>
      <dgm:t>
        <a:bodyPr/>
        <a:lstStyle/>
        <a:p>
          <a:endParaRPr lang="en-US" dirty="0"/>
        </a:p>
      </dgm:t>
    </dgm:pt>
    <dgm:pt modelId="{12037D8C-4A90-497A-8BC2-60704E03FE14}" type="pres">
      <dgm:prSet presAssocID="{DC60C6CD-C335-44F5-B89C-D9486C638A5C}" presName="cycle" presStyleCnt="0">
        <dgm:presLayoutVars>
          <dgm:dir/>
          <dgm:resizeHandles val="exact"/>
        </dgm:presLayoutVars>
      </dgm:prSet>
      <dgm:spPr/>
    </dgm:pt>
    <dgm:pt modelId="{4CE84339-1621-43B5-B24C-FE004D3BFFA6}" type="pres">
      <dgm:prSet presAssocID="{22323753-94DE-4C1B-A771-D3CFE7C5949F}" presName="node" presStyleLbl="node1" presStyleIdx="0" presStyleCnt="5">
        <dgm:presLayoutVars>
          <dgm:bulletEnabled val="1"/>
        </dgm:presLayoutVars>
      </dgm:prSet>
      <dgm:spPr/>
    </dgm:pt>
    <dgm:pt modelId="{928F9FFB-3724-4903-A247-69155B152C63}" type="pres">
      <dgm:prSet presAssocID="{57A5C8F8-E0BB-4D94-BFF6-6BE0184B9C5E}" presName="sibTrans" presStyleLbl="sibTrans2D1" presStyleIdx="0" presStyleCnt="5"/>
      <dgm:spPr/>
    </dgm:pt>
    <dgm:pt modelId="{A47CB40E-B6A5-4C5B-9BAD-2701E31FE30D}" type="pres">
      <dgm:prSet presAssocID="{57A5C8F8-E0BB-4D94-BFF6-6BE0184B9C5E}" presName="connectorText" presStyleLbl="sibTrans2D1" presStyleIdx="0" presStyleCnt="5"/>
      <dgm:spPr/>
    </dgm:pt>
    <dgm:pt modelId="{76B0F163-E0CB-4088-BC72-5F98801960A2}" type="pres">
      <dgm:prSet presAssocID="{41996251-0619-47FB-8314-DAE2D2A2293C}" presName="node" presStyleLbl="node1" presStyleIdx="1" presStyleCnt="5">
        <dgm:presLayoutVars>
          <dgm:bulletEnabled val="1"/>
        </dgm:presLayoutVars>
      </dgm:prSet>
      <dgm:spPr/>
    </dgm:pt>
    <dgm:pt modelId="{66CC81F9-BB30-4DEE-B44A-656B09FD5230}" type="pres">
      <dgm:prSet presAssocID="{2D2D6030-7C6B-4B70-9E2F-9891D019C5D5}" presName="sibTrans" presStyleLbl="sibTrans2D1" presStyleIdx="1" presStyleCnt="5"/>
      <dgm:spPr/>
    </dgm:pt>
    <dgm:pt modelId="{84143FB1-5FE7-479D-ADDD-FBB8780E1AC5}" type="pres">
      <dgm:prSet presAssocID="{2D2D6030-7C6B-4B70-9E2F-9891D019C5D5}" presName="connectorText" presStyleLbl="sibTrans2D1" presStyleIdx="1" presStyleCnt="5"/>
      <dgm:spPr/>
    </dgm:pt>
    <dgm:pt modelId="{73F382F6-5A58-4612-A75E-7FD236AE4B5E}" type="pres">
      <dgm:prSet presAssocID="{57948DC0-02C3-44FF-9CD5-48B3782AC8B4}" presName="node" presStyleLbl="node1" presStyleIdx="2" presStyleCnt="5">
        <dgm:presLayoutVars>
          <dgm:bulletEnabled val="1"/>
        </dgm:presLayoutVars>
      </dgm:prSet>
      <dgm:spPr/>
    </dgm:pt>
    <dgm:pt modelId="{28B48D88-35FC-45A6-9777-963903D622D8}" type="pres">
      <dgm:prSet presAssocID="{6365902D-34DF-4DB6-A120-3C45DA8BA9DC}" presName="sibTrans" presStyleLbl="sibTrans2D1" presStyleIdx="2" presStyleCnt="5"/>
      <dgm:spPr/>
    </dgm:pt>
    <dgm:pt modelId="{E44A3FC5-5405-4A42-800B-3BDA50C83068}" type="pres">
      <dgm:prSet presAssocID="{6365902D-34DF-4DB6-A120-3C45DA8BA9DC}" presName="connectorText" presStyleLbl="sibTrans2D1" presStyleIdx="2" presStyleCnt="5"/>
      <dgm:spPr/>
    </dgm:pt>
    <dgm:pt modelId="{BB0D69EB-D570-42C3-BA0B-08E722E7E23C}" type="pres">
      <dgm:prSet presAssocID="{591C11DC-7BC8-4EA6-8F40-76574544FB78}" presName="node" presStyleLbl="node1" presStyleIdx="3" presStyleCnt="5">
        <dgm:presLayoutVars>
          <dgm:bulletEnabled val="1"/>
        </dgm:presLayoutVars>
      </dgm:prSet>
      <dgm:spPr/>
    </dgm:pt>
    <dgm:pt modelId="{6D121002-F8A0-493B-85E6-80482E48AC43}" type="pres">
      <dgm:prSet presAssocID="{BF31D489-6E6F-406A-B319-52A8C993B30E}" presName="sibTrans" presStyleLbl="sibTrans2D1" presStyleIdx="3" presStyleCnt="5"/>
      <dgm:spPr/>
    </dgm:pt>
    <dgm:pt modelId="{8B532BB7-99D7-4A0C-B428-2D26D9D081C1}" type="pres">
      <dgm:prSet presAssocID="{BF31D489-6E6F-406A-B319-52A8C993B30E}" presName="connectorText" presStyleLbl="sibTrans2D1" presStyleIdx="3" presStyleCnt="5"/>
      <dgm:spPr/>
    </dgm:pt>
    <dgm:pt modelId="{23BCDE27-5B8F-44DB-B805-9570471566D3}" type="pres">
      <dgm:prSet presAssocID="{39E1285B-0E99-4F2E-86BA-663D8E36D5DA}" presName="node" presStyleLbl="node1" presStyleIdx="4" presStyleCnt="5">
        <dgm:presLayoutVars>
          <dgm:bulletEnabled val="1"/>
        </dgm:presLayoutVars>
      </dgm:prSet>
      <dgm:spPr/>
    </dgm:pt>
    <dgm:pt modelId="{90C61DFA-9929-4AAC-8A69-07CB5E02D8B1}" type="pres">
      <dgm:prSet presAssocID="{E75BC187-DB7F-4C01-BB44-DB88BDF6D4FB}" presName="sibTrans" presStyleLbl="sibTrans2D1" presStyleIdx="4" presStyleCnt="5"/>
      <dgm:spPr/>
    </dgm:pt>
    <dgm:pt modelId="{9B47E875-AC7F-4B3E-92B3-F0EAFFDCC0DA}" type="pres">
      <dgm:prSet presAssocID="{E75BC187-DB7F-4C01-BB44-DB88BDF6D4FB}" presName="connectorText" presStyleLbl="sibTrans2D1" presStyleIdx="4" presStyleCnt="5"/>
      <dgm:spPr/>
    </dgm:pt>
  </dgm:ptLst>
  <dgm:cxnLst>
    <dgm:cxn modelId="{1F9BE805-C3B6-4C11-A6F5-48D143F51649}" type="presOf" srcId="{57948DC0-02C3-44FF-9CD5-48B3782AC8B4}" destId="{73F382F6-5A58-4612-A75E-7FD236AE4B5E}" srcOrd="0" destOrd="0" presId="urn:microsoft.com/office/officeart/2005/8/layout/cycle2"/>
    <dgm:cxn modelId="{FD0BCD26-DCCB-4502-95EB-3BA5AA910D06}" type="presOf" srcId="{6365902D-34DF-4DB6-A120-3C45DA8BA9DC}" destId="{28B48D88-35FC-45A6-9777-963903D622D8}" srcOrd="0" destOrd="0" presId="urn:microsoft.com/office/officeart/2005/8/layout/cycle2"/>
    <dgm:cxn modelId="{28B7AB28-1F73-4CA4-A5D2-417AB6E960A2}" type="presOf" srcId="{BF31D489-6E6F-406A-B319-52A8C993B30E}" destId="{6D121002-F8A0-493B-85E6-80482E48AC43}" srcOrd="0" destOrd="0" presId="urn:microsoft.com/office/officeart/2005/8/layout/cycle2"/>
    <dgm:cxn modelId="{FCAEB329-8CB9-421B-9703-31505146F751}" type="presOf" srcId="{22323753-94DE-4C1B-A771-D3CFE7C5949F}" destId="{4CE84339-1621-43B5-B24C-FE004D3BFFA6}" srcOrd="0" destOrd="0" presId="urn:microsoft.com/office/officeart/2005/8/layout/cycle2"/>
    <dgm:cxn modelId="{D16B8C34-22F4-437C-8AD4-07D6327A518F}" srcId="{DC60C6CD-C335-44F5-B89C-D9486C638A5C}" destId="{41996251-0619-47FB-8314-DAE2D2A2293C}" srcOrd="1" destOrd="0" parTransId="{CE6042D3-42A9-489D-A1AE-D3074378D9C3}" sibTransId="{2D2D6030-7C6B-4B70-9E2F-9891D019C5D5}"/>
    <dgm:cxn modelId="{098F5537-1207-4A13-B31C-A4EB5F9D6B71}" type="presOf" srcId="{591C11DC-7BC8-4EA6-8F40-76574544FB78}" destId="{BB0D69EB-D570-42C3-BA0B-08E722E7E23C}" srcOrd="0" destOrd="0" presId="urn:microsoft.com/office/officeart/2005/8/layout/cycle2"/>
    <dgm:cxn modelId="{6259153A-9B5A-4790-9B96-4D1076ECE4B5}" srcId="{DC60C6CD-C335-44F5-B89C-D9486C638A5C}" destId="{39E1285B-0E99-4F2E-86BA-663D8E36D5DA}" srcOrd="4" destOrd="0" parTransId="{A54920A2-C12B-425E-8A32-82AE0B7CA14B}" sibTransId="{E75BC187-DB7F-4C01-BB44-DB88BDF6D4FB}"/>
    <dgm:cxn modelId="{1D9C9E5C-D10B-4440-88FE-C14532F307DA}" type="presOf" srcId="{E75BC187-DB7F-4C01-BB44-DB88BDF6D4FB}" destId="{9B47E875-AC7F-4B3E-92B3-F0EAFFDCC0DA}" srcOrd="1" destOrd="0" presId="urn:microsoft.com/office/officeart/2005/8/layout/cycle2"/>
    <dgm:cxn modelId="{9B3F4D5F-6151-4736-832C-BEC14CF49D3F}" type="presOf" srcId="{57A5C8F8-E0BB-4D94-BFF6-6BE0184B9C5E}" destId="{928F9FFB-3724-4903-A247-69155B152C63}" srcOrd="0" destOrd="0" presId="urn:microsoft.com/office/officeart/2005/8/layout/cycle2"/>
    <dgm:cxn modelId="{E214B861-AB79-4D11-BCFE-F7D5525C2927}" type="presOf" srcId="{2D2D6030-7C6B-4B70-9E2F-9891D019C5D5}" destId="{84143FB1-5FE7-479D-ADDD-FBB8780E1AC5}" srcOrd="1" destOrd="0" presId="urn:microsoft.com/office/officeart/2005/8/layout/cycle2"/>
    <dgm:cxn modelId="{5AE3A96F-9A8E-41A5-8393-DF4EC128FC12}" type="presOf" srcId="{2D2D6030-7C6B-4B70-9E2F-9891D019C5D5}" destId="{66CC81F9-BB30-4DEE-B44A-656B09FD5230}" srcOrd="0" destOrd="0" presId="urn:microsoft.com/office/officeart/2005/8/layout/cycle2"/>
    <dgm:cxn modelId="{C3739D54-FE08-497E-B211-BD26ED613C43}" type="presOf" srcId="{DC60C6CD-C335-44F5-B89C-D9486C638A5C}" destId="{12037D8C-4A90-497A-8BC2-60704E03FE14}" srcOrd="0" destOrd="0" presId="urn:microsoft.com/office/officeart/2005/8/layout/cycle2"/>
    <dgm:cxn modelId="{5AEECB7C-3E4E-4317-955B-5D0641A0C3C1}" type="presOf" srcId="{BF31D489-6E6F-406A-B319-52A8C993B30E}" destId="{8B532BB7-99D7-4A0C-B428-2D26D9D081C1}" srcOrd="1" destOrd="0" presId="urn:microsoft.com/office/officeart/2005/8/layout/cycle2"/>
    <dgm:cxn modelId="{7F056393-F7DF-42A0-ADF7-5256B7AA3DCB}" srcId="{DC60C6CD-C335-44F5-B89C-D9486C638A5C}" destId="{57948DC0-02C3-44FF-9CD5-48B3782AC8B4}" srcOrd="2" destOrd="0" parTransId="{BD47278B-98E7-4118-8F37-0A6D94BF2A4B}" sibTransId="{6365902D-34DF-4DB6-A120-3C45DA8BA9DC}"/>
    <dgm:cxn modelId="{A8B2AEB3-DA51-44C5-9A59-4CC4964CB144}" srcId="{DC60C6CD-C335-44F5-B89C-D9486C638A5C}" destId="{22323753-94DE-4C1B-A771-D3CFE7C5949F}" srcOrd="0" destOrd="0" parTransId="{CE08C852-30AB-4EC1-A7A4-84617B1E901D}" sibTransId="{57A5C8F8-E0BB-4D94-BFF6-6BE0184B9C5E}"/>
    <dgm:cxn modelId="{7ADCB6CF-54AC-4FD1-A5AC-E784DD4480DE}" srcId="{DC60C6CD-C335-44F5-B89C-D9486C638A5C}" destId="{591C11DC-7BC8-4EA6-8F40-76574544FB78}" srcOrd="3" destOrd="0" parTransId="{DBB71CE3-BF8D-4E86-9FD3-22D9383FC2F3}" sibTransId="{BF31D489-6E6F-406A-B319-52A8C993B30E}"/>
    <dgm:cxn modelId="{A441DFD7-88B3-4754-B30A-A51FAD7B6BE5}" type="presOf" srcId="{6365902D-34DF-4DB6-A120-3C45DA8BA9DC}" destId="{E44A3FC5-5405-4A42-800B-3BDA50C83068}" srcOrd="1" destOrd="0" presId="urn:microsoft.com/office/officeart/2005/8/layout/cycle2"/>
    <dgm:cxn modelId="{8ED694E3-C6B0-45B8-AA0D-B74E254CED33}" type="presOf" srcId="{39E1285B-0E99-4F2E-86BA-663D8E36D5DA}" destId="{23BCDE27-5B8F-44DB-B805-9570471566D3}" srcOrd="0" destOrd="0" presId="urn:microsoft.com/office/officeart/2005/8/layout/cycle2"/>
    <dgm:cxn modelId="{8D2803ED-DE30-47AC-8CEB-FC7F6F6701DD}" type="presOf" srcId="{E75BC187-DB7F-4C01-BB44-DB88BDF6D4FB}" destId="{90C61DFA-9929-4AAC-8A69-07CB5E02D8B1}" srcOrd="0" destOrd="0" presId="urn:microsoft.com/office/officeart/2005/8/layout/cycle2"/>
    <dgm:cxn modelId="{E249AAF4-2610-4E65-B83B-3A013ECE5D2E}" type="presOf" srcId="{41996251-0619-47FB-8314-DAE2D2A2293C}" destId="{76B0F163-E0CB-4088-BC72-5F98801960A2}" srcOrd="0" destOrd="0" presId="urn:microsoft.com/office/officeart/2005/8/layout/cycle2"/>
    <dgm:cxn modelId="{A14186FF-FB61-41AE-B5AA-C592ACDF5B4E}" type="presOf" srcId="{57A5C8F8-E0BB-4D94-BFF6-6BE0184B9C5E}" destId="{A47CB40E-B6A5-4C5B-9BAD-2701E31FE30D}" srcOrd="1" destOrd="0" presId="urn:microsoft.com/office/officeart/2005/8/layout/cycle2"/>
    <dgm:cxn modelId="{7D7F7AAB-F5DF-4203-990D-F7C2D6FF878E}" type="presParOf" srcId="{12037D8C-4A90-497A-8BC2-60704E03FE14}" destId="{4CE84339-1621-43B5-B24C-FE004D3BFFA6}" srcOrd="0" destOrd="0" presId="urn:microsoft.com/office/officeart/2005/8/layout/cycle2"/>
    <dgm:cxn modelId="{A3511B85-DEAF-40BF-82CD-34D59B1D860A}" type="presParOf" srcId="{12037D8C-4A90-497A-8BC2-60704E03FE14}" destId="{928F9FFB-3724-4903-A247-69155B152C63}" srcOrd="1" destOrd="0" presId="urn:microsoft.com/office/officeart/2005/8/layout/cycle2"/>
    <dgm:cxn modelId="{BD6832E1-71A4-4AD9-A311-F18511CB2960}" type="presParOf" srcId="{928F9FFB-3724-4903-A247-69155B152C63}" destId="{A47CB40E-B6A5-4C5B-9BAD-2701E31FE30D}" srcOrd="0" destOrd="0" presId="urn:microsoft.com/office/officeart/2005/8/layout/cycle2"/>
    <dgm:cxn modelId="{7FBB4FA8-41E0-4F52-9A9F-A3EAAED2FB00}" type="presParOf" srcId="{12037D8C-4A90-497A-8BC2-60704E03FE14}" destId="{76B0F163-E0CB-4088-BC72-5F98801960A2}" srcOrd="2" destOrd="0" presId="urn:microsoft.com/office/officeart/2005/8/layout/cycle2"/>
    <dgm:cxn modelId="{67D44A46-A333-4386-B289-C31C8CC806AE}" type="presParOf" srcId="{12037D8C-4A90-497A-8BC2-60704E03FE14}" destId="{66CC81F9-BB30-4DEE-B44A-656B09FD5230}" srcOrd="3" destOrd="0" presId="urn:microsoft.com/office/officeart/2005/8/layout/cycle2"/>
    <dgm:cxn modelId="{8CDCAC35-2082-4BA0-9390-155F6C0D088B}" type="presParOf" srcId="{66CC81F9-BB30-4DEE-B44A-656B09FD5230}" destId="{84143FB1-5FE7-479D-ADDD-FBB8780E1AC5}" srcOrd="0" destOrd="0" presId="urn:microsoft.com/office/officeart/2005/8/layout/cycle2"/>
    <dgm:cxn modelId="{A2881B38-3096-4BDD-A806-A32D37804419}" type="presParOf" srcId="{12037D8C-4A90-497A-8BC2-60704E03FE14}" destId="{73F382F6-5A58-4612-A75E-7FD236AE4B5E}" srcOrd="4" destOrd="0" presId="urn:microsoft.com/office/officeart/2005/8/layout/cycle2"/>
    <dgm:cxn modelId="{0C98144C-20D8-49C4-8F99-EE2DD26466C6}" type="presParOf" srcId="{12037D8C-4A90-497A-8BC2-60704E03FE14}" destId="{28B48D88-35FC-45A6-9777-963903D622D8}" srcOrd="5" destOrd="0" presId="urn:microsoft.com/office/officeart/2005/8/layout/cycle2"/>
    <dgm:cxn modelId="{64C76FFB-1359-44E4-8A7F-48FF38D04161}" type="presParOf" srcId="{28B48D88-35FC-45A6-9777-963903D622D8}" destId="{E44A3FC5-5405-4A42-800B-3BDA50C83068}" srcOrd="0" destOrd="0" presId="urn:microsoft.com/office/officeart/2005/8/layout/cycle2"/>
    <dgm:cxn modelId="{BCEF8F42-6A1A-4B7B-9FE0-8A7CB9356FC0}" type="presParOf" srcId="{12037D8C-4A90-497A-8BC2-60704E03FE14}" destId="{BB0D69EB-D570-42C3-BA0B-08E722E7E23C}" srcOrd="6" destOrd="0" presId="urn:microsoft.com/office/officeart/2005/8/layout/cycle2"/>
    <dgm:cxn modelId="{BD2CF9E3-54E7-44AD-BD32-F22FC5163D34}" type="presParOf" srcId="{12037D8C-4A90-497A-8BC2-60704E03FE14}" destId="{6D121002-F8A0-493B-85E6-80482E48AC43}" srcOrd="7" destOrd="0" presId="urn:microsoft.com/office/officeart/2005/8/layout/cycle2"/>
    <dgm:cxn modelId="{84761829-4CAF-4384-AC3B-46B2E49DC55B}" type="presParOf" srcId="{6D121002-F8A0-493B-85E6-80482E48AC43}" destId="{8B532BB7-99D7-4A0C-B428-2D26D9D081C1}" srcOrd="0" destOrd="0" presId="urn:microsoft.com/office/officeart/2005/8/layout/cycle2"/>
    <dgm:cxn modelId="{4BC96D4F-C101-41D3-96C3-71EB3C68E656}" type="presParOf" srcId="{12037D8C-4A90-497A-8BC2-60704E03FE14}" destId="{23BCDE27-5B8F-44DB-B805-9570471566D3}" srcOrd="8" destOrd="0" presId="urn:microsoft.com/office/officeart/2005/8/layout/cycle2"/>
    <dgm:cxn modelId="{66E245EB-F3E6-46CB-A042-36E349C14B87}" type="presParOf" srcId="{12037D8C-4A90-497A-8BC2-60704E03FE14}" destId="{90C61DFA-9929-4AAC-8A69-07CB5E02D8B1}" srcOrd="9" destOrd="0" presId="urn:microsoft.com/office/officeart/2005/8/layout/cycle2"/>
    <dgm:cxn modelId="{8BCF4BA0-9CB5-4285-955B-D9A44FADA878}" type="presParOf" srcId="{90C61DFA-9929-4AAC-8A69-07CB5E02D8B1}" destId="{9B47E875-AC7F-4B3E-92B3-F0EAFFDCC0D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89668C-2FF6-4023-B9E8-08343312A6B1}" type="doc">
      <dgm:prSet loTypeId="urn:microsoft.com/office/officeart/2005/8/layout/hierarchy3" loCatId="list" qsTypeId="urn:microsoft.com/office/officeart/2005/8/quickstyle/simple1" qsCatId="simple" csTypeId="urn:microsoft.com/office/officeart/2005/8/colors/colorful3" csCatId="colorful" phldr="1"/>
      <dgm:spPr/>
      <dgm:t>
        <a:bodyPr/>
        <a:lstStyle/>
        <a:p>
          <a:endParaRPr lang="en-US"/>
        </a:p>
      </dgm:t>
    </dgm:pt>
    <dgm:pt modelId="{E99D4CC8-A1C1-46FE-906B-8BB412663EAC}">
      <dgm:prSet phldrT="[Text]" custT="1"/>
      <dgm:spPr/>
      <dgm:t>
        <a:bodyPr/>
        <a:lstStyle/>
        <a:p>
          <a:r>
            <a:rPr lang="en-US" sz="2400" dirty="0"/>
            <a:t>Statistics</a:t>
          </a:r>
        </a:p>
      </dgm:t>
    </dgm:pt>
    <dgm:pt modelId="{9D69BA20-2146-4C2F-B043-B1AEB568C6DD}" type="parTrans" cxnId="{60B98B13-55E7-44FF-83E8-00F26CEA889B}">
      <dgm:prSet/>
      <dgm:spPr/>
      <dgm:t>
        <a:bodyPr/>
        <a:lstStyle/>
        <a:p>
          <a:endParaRPr lang="en-US" sz="2400"/>
        </a:p>
      </dgm:t>
    </dgm:pt>
    <dgm:pt modelId="{7DE7D991-1D9D-4C49-BB76-305F5A7C7DEE}" type="sibTrans" cxnId="{60B98B13-55E7-44FF-83E8-00F26CEA889B}">
      <dgm:prSet/>
      <dgm:spPr/>
      <dgm:t>
        <a:bodyPr/>
        <a:lstStyle/>
        <a:p>
          <a:endParaRPr lang="en-US" sz="2400"/>
        </a:p>
      </dgm:t>
    </dgm:pt>
    <dgm:pt modelId="{DE907E06-C36A-403E-9D67-9B622356ABBB}">
      <dgm:prSet phldrT="[Text]" custT="1"/>
      <dgm:spPr/>
      <dgm:t>
        <a:bodyPr/>
        <a:lstStyle/>
        <a:p>
          <a:r>
            <a:rPr lang="en-US" sz="2400" dirty="0"/>
            <a:t>Sample Size</a:t>
          </a:r>
        </a:p>
      </dgm:t>
    </dgm:pt>
    <dgm:pt modelId="{2B216254-3E57-4EFE-98C4-B749B34B7353}" type="parTrans" cxnId="{46E635FC-82AA-4C02-B144-57FDC619938A}">
      <dgm:prSet/>
      <dgm:spPr/>
      <dgm:t>
        <a:bodyPr/>
        <a:lstStyle/>
        <a:p>
          <a:endParaRPr lang="en-US" sz="2400"/>
        </a:p>
      </dgm:t>
    </dgm:pt>
    <dgm:pt modelId="{7FF345C4-FF43-401D-93BC-8FC1A1F62D8D}" type="sibTrans" cxnId="{46E635FC-82AA-4C02-B144-57FDC619938A}">
      <dgm:prSet/>
      <dgm:spPr/>
      <dgm:t>
        <a:bodyPr/>
        <a:lstStyle/>
        <a:p>
          <a:endParaRPr lang="en-US" sz="2400"/>
        </a:p>
      </dgm:t>
    </dgm:pt>
    <dgm:pt modelId="{9841C895-657D-493A-A854-703D56071EF7}">
      <dgm:prSet phldrT="[Text]" custT="1"/>
      <dgm:spPr/>
      <dgm:t>
        <a:bodyPr/>
        <a:lstStyle/>
        <a:p>
          <a:r>
            <a:rPr lang="en-US" sz="2400" dirty="0"/>
            <a:t>P-value</a:t>
          </a:r>
        </a:p>
      </dgm:t>
    </dgm:pt>
    <dgm:pt modelId="{8712A224-4CC4-4BFA-8775-1B8BFBC11844}" type="parTrans" cxnId="{850EC610-75AC-4221-AA16-0075607D2939}">
      <dgm:prSet/>
      <dgm:spPr/>
      <dgm:t>
        <a:bodyPr/>
        <a:lstStyle/>
        <a:p>
          <a:endParaRPr lang="en-US" sz="2400"/>
        </a:p>
      </dgm:t>
    </dgm:pt>
    <dgm:pt modelId="{85A4D2E4-6C13-44CC-884C-BDAE84309B54}" type="sibTrans" cxnId="{850EC610-75AC-4221-AA16-0075607D2939}">
      <dgm:prSet/>
      <dgm:spPr/>
      <dgm:t>
        <a:bodyPr/>
        <a:lstStyle/>
        <a:p>
          <a:endParaRPr lang="en-US" sz="2400"/>
        </a:p>
      </dgm:t>
    </dgm:pt>
    <dgm:pt modelId="{501F4912-C540-4566-9D29-CDDA81FB5C28}">
      <dgm:prSet phldrT="[Text]" custT="1"/>
      <dgm:spPr/>
      <dgm:t>
        <a:bodyPr/>
        <a:lstStyle/>
        <a:p>
          <a:r>
            <a:rPr lang="en-US" sz="2400" dirty="0"/>
            <a:t>Machine Learning</a:t>
          </a:r>
        </a:p>
      </dgm:t>
    </dgm:pt>
    <dgm:pt modelId="{98EC50B2-736F-4B70-9B8A-8D87FC3D1BC9}" type="parTrans" cxnId="{BAB901C1-4CC7-4BAD-809C-0FABC4E818D7}">
      <dgm:prSet/>
      <dgm:spPr/>
      <dgm:t>
        <a:bodyPr/>
        <a:lstStyle/>
        <a:p>
          <a:endParaRPr lang="en-US" sz="2400"/>
        </a:p>
      </dgm:t>
    </dgm:pt>
    <dgm:pt modelId="{5B6E0C30-3074-4755-BDBB-EC37BAD757FF}" type="sibTrans" cxnId="{BAB901C1-4CC7-4BAD-809C-0FABC4E818D7}">
      <dgm:prSet/>
      <dgm:spPr/>
      <dgm:t>
        <a:bodyPr/>
        <a:lstStyle/>
        <a:p>
          <a:endParaRPr lang="en-US" sz="2400"/>
        </a:p>
      </dgm:t>
    </dgm:pt>
    <dgm:pt modelId="{6B5F5D74-2492-457B-B5DB-E9A8214C9873}">
      <dgm:prSet phldrT="[Text]" custT="1"/>
      <dgm:spPr/>
      <dgm:t>
        <a:bodyPr/>
        <a:lstStyle/>
        <a:p>
          <a:r>
            <a:rPr lang="en-US" sz="2400" dirty="0"/>
            <a:t>Big Data</a:t>
          </a:r>
        </a:p>
      </dgm:t>
    </dgm:pt>
    <dgm:pt modelId="{A5B56D2C-FE5C-4D0D-928E-A67C8CC9EB75}" type="parTrans" cxnId="{4A4F21A3-B2B1-4B29-85A8-0394F006EF0F}">
      <dgm:prSet/>
      <dgm:spPr/>
      <dgm:t>
        <a:bodyPr/>
        <a:lstStyle/>
        <a:p>
          <a:endParaRPr lang="en-US" sz="2400"/>
        </a:p>
      </dgm:t>
    </dgm:pt>
    <dgm:pt modelId="{BC83348E-0EC7-400E-A9A6-52A2B77A56F0}" type="sibTrans" cxnId="{4A4F21A3-B2B1-4B29-85A8-0394F006EF0F}">
      <dgm:prSet/>
      <dgm:spPr/>
      <dgm:t>
        <a:bodyPr/>
        <a:lstStyle/>
        <a:p>
          <a:endParaRPr lang="en-US" sz="2400"/>
        </a:p>
      </dgm:t>
    </dgm:pt>
    <dgm:pt modelId="{14D88146-DEE7-48E2-B852-C5EECD98B23D}">
      <dgm:prSet phldrT="[Text]" custT="1"/>
      <dgm:spPr/>
      <dgm:t>
        <a:bodyPr/>
        <a:lstStyle/>
        <a:p>
          <a:r>
            <a:rPr lang="en-US" sz="2400" dirty="0"/>
            <a:t>Accuracy</a:t>
          </a:r>
        </a:p>
      </dgm:t>
    </dgm:pt>
    <dgm:pt modelId="{9EE0FF93-C3AF-423B-BE1F-EA96FD88C7D0}" type="parTrans" cxnId="{228DE991-DC7D-43E1-9947-39B1B5B7CCD1}">
      <dgm:prSet/>
      <dgm:spPr/>
      <dgm:t>
        <a:bodyPr/>
        <a:lstStyle/>
        <a:p>
          <a:endParaRPr lang="en-US" sz="2400"/>
        </a:p>
      </dgm:t>
    </dgm:pt>
    <dgm:pt modelId="{45DB262B-D1D8-484C-BF45-2B82E4372E57}" type="sibTrans" cxnId="{228DE991-DC7D-43E1-9947-39B1B5B7CCD1}">
      <dgm:prSet/>
      <dgm:spPr/>
      <dgm:t>
        <a:bodyPr/>
        <a:lstStyle/>
        <a:p>
          <a:endParaRPr lang="en-US" sz="2400"/>
        </a:p>
      </dgm:t>
    </dgm:pt>
    <dgm:pt modelId="{2E76519A-9798-4DCD-94DB-37FD1CC19431}">
      <dgm:prSet phldrT="[Text]" custT="1"/>
      <dgm:spPr/>
      <dgm:t>
        <a:bodyPr/>
        <a:lstStyle/>
        <a:p>
          <a:r>
            <a:rPr lang="en-US" sz="2400" dirty="0"/>
            <a:t>Specific models</a:t>
          </a:r>
        </a:p>
      </dgm:t>
    </dgm:pt>
    <dgm:pt modelId="{177989ED-C4A7-4584-91DD-C99E1725BD09}" type="parTrans" cxnId="{664427F4-D869-41E2-8704-1BECE39FB03A}">
      <dgm:prSet/>
      <dgm:spPr/>
      <dgm:t>
        <a:bodyPr/>
        <a:lstStyle/>
        <a:p>
          <a:endParaRPr lang="en-US" sz="2400"/>
        </a:p>
      </dgm:t>
    </dgm:pt>
    <dgm:pt modelId="{AF572634-1F8F-4803-ACF3-6CFB11E48A83}" type="sibTrans" cxnId="{664427F4-D869-41E2-8704-1BECE39FB03A}">
      <dgm:prSet/>
      <dgm:spPr/>
      <dgm:t>
        <a:bodyPr/>
        <a:lstStyle/>
        <a:p>
          <a:endParaRPr lang="en-US" sz="2400"/>
        </a:p>
      </dgm:t>
    </dgm:pt>
    <dgm:pt modelId="{9F0D0D38-C864-4675-865A-0D9B7FC2B213}">
      <dgm:prSet phldrT="[Text]" custT="1"/>
      <dgm:spPr/>
      <dgm:t>
        <a:bodyPr/>
        <a:lstStyle/>
        <a:p>
          <a:r>
            <a:rPr lang="en-US" sz="2400" dirty="0"/>
            <a:t>Any models</a:t>
          </a:r>
        </a:p>
      </dgm:t>
    </dgm:pt>
    <dgm:pt modelId="{F7682BDF-0EC8-4885-841F-BCE748A049CE}" type="parTrans" cxnId="{113B5AB7-995C-4C41-9730-53D7E94E0248}">
      <dgm:prSet/>
      <dgm:spPr/>
      <dgm:t>
        <a:bodyPr/>
        <a:lstStyle/>
        <a:p>
          <a:endParaRPr lang="en-US" sz="2400"/>
        </a:p>
      </dgm:t>
    </dgm:pt>
    <dgm:pt modelId="{32570006-6681-4764-989E-5376C32E5F85}" type="sibTrans" cxnId="{113B5AB7-995C-4C41-9730-53D7E94E0248}">
      <dgm:prSet/>
      <dgm:spPr/>
      <dgm:t>
        <a:bodyPr/>
        <a:lstStyle/>
        <a:p>
          <a:endParaRPr lang="en-US" sz="2400"/>
        </a:p>
      </dgm:t>
    </dgm:pt>
    <dgm:pt modelId="{EFB52FC3-787A-4844-8AE8-7A3E13940914}">
      <dgm:prSet phldrT="[Text]" custT="1"/>
      <dgm:spPr/>
      <dgm:t>
        <a:bodyPr/>
        <a:lstStyle/>
        <a:p>
          <a:r>
            <a:rPr lang="en-US" sz="2400" dirty="0"/>
            <a:t>Mathematically/statistically proven</a:t>
          </a:r>
        </a:p>
      </dgm:t>
    </dgm:pt>
    <dgm:pt modelId="{1CD2CAF6-FF25-4D08-ACCF-A24C56708C51}" type="parTrans" cxnId="{C10314C6-0335-4529-AA7A-577F05175CAA}">
      <dgm:prSet/>
      <dgm:spPr/>
      <dgm:t>
        <a:bodyPr/>
        <a:lstStyle/>
        <a:p>
          <a:endParaRPr lang="en-US" sz="2400"/>
        </a:p>
      </dgm:t>
    </dgm:pt>
    <dgm:pt modelId="{CD770AD7-1895-44DE-B856-C98FD8EE4C44}" type="sibTrans" cxnId="{C10314C6-0335-4529-AA7A-577F05175CAA}">
      <dgm:prSet/>
      <dgm:spPr/>
      <dgm:t>
        <a:bodyPr/>
        <a:lstStyle/>
        <a:p>
          <a:endParaRPr lang="en-US" sz="2400"/>
        </a:p>
      </dgm:t>
    </dgm:pt>
    <dgm:pt modelId="{1A5A3148-B9DE-4996-8E0E-2282BD771F2E}">
      <dgm:prSet phldrT="[Text]" custT="1"/>
      <dgm:spPr/>
      <dgm:t>
        <a:bodyPr/>
        <a:lstStyle/>
        <a:p>
          <a:r>
            <a:rPr lang="en-US" sz="2400" dirty="0"/>
            <a:t>Black Box</a:t>
          </a:r>
        </a:p>
      </dgm:t>
    </dgm:pt>
    <dgm:pt modelId="{CFC2EF1A-AECB-4B46-963A-5B1FD3E2544D}" type="parTrans" cxnId="{A1B88411-D62A-45C7-A56F-708DC1B1FAED}">
      <dgm:prSet/>
      <dgm:spPr/>
      <dgm:t>
        <a:bodyPr/>
        <a:lstStyle/>
        <a:p>
          <a:endParaRPr lang="en-US" sz="2400"/>
        </a:p>
      </dgm:t>
    </dgm:pt>
    <dgm:pt modelId="{262756A3-51ED-4C40-ADF0-4ECF47938E14}" type="sibTrans" cxnId="{A1B88411-D62A-45C7-A56F-708DC1B1FAED}">
      <dgm:prSet/>
      <dgm:spPr/>
      <dgm:t>
        <a:bodyPr/>
        <a:lstStyle/>
        <a:p>
          <a:endParaRPr lang="en-US" sz="2400"/>
        </a:p>
      </dgm:t>
    </dgm:pt>
    <dgm:pt modelId="{725CADC2-10DB-4A58-9102-19DFA278C896}" type="pres">
      <dgm:prSet presAssocID="{8B89668C-2FF6-4023-B9E8-08343312A6B1}" presName="diagram" presStyleCnt="0">
        <dgm:presLayoutVars>
          <dgm:chPref val="1"/>
          <dgm:dir/>
          <dgm:animOne val="branch"/>
          <dgm:animLvl val="lvl"/>
          <dgm:resizeHandles/>
        </dgm:presLayoutVars>
      </dgm:prSet>
      <dgm:spPr/>
    </dgm:pt>
    <dgm:pt modelId="{256ACB32-0B6B-4F32-9ADA-31DAEF9311CB}" type="pres">
      <dgm:prSet presAssocID="{E99D4CC8-A1C1-46FE-906B-8BB412663EAC}" presName="root" presStyleCnt="0"/>
      <dgm:spPr/>
    </dgm:pt>
    <dgm:pt modelId="{149B0582-4748-4A2D-A506-522F0B42603C}" type="pres">
      <dgm:prSet presAssocID="{E99D4CC8-A1C1-46FE-906B-8BB412663EAC}" presName="rootComposite" presStyleCnt="0"/>
      <dgm:spPr/>
    </dgm:pt>
    <dgm:pt modelId="{3F0A5398-EAFC-4DD8-896B-CE4C21B245CB}" type="pres">
      <dgm:prSet presAssocID="{E99D4CC8-A1C1-46FE-906B-8BB412663EAC}" presName="rootText" presStyleLbl="node1" presStyleIdx="0" presStyleCnt="2"/>
      <dgm:spPr/>
    </dgm:pt>
    <dgm:pt modelId="{40977C2F-8ED1-49EE-AC31-C167D75020EF}" type="pres">
      <dgm:prSet presAssocID="{E99D4CC8-A1C1-46FE-906B-8BB412663EAC}" presName="rootConnector" presStyleLbl="node1" presStyleIdx="0" presStyleCnt="2"/>
      <dgm:spPr/>
    </dgm:pt>
    <dgm:pt modelId="{795FAAA8-2EE2-4706-BBC9-2C2A2109AFB8}" type="pres">
      <dgm:prSet presAssocID="{E99D4CC8-A1C1-46FE-906B-8BB412663EAC}" presName="childShape" presStyleCnt="0"/>
      <dgm:spPr/>
    </dgm:pt>
    <dgm:pt modelId="{1E7A1ECF-B2AE-43CF-AEFB-A01DCCED5EB6}" type="pres">
      <dgm:prSet presAssocID="{2B216254-3E57-4EFE-98C4-B749B34B7353}" presName="Name13" presStyleLbl="parChTrans1D2" presStyleIdx="0" presStyleCnt="8"/>
      <dgm:spPr/>
    </dgm:pt>
    <dgm:pt modelId="{C3E9615A-5E48-4471-8FFF-8A25C26F4842}" type="pres">
      <dgm:prSet presAssocID="{DE907E06-C36A-403E-9D67-9B622356ABBB}" presName="childText" presStyleLbl="bgAcc1" presStyleIdx="0" presStyleCnt="8">
        <dgm:presLayoutVars>
          <dgm:bulletEnabled val="1"/>
        </dgm:presLayoutVars>
      </dgm:prSet>
      <dgm:spPr/>
    </dgm:pt>
    <dgm:pt modelId="{94E0A9BE-9962-49D1-A7AE-6EA21E677D4A}" type="pres">
      <dgm:prSet presAssocID="{8712A224-4CC4-4BFA-8775-1B8BFBC11844}" presName="Name13" presStyleLbl="parChTrans1D2" presStyleIdx="1" presStyleCnt="8"/>
      <dgm:spPr/>
    </dgm:pt>
    <dgm:pt modelId="{73E6896C-283D-4BB4-B179-3454509EC6A6}" type="pres">
      <dgm:prSet presAssocID="{9841C895-657D-493A-A854-703D56071EF7}" presName="childText" presStyleLbl="bgAcc1" presStyleIdx="1" presStyleCnt="8">
        <dgm:presLayoutVars>
          <dgm:bulletEnabled val="1"/>
        </dgm:presLayoutVars>
      </dgm:prSet>
      <dgm:spPr/>
    </dgm:pt>
    <dgm:pt modelId="{410C0012-DDA1-4E06-830B-84777A0BAE8E}" type="pres">
      <dgm:prSet presAssocID="{177989ED-C4A7-4584-91DD-C99E1725BD09}" presName="Name13" presStyleLbl="parChTrans1D2" presStyleIdx="2" presStyleCnt="8"/>
      <dgm:spPr/>
    </dgm:pt>
    <dgm:pt modelId="{0B64A724-A0CB-48C9-9F7F-6F5134839223}" type="pres">
      <dgm:prSet presAssocID="{2E76519A-9798-4DCD-94DB-37FD1CC19431}" presName="childText" presStyleLbl="bgAcc1" presStyleIdx="2" presStyleCnt="8">
        <dgm:presLayoutVars>
          <dgm:bulletEnabled val="1"/>
        </dgm:presLayoutVars>
      </dgm:prSet>
      <dgm:spPr/>
    </dgm:pt>
    <dgm:pt modelId="{38E5F440-6A09-40D6-9F22-987CAE18BA80}" type="pres">
      <dgm:prSet presAssocID="{1CD2CAF6-FF25-4D08-ACCF-A24C56708C51}" presName="Name13" presStyleLbl="parChTrans1D2" presStyleIdx="3" presStyleCnt="8"/>
      <dgm:spPr/>
    </dgm:pt>
    <dgm:pt modelId="{B84B76CC-36CA-4DB0-B4BD-0798AE042B0E}" type="pres">
      <dgm:prSet presAssocID="{EFB52FC3-787A-4844-8AE8-7A3E13940914}" presName="childText" presStyleLbl="bgAcc1" presStyleIdx="3" presStyleCnt="8" custScaleX="169760" custScaleY="130310">
        <dgm:presLayoutVars>
          <dgm:bulletEnabled val="1"/>
        </dgm:presLayoutVars>
      </dgm:prSet>
      <dgm:spPr/>
    </dgm:pt>
    <dgm:pt modelId="{AEFCC35D-892B-4B9D-BCF0-BF3434A92380}" type="pres">
      <dgm:prSet presAssocID="{501F4912-C540-4566-9D29-CDDA81FB5C28}" presName="root" presStyleCnt="0"/>
      <dgm:spPr/>
    </dgm:pt>
    <dgm:pt modelId="{A4A87039-1E3C-4A74-B62F-8E3C110A683C}" type="pres">
      <dgm:prSet presAssocID="{501F4912-C540-4566-9D29-CDDA81FB5C28}" presName="rootComposite" presStyleCnt="0"/>
      <dgm:spPr/>
    </dgm:pt>
    <dgm:pt modelId="{9EE3AC3A-0FB2-4684-B25E-A7138B17D23D}" type="pres">
      <dgm:prSet presAssocID="{501F4912-C540-4566-9D29-CDDA81FB5C28}" presName="rootText" presStyleLbl="node1" presStyleIdx="1" presStyleCnt="2"/>
      <dgm:spPr/>
    </dgm:pt>
    <dgm:pt modelId="{FB1680F0-AA1D-4E82-9C46-83AF8E4C4A73}" type="pres">
      <dgm:prSet presAssocID="{501F4912-C540-4566-9D29-CDDA81FB5C28}" presName="rootConnector" presStyleLbl="node1" presStyleIdx="1" presStyleCnt="2"/>
      <dgm:spPr/>
    </dgm:pt>
    <dgm:pt modelId="{4BB78A6D-DB57-495C-9CF9-A6B71A1A7650}" type="pres">
      <dgm:prSet presAssocID="{501F4912-C540-4566-9D29-CDDA81FB5C28}" presName="childShape" presStyleCnt="0"/>
      <dgm:spPr/>
    </dgm:pt>
    <dgm:pt modelId="{8449DFAF-A96B-4493-ABF7-0C5FCC200692}" type="pres">
      <dgm:prSet presAssocID="{A5B56D2C-FE5C-4D0D-928E-A67C8CC9EB75}" presName="Name13" presStyleLbl="parChTrans1D2" presStyleIdx="4" presStyleCnt="8"/>
      <dgm:spPr/>
    </dgm:pt>
    <dgm:pt modelId="{33FA98A0-540E-4B5A-B748-107738066B37}" type="pres">
      <dgm:prSet presAssocID="{6B5F5D74-2492-457B-B5DB-E9A8214C9873}" presName="childText" presStyleLbl="bgAcc1" presStyleIdx="4" presStyleCnt="8">
        <dgm:presLayoutVars>
          <dgm:bulletEnabled val="1"/>
        </dgm:presLayoutVars>
      </dgm:prSet>
      <dgm:spPr/>
    </dgm:pt>
    <dgm:pt modelId="{7C8CBA5B-FCEA-491E-9FA6-91272C42D72C}" type="pres">
      <dgm:prSet presAssocID="{9EE0FF93-C3AF-423B-BE1F-EA96FD88C7D0}" presName="Name13" presStyleLbl="parChTrans1D2" presStyleIdx="5" presStyleCnt="8"/>
      <dgm:spPr/>
    </dgm:pt>
    <dgm:pt modelId="{AE707C17-8D79-4304-B8E8-9FC1BAD7761E}" type="pres">
      <dgm:prSet presAssocID="{14D88146-DEE7-48E2-B852-C5EECD98B23D}" presName="childText" presStyleLbl="bgAcc1" presStyleIdx="5" presStyleCnt="8" custScaleX="116880">
        <dgm:presLayoutVars>
          <dgm:bulletEnabled val="1"/>
        </dgm:presLayoutVars>
      </dgm:prSet>
      <dgm:spPr/>
    </dgm:pt>
    <dgm:pt modelId="{C23FC100-4654-4D4C-9AC4-93B789CFCB13}" type="pres">
      <dgm:prSet presAssocID="{F7682BDF-0EC8-4885-841F-BCE748A049CE}" presName="Name13" presStyleLbl="parChTrans1D2" presStyleIdx="6" presStyleCnt="8"/>
      <dgm:spPr/>
    </dgm:pt>
    <dgm:pt modelId="{97F531D5-7856-4F83-A7BB-238D74DF5780}" type="pres">
      <dgm:prSet presAssocID="{9F0D0D38-C864-4675-865A-0D9B7FC2B213}" presName="childText" presStyleLbl="bgAcc1" presStyleIdx="6" presStyleCnt="8">
        <dgm:presLayoutVars>
          <dgm:bulletEnabled val="1"/>
        </dgm:presLayoutVars>
      </dgm:prSet>
      <dgm:spPr/>
    </dgm:pt>
    <dgm:pt modelId="{95893BD5-B407-4885-B2AC-BCAD9B843041}" type="pres">
      <dgm:prSet presAssocID="{CFC2EF1A-AECB-4B46-963A-5B1FD3E2544D}" presName="Name13" presStyleLbl="parChTrans1D2" presStyleIdx="7" presStyleCnt="8"/>
      <dgm:spPr/>
    </dgm:pt>
    <dgm:pt modelId="{676D315E-999D-4C37-9ED4-04B798A46F34}" type="pres">
      <dgm:prSet presAssocID="{1A5A3148-B9DE-4996-8E0E-2282BD771F2E}" presName="childText" presStyleLbl="bgAcc1" presStyleIdx="7" presStyleCnt="8">
        <dgm:presLayoutVars>
          <dgm:bulletEnabled val="1"/>
        </dgm:presLayoutVars>
      </dgm:prSet>
      <dgm:spPr/>
    </dgm:pt>
  </dgm:ptLst>
  <dgm:cxnLst>
    <dgm:cxn modelId="{850EC610-75AC-4221-AA16-0075607D2939}" srcId="{E99D4CC8-A1C1-46FE-906B-8BB412663EAC}" destId="{9841C895-657D-493A-A854-703D56071EF7}" srcOrd="1" destOrd="0" parTransId="{8712A224-4CC4-4BFA-8775-1B8BFBC11844}" sibTransId="{85A4D2E4-6C13-44CC-884C-BDAE84309B54}"/>
    <dgm:cxn modelId="{A1B88411-D62A-45C7-A56F-708DC1B1FAED}" srcId="{501F4912-C540-4566-9D29-CDDA81FB5C28}" destId="{1A5A3148-B9DE-4996-8E0E-2282BD771F2E}" srcOrd="3" destOrd="0" parTransId="{CFC2EF1A-AECB-4B46-963A-5B1FD3E2544D}" sibTransId="{262756A3-51ED-4C40-ADF0-4ECF47938E14}"/>
    <dgm:cxn modelId="{60B98B13-55E7-44FF-83E8-00F26CEA889B}" srcId="{8B89668C-2FF6-4023-B9E8-08343312A6B1}" destId="{E99D4CC8-A1C1-46FE-906B-8BB412663EAC}" srcOrd="0" destOrd="0" parTransId="{9D69BA20-2146-4C2F-B043-B1AEB568C6DD}" sibTransId="{7DE7D991-1D9D-4C49-BB76-305F5A7C7DEE}"/>
    <dgm:cxn modelId="{2D67EA1E-F8E6-472E-87F6-F3899372B188}" type="presOf" srcId="{8712A224-4CC4-4BFA-8775-1B8BFBC11844}" destId="{94E0A9BE-9962-49D1-A7AE-6EA21E677D4A}" srcOrd="0" destOrd="0" presId="urn:microsoft.com/office/officeart/2005/8/layout/hierarchy3"/>
    <dgm:cxn modelId="{60FC641F-2172-4C0E-8175-783946D2C4DC}" type="presOf" srcId="{EFB52FC3-787A-4844-8AE8-7A3E13940914}" destId="{B84B76CC-36CA-4DB0-B4BD-0798AE042B0E}" srcOrd="0" destOrd="0" presId="urn:microsoft.com/office/officeart/2005/8/layout/hierarchy3"/>
    <dgm:cxn modelId="{1DEE4038-30E9-4596-900F-A1160A5D9DC0}" type="presOf" srcId="{CFC2EF1A-AECB-4B46-963A-5B1FD3E2544D}" destId="{95893BD5-B407-4885-B2AC-BCAD9B843041}" srcOrd="0" destOrd="0" presId="urn:microsoft.com/office/officeart/2005/8/layout/hierarchy3"/>
    <dgm:cxn modelId="{D9D9853E-B1A5-4588-8DBD-1A76EE9FF026}" type="presOf" srcId="{8B89668C-2FF6-4023-B9E8-08343312A6B1}" destId="{725CADC2-10DB-4A58-9102-19DFA278C896}" srcOrd="0" destOrd="0" presId="urn:microsoft.com/office/officeart/2005/8/layout/hierarchy3"/>
    <dgm:cxn modelId="{D1DA105E-48A1-4E5A-851D-26BE30A9E526}" type="presOf" srcId="{9841C895-657D-493A-A854-703D56071EF7}" destId="{73E6896C-283D-4BB4-B179-3454509EC6A6}" srcOrd="0" destOrd="0" presId="urn:microsoft.com/office/officeart/2005/8/layout/hierarchy3"/>
    <dgm:cxn modelId="{2EF72965-B2D4-4AC9-84A1-D664A9E37089}" type="presOf" srcId="{1CD2CAF6-FF25-4D08-ACCF-A24C56708C51}" destId="{38E5F440-6A09-40D6-9F22-987CAE18BA80}" srcOrd="0" destOrd="0" presId="urn:microsoft.com/office/officeart/2005/8/layout/hierarchy3"/>
    <dgm:cxn modelId="{34981B66-E83E-4B76-9FAB-7C646D1A4F23}" type="presOf" srcId="{E99D4CC8-A1C1-46FE-906B-8BB412663EAC}" destId="{40977C2F-8ED1-49EE-AC31-C167D75020EF}" srcOrd="1" destOrd="0" presId="urn:microsoft.com/office/officeart/2005/8/layout/hierarchy3"/>
    <dgm:cxn modelId="{C275776A-5CD0-4298-B663-95C47DD9299C}" type="presOf" srcId="{14D88146-DEE7-48E2-B852-C5EECD98B23D}" destId="{AE707C17-8D79-4304-B8E8-9FC1BAD7761E}" srcOrd="0" destOrd="0" presId="urn:microsoft.com/office/officeart/2005/8/layout/hierarchy3"/>
    <dgm:cxn modelId="{378BD084-00C8-4701-9B28-AD0B73490FF0}" type="presOf" srcId="{501F4912-C540-4566-9D29-CDDA81FB5C28}" destId="{FB1680F0-AA1D-4E82-9C46-83AF8E4C4A73}" srcOrd="1" destOrd="0" presId="urn:microsoft.com/office/officeart/2005/8/layout/hierarchy3"/>
    <dgm:cxn modelId="{318B9E85-8CEA-44D8-9FA7-CCBD8F50B5CA}" type="presOf" srcId="{6B5F5D74-2492-457B-B5DB-E9A8214C9873}" destId="{33FA98A0-540E-4B5A-B748-107738066B37}" srcOrd="0" destOrd="0" presId="urn:microsoft.com/office/officeart/2005/8/layout/hierarchy3"/>
    <dgm:cxn modelId="{EE8F0189-A047-4B43-BC29-F997DC1D40FE}" type="presOf" srcId="{2B216254-3E57-4EFE-98C4-B749B34B7353}" destId="{1E7A1ECF-B2AE-43CF-AEFB-A01DCCED5EB6}" srcOrd="0" destOrd="0" presId="urn:microsoft.com/office/officeart/2005/8/layout/hierarchy3"/>
    <dgm:cxn modelId="{C38DD691-B896-4E79-BD56-F5352BA2319B}" type="presOf" srcId="{1A5A3148-B9DE-4996-8E0E-2282BD771F2E}" destId="{676D315E-999D-4C37-9ED4-04B798A46F34}" srcOrd="0" destOrd="0" presId="urn:microsoft.com/office/officeart/2005/8/layout/hierarchy3"/>
    <dgm:cxn modelId="{228DE991-DC7D-43E1-9947-39B1B5B7CCD1}" srcId="{501F4912-C540-4566-9D29-CDDA81FB5C28}" destId="{14D88146-DEE7-48E2-B852-C5EECD98B23D}" srcOrd="1" destOrd="0" parTransId="{9EE0FF93-C3AF-423B-BE1F-EA96FD88C7D0}" sibTransId="{45DB262B-D1D8-484C-BF45-2B82E4372E57}"/>
    <dgm:cxn modelId="{84DE7694-E4C2-4EB8-84FE-9A507ABDF8CE}" type="presOf" srcId="{9EE0FF93-C3AF-423B-BE1F-EA96FD88C7D0}" destId="{7C8CBA5B-FCEA-491E-9FA6-91272C42D72C}" srcOrd="0" destOrd="0" presId="urn:microsoft.com/office/officeart/2005/8/layout/hierarchy3"/>
    <dgm:cxn modelId="{8F82D8A1-5B84-4696-9E22-D351AD2B0362}" type="presOf" srcId="{DE907E06-C36A-403E-9D67-9B622356ABBB}" destId="{C3E9615A-5E48-4471-8FFF-8A25C26F4842}" srcOrd="0" destOrd="0" presId="urn:microsoft.com/office/officeart/2005/8/layout/hierarchy3"/>
    <dgm:cxn modelId="{4A4F21A3-B2B1-4B29-85A8-0394F006EF0F}" srcId="{501F4912-C540-4566-9D29-CDDA81FB5C28}" destId="{6B5F5D74-2492-457B-B5DB-E9A8214C9873}" srcOrd="0" destOrd="0" parTransId="{A5B56D2C-FE5C-4D0D-928E-A67C8CC9EB75}" sibTransId="{BC83348E-0EC7-400E-A9A6-52A2B77A56F0}"/>
    <dgm:cxn modelId="{113B5AB7-995C-4C41-9730-53D7E94E0248}" srcId="{501F4912-C540-4566-9D29-CDDA81FB5C28}" destId="{9F0D0D38-C864-4675-865A-0D9B7FC2B213}" srcOrd="2" destOrd="0" parTransId="{F7682BDF-0EC8-4885-841F-BCE748A049CE}" sibTransId="{32570006-6681-4764-989E-5376C32E5F85}"/>
    <dgm:cxn modelId="{C08DDAB9-6061-4149-896B-2C285AB37722}" type="presOf" srcId="{2E76519A-9798-4DCD-94DB-37FD1CC19431}" destId="{0B64A724-A0CB-48C9-9F7F-6F5134839223}" srcOrd="0" destOrd="0" presId="urn:microsoft.com/office/officeart/2005/8/layout/hierarchy3"/>
    <dgm:cxn modelId="{BAB901C1-4CC7-4BAD-809C-0FABC4E818D7}" srcId="{8B89668C-2FF6-4023-B9E8-08343312A6B1}" destId="{501F4912-C540-4566-9D29-CDDA81FB5C28}" srcOrd="1" destOrd="0" parTransId="{98EC50B2-736F-4B70-9B8A-8D87FC3D1BC9}" sibTransId="{5B6E0C30-3074-4755-BDBB-EC37BAD757FF}"/>
    <dgm:cxn modelId="{C10314C6-0335-4529-AA7A-577F05175CAA}" srcId="{E99D4CC8-A1C1-46FE-906B-8BB412663EAC}" destId="{EFB52FC3-787A-4844-8AE8-7A3E13940914}" srcOrd="3" destOrd="0" parTransId="{1CD2CAF6-FF25-4D08-ACCF-A24C56708C51}" sibTransId="{CD770AD7-1895-44DE-B856-C98FD8EE4C44}"/>
    <dgm:cxn modelId="{03F1B1D4-CC20-43BE-817F-3F0D6BCE4976}" type="presOf" srcId="{F7682BDF-0EC8-4885-841F-BCE748A049CE}" destId="{C23FC100-4654-4D4C-9AC4-93B789CFCB13}" srcOrd="0" destOrd="0" presId="urn:microsoft.com/office/officeart/2005/8/layout/hierarchy3"/>
    <dgm:cxn modelId="{34841DD5-31DB-45DE-9640-9B57474526FC}" type="presOf" srcId="{177989ED-C4A7-4584-91DD-C99E1725BD09}" destId="{410C0012-DDA1-4E06-830B-84777A0BAE8E}" srcOrd="0" destOrd="0" presId="urn:microsoft.com/office/officeart/2005/8/layout/hierarchy3"/>
    <dgm:cxn modelId="{F35535DA-42A3-48DF-88EE-E3221C4E23B9}" type="presOf" srcId="{E99D4CC8-A1C1-46FE-906B-8BB412663EAC}" destId="{3F0A5398-EAFC-4DD8-896B-CE4C21B245CB}" srcOrd="0" destOrd="0" presId="urn:microsoft.com/office/officeart/2005/8/layout/hierarchy3"/>
    <dgm:cxn modelId="{80FB43E0-95D1-497A-8034-54B55B09F221}" type="presOf" srcId="{A5B56D2C-FE5C-4D0D-928E-A67C8CC9EB75}" destId="{8449DFAF-A96B-4493-ABF7-0C5FCC200692}" srcOrd="0" destOrd="0" presId="urn:microsoft.com/office/officeart/2005/8/layout/hierarchy3"/>
    <dgm:cxn modelId="{8ECDA1EA-4991-4DE1-BD2F-EB76F9701254}" type="presOf" srcId="{9F0D0D38-C864-4675-865A-0D9B7FC2B213}" destId="{97F531D5-7856-4F83-A7BB-238D74DF5780}" srcOrd="0" destOrd="0" presId="urn:microsoft.com/office/officeart/2005/8/layout/hierarchy3"/>
    <dgm:cxn modelId="{285FC0EB-60C9-44C6-B24E-A6D8D61ADA9B}" type="presOf" srcId="{501F4912-C540-4566-9D29-CDDA81FB5C28}" destId="{9EE3AC3A-0FB2-4684-B25E-A7138B17D23D}" srcOrd="0" destOrd="0" presId="urn:microsoft.com/office/officeart/2005/8/layout/hierarchy3"/>
    <dgm:cxn modelId="{664427F4-D869-41E2-8704-1BECE39FB03A}" srcId="{E99D4CC8-A1C1-46FE-906B-8BB412663EAC}" destId="{2E76519A-9798-4DCD-94DB-37FD1CC19431}" srcOrd="2" destOrd="0" parTransId="{177989ED-C4A7-4584-91DD-C99E1725BD09}" sibTransId="{AF572634-1F8F-4803-ACF3-6CFB11E48A83}"/>
    <dgm:cxn modelId="{46E635FC-82AA-4C02-B144-57FDC619938A}" srcId="{E99D4CC8-A1C1-46FE-906B-8BB412663EAC}" destId="{DE907E06-C36A-403E-9D67-9B622356ABBB}" srcOrd="0" destOrd="0" parTransId="{2B216254-3E57-4EFE-98C4-B749B34B7353}" sibTransId="{7FF345C4-FF43-401D-93BC-8FC1A1F62D8D}"/>
    <dgm:cxn modelId="{BCA1EF7C-3D1C-4A93-9878-82CCCF83D19B}" type="presParOf" srcId="{725CADC2-10DB-4A58-9102-19DFA278C896}" destId="{256ACB32-0B6B-4F32-9ADA-31DAEF9311CB}" srcOrd="0" destOrd="0" presId="urn:microsoft.com/office/officeart/2005/8/layout/hierarchy3"/>
    <dgm:cxn modelId="{1CDE4B4E-6D36-4AE7-9D0F-AC7061552800}" type="presParOf" srcId="{256ACB32-0B6B-4F32-9ADA-31DAEF9311CB}" destId="{149B0582-4748-4A2D-A506-522F0B42603C}" srcOrd="0" destOrd="0" presId="urn:microsoft.com/office/officeart/2005/8/layout/hierarchy3"/>
    <dgm:cxn modelId="{2F36CD38-DC59-4200-9646-05E83A97AE68}" type="presParOf" srcId="{149B0582-4748-4A2D-A506-522F0B42603C}" destId="{3F0A5398-EAFC-4DD8-896B-CE4C21B245CB}" srcOrd="0" destOrd="0" presId="urn:microsoft.com/office/officeart/2005/8/layout/hierarchy3"/>
    <dgm:cxn modelId="{E147346F-AD97-424C-8172-3836DB566A9A}" type="presParOf" srcId="{149B0582-4748-4A2D-A506-522F0B42603C}" destId="{40977C2F-8ED1-49EE-AC31-C167D75020EF}" srcOrd="1" destOrd="0" presId="urn:microsoft.com/office/officeart/2005/8/layout/hierarchy3"/>
    <dgm:cxn modelId="{E85C0CB2-40BE-4DFA-A7BF-8367DBFCF403}" type="presParOf" srcId="{256ACB32-0B6B-4F32-9ADA-31DAEF9311CB}" destId="{795FAAA8-2EE2-4706-BBC9-2C2A2109AFB8}" srcOrd="1" destOrd="0" presId="urn:microsoft.com/office/officeart/2005/8/layout/hierarchy3"/>
    <dgm:cxn modelId="{EFDBB246-7E4F-4E89-8893-F0F57A172A65}" type="presParOf" srcId="{795FAAA8-2EE2-4706-BBC9-2C2A2109AFB8}" destId="{1E7A1ECF-B2AE-43CF-AEFB-A01DCCED5EB6}" srcOrd="0" destOrd="0" presId="urn:microsoft.com/office/officeart/2005/8/layout/hierarchy3"/>
    <dgm:cxn modelId="{A29864A9-4CF3-418C-9F52-B55931DD2541}" type="presParOf" srcId="{795FAAA8-2EE2-4706-BBC9-2C2A2109AFB8}" destId="{C3E9615A-5E48-4471-8FFF-8A25C26F4842}" srcOrd="1" destOrd="0" presId="urn:microsoft.com/office/officeart/2005/8/layout/hierarchy3"/>
    <dgm:cxn modelId="{C584283A-0D4E-45E4-9E5C-9914F9DB9C13}" type="presParOf" srcId="{795FAAA8-2EE2-4706-BBC9-2C2A2109AFB8}" destId="{94E0A9BE-9962-49D1-A7AE-6EA21E677D4A}" srcOrd="2" destOrd="0" presId="urn:microsoft.com/office/officeart/2005/8/layout/hierarchy3"/>
    <dgm:cxn modelId="{76D87347-C572-45A3-BEEA-0347C18B17FD}" type="presParOf" srcId="{795FAAA8-2EE2-4706-BBC9-2C2A2109AFB8}" destId="{73E6896C-283D-4BB4-B179-3454509EC6A6}" srcOrd="3" destOrd="0" presId="urn:microsoft.com/office/officeart/2005/8/layout/hierarchy3"/>
    <dgm:cxn modelId="{0A7C7829-FA9E-4206-913F-7D67CE85A5DF}" type="presParOf" srcId="{795FAAA8-2EE2-4706-BBC9-2C2A2109AFB8}" destId="{410C0012-DDA1-4E06-830B-84777A0BAE8E}" srcOrd="4" destOrd="0" presId="urn:microsoft.com/office/officeart/2005/8/layout/hierarchy3"/>
    <dgm:cxn modelId="{2D8AF4B7-EFD3-4C79-99AA-6952177F0EE6}" type="presParOf" srcId="{795FAAA8-2EE2-4706-BBC9-2C2A2109AFB8}" destId="{0B64A724-A0CB-48C9-9F7F-6F5134839223}" srcOrd="5" destOrd="0" presId="urn:microsoft.com/office/officeart/2005/8/layout/hierarchy3"/>
    <dgm:cxn modelId="{03046E0B-2265-4775-AFCD-EC72FB814A96}" type="presParOf" srcId="{795FAAA8-2EE2-4706-BBC9-2C2A2109AFB8}" destId="{38E5F440-6A09-40D6-9F22-987CAE18BA80}" srcOrd="6" destOrd="0" presId="urn:microsoft.com/office/officeart/2005/8/layout/hierarchy3"/>
    <dgm:cxn modelId="{75F66841-C4EE-441F-A567-E5335D905828}" type="presParOf" srcId="{795FAAA8-2EE2-4706-BBC9-2C2A2109AFB8}" destId="{B84B76CC-36CA-4DB0-B4BD-0798AE042B0E}" srcOrd="7" destOrd="0" presId="urn:microsoft.com/office/officeart/2005/8/layout/hierarchy3"/>
    <dgm:cxn modelId="{16BF3361-2E2C-4209-BF7B-66DE57DF36FC}" type="presParOf" srcId="{725CADC2-10DB-4A58-9102-19DFA278C896}" destId="{AEFCC35D-892B-4B9D-BCF0-BF3434A92380}" srcOrd="1" destOrd="0" presId="urn:microsoft.com/office/officeart/2005/8/layout/hierarchy3"/>
    <dgm:cxn modelId="{51C45933-38D8-4F22-A4CA-84A4F70F835E}" type="presParOf" srcId="{AEFCC35D-892B-4B9D-BCF0-BF3434A92380}" destId="{A4A87039-1E3C-4A74-B62F-8E3C110A683C}" srcOrd="0" destOrd="0" presId="urn:microsoft.com/office/officeart/2005/8/layout/hierarchy3"/>
    <dgm:cxn modelId="{8F33C3FA-149D-4BF6-A093-10E5076E9C16}" type="presParOf" srcId="{A4A87039-1E3C-4A74-B62F-8E3C110A683C}" destId="{9EE3AC3A-0FB2-4684-B25E-A7138B17D23D}" srcOrd="0" destOrd="0" presId="urn:microsoft.com/office/officeart/2005/8/layout/hierarchy3"/>
    <dgm:cxn modelId="{37324F80-092B-4C6B-B678-8274E495A68E}" type="presParOf" srcId="{A4A87039-1E3C-4A74-B62F-8E3C110A683C}" destId="{FB1680F0-AA1D-4E82-9C46-83AF8E4C4A73}" srcOrd="1" destOrd="0" presId="urn:microsoft.com/office/officeart/2005/8/layout/hierarchy3"/>
    <dgm:cxn modelId="{37441EE7-C292-485E-8627-393B4AD559E9}" type="presParOf" srcId="{AEFCC35D-892B-4B9D-BCF0-BF3434A92380}" destId="{4BB78A6D-DB57-495C-9CF9-A6B71A1A7650}" srcOrd="1" destOrd="0" presId="urn:microsoft.com/office/officeart/2005/8/layout/hierarchy3"/>
    <dgm:cxn modelId="{8B834A77-5F58-43C0-A514-5BC282F41AF5}" type="presParOf" srcId="{4BB78A6D-DB57-495C-9CF9-A6B71A1A7650}" destId="{8449DFAF-A96B-4493-ABF7-0C5FCC200692}" srcOrd="0" destOrd="0" presId="urn:microsoft.com/office/officeart/2005/8/layout/hierarchy3"/>
    <dgm:cxn modelId="{90325CA3-D0AA-4C51-8372-E822D72CFD15}" type="presParOf" srcId="{4BB78A6D-DB57-495C-9CF9-A6B71A1A7650}" destId="{33FA98A0-540E-4B5A-B748-107738066B37}" srcOrd="1" destOrd="0" presId="urn:microsoft.com/office/officeart/2005/8/layout/hierarchy3"/>
    <dgm:cxn modelId="{18E4C1D7-C222-411F-ACD5-B7F5BB1FD82A}" type="presParOf" srcId="{4BB78A6D-DB57-495C-9CF9-A6B71A1A7650}" destId="{7C8CBA5B-FCEA-491E-9FA6-91272C42D72C}" srcOrd="2" destOrd="0" presId="urn:microsoft.com/office/officeart/2005/8/layout/hierarchy3"/>
    <dgm:cxn modelId="{520E8544-EAC1-4ACC-8102-5D5D2559EA23}" type="presParOf" srcId="{4BB78A6D-DB57-495C-9CF9-A6B71A1A7650}" destId="{AE707C17-8D79-4304-B8E8-9FC1BAD7761E}" srcOrd="3" destOrd="0" presId="urn:microsoft.com/office/officeart/2005/8/layout/hierarchy3"/>
    <dgm:cxn modelId="{A6AC11BB-FD2D-4CBD-88EA-2494F38B630F}" type="presParOf" srcId="{4BB78A6D-DB57-495C-9CF9-A6B71A1A7650}" destId="{C23FC100-4654-4D4C-9AC4-93B789CFCB13}" srcOrd="4" destOrd="0" presId="urn:microsoft.com/office/officeart/2005/8/layout/hierarchy3"/>
    <dgm:cxn modelId="{B172511F-774B-4BDC-9510-77D7506727CD}" type="presParOf" srcId="{4BB78A6D-DB57-495C-9CF9-A6B71A1A7650}" destId="{97F531D5-7856-4F83-A7BB-238D74DF5780}" srcOrd="5" destOrd="0" presId="urn:microsoft.com/office/officeart/2005/8/layout/hierarchy3"/>
    <dgm:cxn modelId="{8605D063-39DD-4614-8EAB-B660DF3C0C83}" type="presParOf" srcId="{4BB78A6D-DB57-495C-9CF9-A6B71A1A7650}" destId="{95893BD5-B407-4885-B2AC-BCAD9B843041}" srcOrd="6" destOrd="0" presId="urn:microsoft.com/office/officeart/2005/8/layout/hierarchy3"/>
    <dgm:cxn modelId="{80747F53-46C1-40A7-8FA6-461DAC3481D3}" type="presParOf" srcId="{4BB78A6D-DB57-495C-9CF9-A6B71A1A7650}" destId="{676D315E-999D-4C37-9ED4-04B798A46F34}"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84339-1621-43B5-B24C-FE004D3BFFA6}">
      <dsp:nvSpPr>
        <dsp:cNvPr id="0" name=""/>
        <dsp:cNvSpPr/>
      </dsp:nvSpPr>
      <dsp:spPr>
        <a:xfrm>
          <a:off x="3505630" y="656"/>
          <a:ext cx="1654437" cy="1654437"/>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Hypothesis Function</a:t>
          </a:r>
        </a:p>
      </dsp:txBody>
      <dsp:txXfrm>
        <a:off x="3747917" y="242943"/>
        <a:ext cx="1169863" cy="1169863"/>
      </dsp:txXfrm>
    </dsp:sp>
    <dsp:sp modelId="{928F9FFB-3724-4903-A247-69155B152C63}">
      <dsp:nvSpPr>
        <dsp:cNvPr id="0" name=""/>
        <dsp:cNvSpPr/>
      </dsp:nvSpPr>
      <dsp:spPr>
        <a:xfrm rot="2160000">
          <a:off x="5107917" y="1271786"/>
          <a:ext cx="440378" cy="55837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a:off x="5120533" y="1344633"/>
        <a:ext cx="308265" cy="335024"/>
      </dsp:txXfrm>
    </dsp:sp>
    <dsp:sp modelId="{76B0F163-E0CB-4088-BC72-5F98801960A2}">
      <dsp:nvSpPr>
        <dsp:cNvPr id="0" name=""/>
        <dsp:cNvSpPr/>
      </dsp:nvSpPr>
      <dsp:spPr>
        <a:xfrm>
          <a:off x="5516312" y="1461503"/>
          <a:ext cx="1654437" cy="1654437"/>
        </a:xfrm>
        <a:prstGeom prst="ellipse">
          <a:avLst/>
        </a:prstGeom>
        <a:solidFill>
          <a:schemeClr val="accent2">
            <a:hueOff val="2459507"/>
            <a:satOff val="-137"/>
            <a:lumOff val="294"/>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New Iteration</a:t>
          </a:r>
        </a:p>
      </dsp:txBody>
      <dsp:txXfrm>
        <a:off x="5758599" y="1703790"/>
        <a:ext cx="1169863" cy="1169863"/>
      </dsp:txXfrm>
    </dsp:sp>
    <dsp:sp modelId="{66CC81F9-BB30-4DEE-B44A-656B09FD5230}">
      <dsp:nvSpPr>
        <dsp:cNvPr id="0" name=""/>
        <dsp:cNvSpPr/>
      </dsp:nvSpPr>
      <dsp:spPr>
        <a:xfrm rot="6480000">
          <a:off x="5743187" y="3179531"/>
          <a:ext cx="440378" cy="558372"/>
        </a:xfrm>
        <a:prstGeom prst="rightArrow">
          <a:avLst>
            <a:gd name="adj1" fmla="val 60000"/>
            <a:gd name="adj2" fmla="val 50000"/>
          </a:avLst>
        </a:prstGeom>
        <a:solidFill>
          <a:schemeClr val="accent2">
            <a:hueOff val="2459507"/>
            <a:satOff val="-137"/>
            <a:lumOff val="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5829656" y="3228382"/>
        <a:ext cx="308265" cy="335024"/>
      </dsp:txXfrm>
    </dsp:sp>
    <dsp:sp modelId="{73F382F6-5A58-4612-A75E-7FD236AE4B5E}">
      <dsp:nvSpPr>
        <dsp:cNvPr id="0" name=""/>
        <dsp:cNvSpPr/>
      </dsp:nvSpPr>
      <dsp:spPr>
        <a:xfrm>
          <a:off x="4748300" y="3825202"/>
          <a:ext cx="1654437" cy="1654437"/>
        </a:xfrm>
        <a:prstGeom prst="ellipse">
          <a:avLst/>
        </a:prstGeom>
        <a:solidFill>
          <a:schemeClr val="accent2">
            <a:hueOff val="4919015"/>
            <a:satOff val="-274"/>
            <a:lumOff val="588"/>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Cost Function Calculation</a:t>
          </a:r>
        </a:p>
      </dsp:txBody>
      <dsp:txXfrm>
        <a:off x="4990587" y="4067489"/>
        <a:ext cx="1169863" cy="1169863"/>
      </dsp:txXfrm>
    </dsp:sp>
    <dsp:sp modelId="{28B48D88-35FC-45A6-9777-963903D622D8}">
      <dsp:nvSpPr>
        <dsp:cNvPr id="0" name=""/>
        <dsp:cNvSpPr/>
      </dsp:nvSpPr>
      <dsp:spPr>
        <a:xfrm rot="10800000">
          <a:off x="4125123" y="4373235"/>
          <a:ext cx="440378" cy="558372"/>
        </a:xfrm>
        <a:prstGeom prst="rightArrow">
          <a:avLst>
            <a:gd name="adj1" fmla="val 60000"/>
            <a:gd name="adj2" fmla="val 50000"/>
          </a:avLst>
        </a:prstGeom>
        <a:solidFill>
          <a:schemeClr val="accent2">
            <a:hueOff val="4919015"/>
            <a:satOff val="-274"/>
            <a:lumOff val="5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4257236" y="4484909"/>
        <a:ext cx="308265" cy="335024"/>
      </dsp:txXfrm>
    </dsp:sp>
    <dsp:sp modelId="{BB0D69EB-D570-42C3-BA0B-08E722E7E23C}">
      <dsp:nvSpPr>
        <dsp:cNvPr id="0" name=""/>
        <dsp:cNvSpPr/>
      </dsp:nvSpPr>
      <dsp:spPr>
        <a:xfrm>
          <a:off x="2262960" y="3825202"/>
          <a:ext cx="1654437" cy="1654437"/>
        </a:xfrm>
        <a:prstGeom prst="ellipse">
          <a:avLst/>
        </a:prstGeom>
        <a:solidFill>
          <a:schemeClr val="accent2">
            <a:hueOff val="7378522"/>
            <a:satOff val="-411"/>
            <a:lumOff val="882"/>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Applying Gradient Descent</a:t>
          </a:r>
        </a:p>
      </dsp:txBody>
      <dsp:txXfrm>
        <a:off x="2505247" y="4067489"/>
        <a:ext cx="1169863" cy="1169863"/>
      </dsp:txXfrm>
    </dsp:sp>
    <dsp:sp modelId="{6D121002-F8A0-493B-85E6-80482E48AC43}">
      <dsp:nvSpPr>
        <dsp:cNvPr id="0" name=""/>
        <dsp:cNvSpPr/>
      </dsp:nvSpPr>
      <dsp:spPr>
        <a:xfrm rot="15120000">
          <a:off x="2489834" y="3203238"/>
          <a:ext cx="440378" cy="558372"/>
        </a:xfrm>
        <a:prstGeom prst="rightArrow">
          <a:avLst>
            <a:gd name="adj1" fmla="val 60000"/>
            <a:gd name="adj2" fmla="val 50000"/>
          </a:avLst>
        </a:prstGeom>
        <a:solidFill>
          <a:schemeClr val="accent2">
            <a:hueOff val="7378522"/>
            <a:satOff val="-411"/>
            <a:lumOff val="88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2576303" y="3377735"/>
        <a:ext cx="308265" cy="335024"/>
      </dsp:txXfrm>
    </dsp:sp>
    <dsp:sp modelId="{23BCDE27-5B8F-44DB-B805-9570471566D3}">
      <dsp:nvSpPr>
        <dsp:cNvPr id="0" name=""/>
        <dsp:cNvSpPr/>
      </dsp:nvSpPr>
      <dsp:spPr>
        <a:xfrm>
          <a:off x="1494947" y="1461503"/>
          <a:ext cx="1654437" cy="1654437"/>
        </a:xfrm>
        <a:prstGeom prst="ellipse">
          <a:avLst/>
        </a:prstGeom>
        <a:solidFill>
          <a:schemeClr val="accent2">
            <a:hueOff val="9838030"/>
            <a:satOff val="-548"/>
            <a:lumOff val="1176"/>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Updating Parameters</a:t>
          </a:r>
        </a:p>
      </dsp:txBody>
      <dsp:txXfrm>
        <a:off x="1737234" y="1703790"/>
        <a:ext cx="1169863" cy="1169863"/>
      </dsp:txXfrm>
    </dsp:sp>
    <dsp:sp modelId="{90C61DFA-9929-4AAC-8A69-07CB5E02D8B1}">
      <dsp:nvSpPr>
        <dsp:cNvPr id="0" name=""/>
        <dsp:cNvSpPr/>
      </dsp:nvSpPr>
      <dsp:spPr>
        <a:xfrm rot="19440000">
          <a:off x="3097235" y="1286438"/>
          <a:ext cx="440378" cy="558372"/>
        </a:xfrm>
        <a:prstGeom prst="rightArrow">
          <a:avLst>
            <a:gd name="adj1" fmla="val 60000"/>
            <a:gd name="adj2" fmla="val 50000"/>
          </a:avLst>
        </a:prstGeom>
        <a:solidFill>
          <a:schemeClr val="accent2">
            <a:hueOff val="9838030"/>
            <a:satOff val="-548"/>
            <a:lumOff val="11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a:off x="3109851" y="1436939"/>
        <a:ext cx="308265" cy="335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A5398-EAFC-4DD8-896B-CE4C21B245CB}">
      <dsp:nvSpPr>
        <dsp:cNvPr id="0" name=""/>
        <dsp:cNvSpPr/>
      </dsp:nvSpPr>
      <dsp:spPr>
        <a:xfrm>
          <a:off x="1987091" y="416"/>
          <a:ext cx="1627636" cy="813818"/>
        </a:xfrm>
        <a:prstGeom prst="roundRect">
          <a:avLst>
            <a:gd name="adj" fmla="val 10000"/>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Statistics</a:t>
          </a:r>
        </a:p>
      </dsp:txBody>
      <dsp:txXfrm>
        <a:off x="2010927" y="24252"/>
        <a:ext cx="1579964" cy="766146"/>
      </dsp:txXfrm>
    </dsp:sp>
    <dsp:sp modelId="{1E7A1ECF-B2AE-43CF-AEFB-A01DCCED5EB6}">
      <dsp:nvSpPr>
        <dsp:cNvPr id="0" name=""/>
        <dsp:cNvSpPr/>
      </dsp:nvSpPr>
      <dsp:spPr>
        <a:xfrm>
          <a:off x="2149855" y="814234"/>
          <a:ext cx="162763" cy="610363"/>
        </a:xfrm>
        <a:custGeom>
          <a:avLst/>
          <a:gdLst/>
          <a:ahLst/>
          <a:cxnLst/>
          <a:rect l="0" t="0" r="0" b="0"/>
          <a:pathLst>
            <a:path>
              <a:moveTo>
                <a:pt x="0" y="0"/>
              </a:moveTo>
              <a:lnTo>
                <a:pt x="0" y="610363"/>
              </a:lnTo>
              <a:lnTo>
                <a:pt x="162763" y="610363"/>
              </a:lnTo>
            </a:path>
          </a:pathLst>
        </a:custGeom>
        <a:noFill/>
        <a:ln w="317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E9615A-5E48-4471-8FFF-8A25C26F4842}">
      <dsp:nvSpPr>
        <dsp:cNvPr id="0" name=""/>
        <dsp:cNvSpPr/>
      </dsp:nvSpPr>
      <dsp:spPr>
        <a:xfrm>
          <a:off x="2312618" y="1017688"/>
          <a:ext cx="1302108" cy="813818"/>
        </a:xfrm>
        <a:prstGeom prst="roundRect">
          <a:avLst>
            <a:gd name="adj" fmla="val 10000"/>
          </a:avLst>
        </a:prstGeom>
        <a:solidFill>
          <a:schemeClr val="lt1">
            <a:alpha val="90000"/>
            <a:hueOff val="0"/>
            <a:satOff val="0"/>
            <a:lumOff val="0"/>
            <a:alphaOff val="0"/>
          </a:schemeClr>
        </a:solidFill>
        <a:ln w="317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Sample Size</a:t>
          </a:r>
        </a:p>
      </dsp:txBody>
      <dsp:txXfrm>
        <a:off x="2336454" y="1041524"/>
        <a:ext cx="1254436" cy="766146"/>
      </dsp:txXfrm>
    </dsp:sp>
    <dsp:sp modelId="{94E0A9BE-9962-49D1-A7AE-6EA21E677D4A}">
      <dsp:nvSpPr>
        <dsp:cNvPr id="0" name=""/>
        <dsp:cNvSpPr/>
      </dsp:nvSpPr>
      <dsp:spPr>
        <a:xfrm>
          <a:off x="2149855" y="814234"/>
          <a:ext cx="162763" cy="1627636"/>
        </a:xfrm>
        <a:custGeom>
          <a:avLst/>
          <a:gdLst/>
          <a:ahLst/>
          <a:cxnLst/>
          <a:rect l="0" t="0" r="0" b="0"/>
          <a:pathLst>
            <a:path>
              <a:moveTo>
                <a:pt x="0" y="0"/>
              </a:moveTo>
              <a:lnTo>
                <a:pt x="0" y="1627636"/>
              </a:lnTo>
              <a:lnTo>
                <a:pt x="162763" y="1627636"/>
              </a:lnTo>
            </a:path>
          </a:pathLst>
        </a:custGeom>
        <a:noFill/>
        <a:ln w="317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E6896C-283D-4BB4-B179-3454509EC6A6}">
      <dsp:nvSpPr>
        <dsp:cNvPr id="0" name=""/>
        <dsp:cNvSpPr/>
      </dsp:nvSpPr>
      <dsp:spPr>
        <a:xfrm>
          <a:off x="2312618" y="2034961"/>
          <a:ext cx="1302108" cy="813818"/>
        </a:xfrm>
        <a:prstGeom prst="roundRect">
          <a:avLst>
            <a:gd name="adj" fmla="val 10000"/>
          </a:avLst>
        </a:prstGeom>
        <a:solidFill>
          <a:schemeClr val="lt1">
            <a:alpha val="90000"/>
            <a:hueOff val="0"/>
            <a:satOff val="0"/>
            <a:lumOff val="0"/>
            <a:alphaOff val="0"/>
          </a:schemeClr>
        </a:solidFill>
        <a:ln w="31750" cap="flat" cmpd="sng" algn="ctr">
          <a:solidFill>
            <a:schemeClr val="accent3">
              <a:hueOff val="-245158"/>
              <a:satOff val="-3402"/>
              <a:lumOff val="-10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P-value</a:t>
          </a:r>
        </a:p>
      </dsp:txBody>
      <dsp:txXfrm>
        <a:off x="2336454" y="2058797"/>
        <a:ext cx="1254436" cy="766146"/>
      </dsp:txXfrm>
    </dsp:sp>
    <dsp:sp modelId="{410C0012-DDA1-4E06-830B-84777A0BAE8E}">
      <dsp:nvSpPr>
        <dsp:cNvPr id="0" name=""/>
        <dsp:cNvSpPr/>
      </dsp:nvSpPr>
      <dsp:spPr>
        <a:xfrm>
          <a:off x="2149855" y="814234"/>
          <a:ext cx="162763" cy="2644908"/>
        </a:xfrm>
        <a:custGeom>
          <a:avLst/>
          <a:gdLst/>
          <a:ahLst/>
          <a:cxnLst/>
          <a:rect l="0" t="0" r="0" b="0"/>
          <a:pathLst>
            <a:path>
              <a:moveTo>
                <a:pt x="0" y="0"/>
              </a:moveTo>
              <a:lnTo>
                <a:pt x="0" y="2644908"/>
              </a:lnTo>
              <a:lnTo>
                <a:pt x="162763" y="2644908"/>
              </a:lnTo>
            </a:path>
          </a:pathLst>
        </a:custGeom>
        <a:noFill/>
        <a:ln w="317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64A724-A0CB-48C9-9F7F-6F5134839223}">
      <dsp:nvSpPr>
        <dsp:cNvPr id="0" name=""/>
        <dsp:cNvSpPr/>
      </dsp:nvSpPr>
      <dsp:spPr>
        <a:xfrm>
          <a:off x="2312618" y="3052233"/>
          <a:ext cx="1302108" cy="813818"/>
        </a:xfrm>
        <a:prstGeom prst="roundRect">
          <a:avLst>
            <a:gd name="adj" fmla="val 10000"/>
          </a:avLst>
        </a:prstGeom>
        <a:solidFill>
          <a:schemeClr val="lt1">
            <a:alpha val="90000"/>
            <a:hueOff val="0"/>
            <a:satOff val="0"/>
            <a:lumOff val="0"/>
            <a:alphaOff val="0"/>
          </a:schemeClr>
        </a:solidFill>
        <a:ln w="31750" cap="flat" cmpd="sng" algn="ctr">
          <a:solidFill>
            <a:schemeClr val="accent3">
              <a:hueOff val="-490317"/>
              <a:satOff val="-6805"/>
              <a:lumOff val="-20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Specific models</a:t>
          </a:r>
        </a:p>
      </dsp:txBody>
      <dsp:txXfrm>
        <a:off x="2336454" y="3076069"/>
        <a:ext cx="1254436" cy="766146"/>
      </dsp:txXfrm>
    </dsp:sp>
    <dsp:sp modelId="{38E5F440-6A09-40D6-9F22-987CAE18BA80}">
      <dsp:nvSpPr>
        <dsp:cNvPr id="0" name=""/>
        <dsp:cNvSpPr/>
      </dsp:nvSpPr>
      <dsp:spPr>
        <a:xfrm>
          <a:off x="2149855" y="814234"/>
          <a:ext cx="162763" cy="3785515"/>
        </a:xfrm>
        <a:custGeom>
          <a:avLst/>
          <a:gdLst/>
          <a:ahLst/>
          <a:cxnLst/>
          <a:rect l="0" t="0" r="0" b="0"/>
          <a:pathLst>
            <a:path>
              <a:moveTo>
                <a:pt x="0" y="0"/>
              </a:moveTo>
              <a:lnTo>
                <a:pt x="0" y="3785515"/>
              </a:lnTo>
              <a:lnTo>
                <a:pt x="162763" y="3785515"/>
              </a:lnTo>
            </a:path>
          </a:pathLst>
        </a:custGeom>
        <a:noFill/>
        <a:ln w="317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4B76CC-36CA-4DB0-B4BD-0798AE042B0E}">
      <dsp:nvSpPr>
        <dsp:cNvPr id="0" name=""/>
        <dsp:cNvSpPr/>
      </dsp:nvSpPr>
      <dsp:spPr>
        <a:xfrm>
          <a:off x="2312618" y="4069506"/>
          <a:ext cx="2210459" cy="1060486"/>
        </a:xfrm>
        <a:prstGeom prst="roundRect">
          <a:avLst>
            <a:gd name="adj" fmla="val 10000"/>
          </a:avLst>
        </a:prstGeom>
        <a:solidFill>
          <a:schemeClr val="lt1">
            <a:alpha val="90000"/>
            <a:hueOff val="0"/>
            <a:satOff val="0"/>
            <a:lumOff val="0"/>
            <a:alphaOff val="0"/>
          </a:schemeClr>
        </a:solidFill>
        <a:ln w="31750" cap="flat" cmpd="sng" algn="ctr">
          <a:solidFill>
            <a:schemeClr val="accent3">
              <a:hueOff val="-735475"/>
              <a:satOff val="-10207"/>
              <a:lumOff val="-30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Mathematically/statistically proven</a:t>
          </a:r>
        </a:p>
      </dsp:txBody>
      <dsp:txXfrm>
        <a:off x="2343679" y="4100567"/>
        <a:ext cx="2148337" cy="998364"/>
      </dsp:txXfrm>
    </dsp:sp>
    <dsp:sp modelId="{9EE3AC3A-0FB2-4684-B25E-A7138B17D23D}">
      <dsp:nvSpPr>
        <dsp:cNvPr id="0" name=""/>
        <dsp:cNvSpPr/>
      </dsp:nvSpPr>
      <dsp:spPr>
        <a:xfrm>
          <a:off x="4604460" y="416"/>
          <a:ext cx="1627636" cy="813818"/>
        </a:xfrm>
        <a:prstGeom prst="roundRect">
          <a:avLst>
            <a:gd name="adj" fmla="val 10000"/>
          </a:avLst>
        </a:prstGeom>
        <a:solidFill>
          <a:schemeClr val="accent3">
            <a:hueOff val="-1716109"/>
            <a:satOff val="-23817"/>
            <a:lumOff val="-706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Machine Learning</a:t>
          </a:r>
        </a:p>
      </dsp:txBody>
      <dsp:txXfrm>
        <a:off x="4628296" y="24252"/>
        <a:ext cx="1579964" cy="766146"/>
      </dsp:txXfrm>
    </dsp:sp>
    <dsp:sp modelId="{8449DFAF-A96B-4493-ABF7-0C5FCC200692}">
      <dsp:nvSpPr>
        <dsp:cNvPr id="0" name=""/>
        <dsp:cNvSpPr/>
      </dsp:nvSpPr>
      <dsp:spPr>
        <a:xfrm>
          <a:off x="4767224" y="814234"/>
          <a:ext cx="162763" cy="610363"/>
        </a:xfrm>
        <a:custGeom>
          <a:avLst/>
          <a:gdLst/>
          <a:ahLst/>
          <a:cxnLst/>
          <a:rect l="0" t="0" r="0" b="0"/>
          <a:pathLst>
            <a:path>
              <a:moveTo>
                <a:pt x="0" y="0"/>
              </a:moveTo>
              <a:lnTo>
                <a:pt x="0" y="610363"/>
              </a:lnTo>
              <a:lnTo>
                <a:pt x="162763" y="610363"/>
              </a:lnTo>
            </a:path>
          </a:pathLst>
        </a:custGeom>
        <a:noFill/>
        <a:ln w="317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FA98A0-540E-4B5A-B748-107738066B37}">
      <dsp:nvSpPr>
        <dsp:cNvPr id="0" name=""/>
        <dsp:cNvSpPr/>
      </dsp:nvSpPr>
      <dsp:spPr>
        <a:xfrm>
          <a:off x="4929987" y="1017688"/>
          <a:ext cx="1302108" cy="813818"/>
        </a:xfrm>
        <a:prstGeom prst="roundRect">
          <a:avLst>
            <a:gd name="adj" fmla="val 10000"/>
          </a:avLst>
        </a:prstGeom>
        <a:solidFill>
          <a:schemeClr val="lt1">
            <a:alpha val="90000"/>
            <a:hueOff val="0"/>
            <a:satOff val="0"/>
            <a:lumOff val="0"/>
            <a:alphaOff val="0"/>
          </a:schemeClr>
        </a:solidFill>
        <a:ln w="31750" cap="flat" cmpd="sng" algn="ctr">
          <a:solidFill>
            <a:schemeClr val="accent3">
              <a:hueOff val="-980634"/>
              <a:satOff val="-13610"/>
              <a:lumOff val="-40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Big Data</a:t>
          </a:r>
        </a:p>
      </dsp:txBody>
      <dsp:txXfrm>
        <a:off x="4953823" y="1041524"/>
        <a:ext cx="1254436" cy="766146"/>
      </dsp:txXfrm>
    </dsp:sp>
    <dsp:sp modelId="{7C8CBA5B-FCEA-491E-9FA6-91272C42D72C}">
      <dsp:nvSpPr>
        <dsp:cNvPr id="0" name=""/>
        <dsp:cNvSpPr/>
      </dsp:nvSpPr>
      <dsp:spPr>
        <a:xfrm>
          <a:off x="4767224" y="814234"/>
          <a:ext cx="162763" cy="1627636"/>
        </a:xfrm>
        <a:custGeom>
          <a:avLst/>
          <a:gdLst/>
          <a:ahLst/>
          <a:cxnLst/>
          <a:rect l="0" t="0" r="0" b="0"/>
          <a:pathLst>
            <a:path>
              <a:moveTo>
                <a:pt x="0" y="0"/>
              </a:moveTo>
              <a:lnTo>
                <a:pt x="0" y="1627636"/>
              </a:lnTo>
              <a:lnTo>
                <a:pt x="162763" y="1627636"/>
              </a:lnTo>
            </a:path>
          </a:pathLst>
        </a:custGeom>
        <a:noFill/>
        <a:ln w="317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707C17-8D79-4304-B8E8-9FC1BAD7761E}">
      <dsp:nvSpPr>
        <dsp:cNvPr id="0" name=""/>
        <dsp:cNvSpPr/>
      </dsp:nvSpPr>
      <dsp:spPr>
        <a:xfrm>
          <a:off x="4929987" y="2034961"/>
          <a:ext cx="1521904" cy="813818"/>
        </a:xfrm>
        <a:prstGeom prst="roundRect">
          <a:avLst>
            <a:gd name="adj" fmla="val 10000"/>
          </a:avLst>
        </a:prstGeom>
        <a:solidFill>
          <a:schemeClr val="lt1">
            <a:alpha val="90000"/>
            <a:hueOff val="0"/>
            <a:satOff val="0"/>
            <a:lumOff val="0"/>
            <a:alphaOff val="0"/>
          </a:schemeClr>
        </a:solidFill>
        <a:ln w="31750" cap="flat" cmpd="sng" algn="ctr">
          <a:solidFill>
            <a:schemeClr val="accent3">
              <a:hueOff val="-1225792"/>
              <a:satOff val="-17012"/>
              <a:lumOff val="-50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Accuracy</a:t>
          </a:r>
        </a:p>
      </dsp:txBody>
      <dsp:txXfrm>
        <a:off x="4953823" y="2058797"/>
        <a:ext cx="1474232" cy="766146"/>
      </dsp:txXfrm>
    </dsp:sp>
    <dsp:sp modelId="{C23FC100-4654-4D4C-9AC4-93B789CFCB13}">
      <dsp:nvSpPr>
        <dsp:cNvPr id="0" name=""/>
        <dsp:cNvSpPr/>
      </dsp:nvSpPr>
      <dsp:spPr>
        <a:xfrm>
          <a:off x="4767224" y="814234"/>
          <a:ext cx="162763" cy="2644908"/>
        </a:xfrm>
        <a:custGeom>
          <a:avLst/>
          <a:gdLst/>
          <a:ahLst/>
          <a:cxnLst/>
          <a:rect l="0" t="0" r="0" b="0"/>
          <a:pathLst>
            <a:path>
              <a:moveTo>
                <a:pt x="0" y="0"/>
              </a:moveTo>
              <a:lnTo>
                <a:pt x="0" y="2644908"/>
              </a:lnTo>
              <a:lnTo>
                <a:pt x="162763" y="2644908"/>
              </a:lnTo>
            </a:path>
          </a:pathLst>
        </a:custGeom>
        <a:noFill/>
        <a:ln w="317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531D5-7856-4F83-A7BB-238D74DF5780}">
      <dsp:nvSpPr>
        <dsp:cNvPr id="0" name=""/>
        <dsp:cNvSpPr/>
      </dsp:nvSpPr>
      <dsp:spPr>
        <a:xfrm>
          <a:off x="4929987" y="3052233"/>
          <a:ext cx="1302108" cy="813818"/>
        </a:xfrm>
        <a:prstGeom prst="roundRect">
          <a:avLst>
            <a:gd name="adj" fmla="val 10000"/>
          </a:avLst>
        </a:prstGeom>
        <a:solidFill>
          <a:schemeClr val="lt1">
            <a:alpha val="90000"/>
            <a:hueOff val="0"/>
            <a:satOff val="0"/>
            <a:lumOff val="0"/>
            <a:alphaOff val="0"/>
          </a:schemeClr>
        </a:solidFill>
        <a:ln w="31750" cap="flat" cmpd="sng" algn="ctr">
          <a:solidFill>
            <a:schemeClr val="accent3">
              <a:hueOff val="-1470951"/>
              <a:satOff val="-20415"/>
              <a:lumOff val="-60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Any models</a:t>
          </a:r>
        </a:p>
      </dsp:txBody>
      <dsp:txXfrm>
        <a:off x="4953823" y="3076069"/>
        <a:ext cx="1254436" cy="766146"/>
      </dsp:txXfrm>
    </dsp:sp>
    <dsp:sp modelId="{95893BD5-B407-4885-B2AC-BCAD9B843041}">
      <dsp:nvSpPr>
        <dsp:cNvPr id="0" name=""/>
        <dsp:cNvSpPr/>
      </dsp:nvSpPr>
      <dsp:spPr>
        <a:xfrm>
          <a:off x="4767224" y="814234"/>
          <a:ext cx="162763" cy="3662181"/>
        </a:xfrm>
        <a:custGeom>
          <a:avLst/>
          <a:gdLst/>
          <a:ahLst/>
          <a:cxnLst/>
          <a:rect l="0" t="0" r="0" b="0"/>
          <a:pathLst>
            <a:path>
              <a:moveTo>
                <a:pt x="0" y="0"/>
              </a:moveTo>
              <a:lnTo>
                <a:pt x="0" y="3662181"/>
              </a:lnTo>
              <a:lnTo>
                <a:pt x="162763" y="3662181"/>
              </a:lnTo>
            </a:path>
          </a:pathLst>
        </a:custGeom>
        <a:noFill/>
        <a:ln w="317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6D315E-999D-4C37-9ED4-04B798A46F34}">
      <dsp:nvSpPr>
        <dsp:cNvPr id="0" name=""/>
        <dsp:cNvSpPr/>
      </dsp:nvSpPr>
      <dsp:spPr>
        <a:xfrm>
          <a:off x="4929987" y="4069506"/>
          <a:ext cx="1302108" cy="813818"/>
        </a:xfrm>
        <a:prstGeom prst="roundRect">
          <a:avLst>
            <a:gd name="adj" fmla="val 10000"/>
          </a:avLst>
        </a:prstGeom>
        <a:solidFill>
          <a:schemeClr val="lt1">
            <a:alpha val="90000"/>
            <a:hueOff val="0"/>
            <a:satOff val="0"/>
            <a:lumOff val="0"/>
            <a:alphaOff val="0"/>
          </a:schemeClr>
        </a:solidFill>
        <a:ln w="31750" cap="flat" cmpd="sng" algn="ctr">
          <a:solidFill>
            <a:schemeClr val="accent3">
              <a:hueOff val="-1716109"/>
              <a:satOff val="-23817"/>
              <a:lumOff val="-70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Black Box</a:t>
          </a:r>
        </a:p>
      </dsp:txBody>
      <dsp:txXfrm>
        <a:off x="4953823" y="4093342"/>
        <a:ext cx="1254436" cy="76614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523" cy="471199"/>
          </a:xfrm>
          <a:prstGeom prst="rect">
            <a:avLst/>
          </a:prstGeom>
        </p:spPr>
        <p:txBody>
          <a:bodyPr vert="horz" lIns="93154" tIns="46576" rIns="93154" bIns="46576" rtlCol="0"/>
          <a:lstStyle>
            <a:lvl1pPr algn="l">
              <a:defRPr sz="1200"/>
            </a:lvl1pPr>
          </a:lstStyle>
          <a:p>
            <a:endParaRPr lang="en-US" dirty="0"/>
          </a:p>
        </p:txBody>
      </p:sp>
      <p:sp>
        <p:nvSpPr>
          <p:cNvPr id="3" name="Date Placeholder 2"/>
          <p:cNvSpPr>
            <a:spLocks noGrp="1"/>
          </p:cNvSpPr>
          <p:nvPr>
            <p:ph type="dt" sz="quarter" idx="1"/>
          </p:nvPr>
        </p:nvSpPr>
        <p:spPr>
          <a:xfrm>
            <a:off x="4023330" y="0"/>
            <a:ext cx="3077523" cy="471199"/>
          </a:xfrm>
          <a:prstGeom prst="rect">
            <a:avLst/>
          </a:prstGeom>
        </p:spPr>
        <p:txBody>
          <a:bodyPr vert="horz" lIns="93154" tIns="46576" rIns="93154" bIns="46576" rtlCol="0"/>
          <a:lstStyle>
            <a:lvl1pPr algn="r">
              <a:defRPr sz="1200"/>
            </a:lvl1pPr>
          </a:lstStyle>
          <a:p>
            <a:fld id="{333798AB-AC17-447A-B91F-0EDF8A749A21}" type="datetimeFigureOut">
              <a:rPr lang="en-US" smtClean="0"/>
              <a:t>9/6/2018</a:t>
            </a:fld>
            <a:endParaRPr lang="en-US" dirty="0"/>
          </a:p>
        </p:txBody>
      </p:sp>
      <p:sp>
        <p:nvSpPr>
          <p:cNvPr id="4" name="Footer Placeholder 3"/>
          <p:cNvSpPr>
            <a:spLocks noGrp="1"/>
          </p:cNvSpPr>
          <p:nvPr>
            <p:ph type="ftr" sz="quarter" idx="2"/>
          </p:nvPr>
        </p:nvSpPr>
        <p:spPr>
          <a:xfrm>
            <a:off x="0" y="8917276"/>
            <a:ext cx="3077523" cy="471199"/>
          </a:xfrm>
          <a:prstGeom prst="rect">
            <a:avLst/>
          </a:prstGeom>
        </p:spPr>
        <p:txBody>
          <a:bodyPr vert="horz" lIns="93154" tIns="46576" rIns="93154" bIns="46576"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330" y="8917276"/>
            <a:ext cx="3077523" cy="471199"/>
          </a:xfrm>
          <a:prstGeom prst="rect">
            <a:avLst/>
          </a:prstGeom>
        </p:spPr>
        <p:txBody>
          <a:bodyPr vert="horz" lIns="93154" tIns="46576" rIns="93154" bIns="46576" rtlCol="0" anchor="b"/>
          <a:lstStyle>
            <a:lvl1pPr algn="r">
              <a:defRPr sz="1200"/>
            </a:lvl1pPr>
          </a:lstStyle>
          <a:p>
            <a:fld id="{D6ABDCC9-874E-4B3D-B3F5-E06D5B82D831}" type="slidenum">
              <a:rPr lang="en-US" smtClean="0"/>
              <a:t>‹#›</a:t>
            </a:fld>
            <a:endParaRPr lang="en-US" dirty="0"/>
          </a:p>
        </p:txBody>
      </p:sp>
    </p:spTree>
    <p:extLst>
      <p:ext uri="{BB962C8B-B14F-4D97-AF65-F5344CB8AC3E}">
        <p14:creationId xmlns:p14="http://schemas.microsoft.com/office/powerpoint/2010/main" val="2857854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7739" cy="471054"/>
          </a:xfrm>
          <a:prstGeom prst="rect">
            <a:avLst/>
          </a:prstGeom>
        </p:spPr>
        <p:txBody>
          <a:bodyPr vert="horz" lIns="94225" tIns="47112" rIns="94225" bIns="47112" rtlCol="0"/>
          <a:lstStyle>
            <a:lvl1pPr algn="l">
              <a:defRPr sz="1200"/>
            </a:lvl1pPr>
          </a:lstStyle>
          <a:p>
            <a:endParaRPr lang="en-US" dirty="0"/>
          </a:p>
        </p:txBody>
      </p:sp>
      <p:sp>
        <p:nvSpPr>
          <p:cNvPr id="3" name="Date Placeholder 2"/>
          <p:cNvSpPr>
            <a:spLocks noGrp="1"/>
          </p:cNvSpPr>
          <p:nvPr>
            <p:ph type="dt" idx="1"/>
          </p:nvPr>
        </p:nvSpPr>
        <p:spPr>
          <a:xfrm>
            <a:off x="4023094" y="1"/>
            <a:ext cx="3077739" cy="471054"/>
          </a:xfrm>
          <a:prstGeom prst="rect">
            <a:avLst/>
          </a:prstGeom>
        </p:spPr>
        <p:txBody>
          <a:bodyPr vert="horz" lIns="94225" tIns="47112" rIns="94225" bIns="47112" rtlCol="0"/>
          <a:lstStyle>
            <a:lvl1pPr algn="r">
              <a:defRPr sz="1200"/>
            </a:lvl1pPr>
          </a:lstStyle>
          <a:p>
            <a:fld id="{6849F9F9-D244-43D6-9984-19362F1331D2}" type="datetimeFigureOut">
              <a:rPr lang="en-US" smtClean="0"/>
              <a:t>9/6/2018</a:t>
            </a:fld>
            <a:endParaRPr lang="en-US" dirty="0"/>
          </a:p>
        </p:txBody>
      </p:sp>
      <p:sp>
        <p:nvSpPr>
          <p:cNvPr id="4" name="Slide Image Placeholder 3"/>
          <p:cNvSpPr>
            <a:spLocks noGrp="1" noRot="1" noChangeAspect="1"/>
          </p:cNvSpPr>
          <p:nvPr>
            <p:ph type="sldImg" idx="2"/>
          </p:nvPr>
        </p:nvSpPr>
        <p:spPr>
          <a:xfrm>
            <a:off x="1438275" y="1173163"/>
            <a:ext cx="4225925" cy="3168650"/>
          </a:xfrm>
          <a:prstGeom prst="rect">
            <a:avLst/>
          </a:prstGeom>
          <a:noFill/>
          <a:ln w="12700">
            <a:solidFill>
              <a:prstClr val="black"/>
            </a:solidFill>
          </a:ln>
        </p:spPr>
        <p:txBody>
          <a:bodyPr vert="horz" lIns="94225" tIns="47112" rIns="94225" bIns="47112" rtlCol="0" anchor="ctr"/>
          <a:lstStyle/>
          <a:p>
            <a:endParaRPr lang="en-US" dirty="0"/>
          </a:p>
        </p:txBody>
      </p:sp>
      <p:sp>
        <p:nvSpPr>
          <p:cNvPr id="5" name="Notes Placeholder 4"/>
          <p:cNvSpPr>
            <a:spLocks noGrp="1"/>
          </p:cNvSpPr>
          <p:nvPr>
            <p:ph type="body" sz="quarter" idx="3"/>
          </p:nvPr>
        </p:nvSpPr>
        <p:spPr>
          <a:xfrm>
            <a:off x="710248" y="4518205"/>
            <a:ext cx="5681980" cy="3696713"/>
          </a:xfrm>
          <a:prstGeom prst="rect">
            <a:avLst/>
          </a:prstGeom>
        </p:spPr>
        <p:txBody>
          <a:bodyPr vert="horz" lIns="94225" tIns="47112" rIns="94225" bIns="4711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917424"/>
            <a:ext cx="3077739" cy="471053"/>
          </a:xfrm>
          <a:prstGeom prst="rect">
            <a:avLst/>
          </a:prstGeom>
        </p:spPr>
        <p:txBody>
          <a:bodyPr vert="horz" lIns="94225" tIns="47112" rIns="94225" bIns="47112"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4" y="8917424"/>
            <a:ext cx="3077739" cy="471053"/>
          </a:xfrm>
          <a:prstGeom prst="rect">
            <a:avLst/>
          </a:prstGeom>
        </p:spPr>
        <p:txBody>
          <a:bodyPr vert="horz" lIns="94225" tIns="47112" rIns="94225" bIns="47112" rtlCol="0" anchor="b"/>
          <a:lstStyle>
            <a:lvl1pPr algn="r">
              <a:defRPr sz="1200"/>
            </a:lvl1pPr>
          </a:lstStyle>
          <a:p>
            <a:fld id="{821E6F0F-CBD9-4B64-9D6B-A0C7424C8962}" type="slidenum">
              <a:rPr lang="en-US" smtClean="0"/>
              <a:t>‹#›</a:t>
            </a:fld>
            <a:endParaRPr lang="en-US" dirty="0"/>
          </a:p>
        </p:txBody>
      </p:sp>
    </p:spTree>
    <p:extLst>
      <p:ext uri="{BB962C8B-B14F-4D97-AF65-F5344CB8AC3E}">
        <p14:creationId xmlns:p14="http://schemas.microsoft.com/office/powerpoint/2010/main" val="2578726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E6F0F-CBD9-4B64-9D6B-A0C7424C8962}" type="slidenum">
              <a:rPr lang="en-US" smtClean="0"/>
              <a:t>1</a:t>
            </a:fld>
            <a:endParaRPr lang="en-US" dirty="0"/>
          </a:p>
        </p:txBody>
      </p:sp>
    </p:spTree>
    <p:extLst>
      <p:ext uri="{BB962C8B-B14F-4D97-AF65-F5344CB8AC3E}">
        <p14:creationId xmlns:p14="http://schemas.microsoft.com/office/powerpoint/2010/main" val="262070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Kernal=‘linear’ – linear line </a:t>
            </a:r>
          </a:p>
          <a:p>
            <a:r>
              <a:rPr lang="en-US" dirty="0"/>
              <a:t>C – The larger C, the smaller width. </a:t>
            </a:r>
          </a:p>
        </p:txBody>
      </p:sp>
      <p:sp>
        <p:nvSpPr>
          <p:cNvPr id="4" name="Slide Number Placeholder 3"/>
          <p:cNvSpPr>
            <a:spLocks noGrp="1"/>
          </p:cNvSpPr>
          <p:nvPr>
            <p:ph type="sldNum" sz="quarter" idx="10"/>
          </p:nvPr>
        </p:nvSpPr>
        <p:spPr/>
        <p:txBody>
          <a:bodyPr/>
          <a:lstStyle/>
          <a:p>
            <a:fld id="{BFB5BBD8-B235-4B6C-8A11-2B193697DD17}" type="slidenum">
              <a:rPr lang="en-US" smtClean="0"/>
              <a:t>26</a:t>
            </a:fld>
            <a:endParaRPr lang="en-US" dirty="0"/>
          </a:p>
        </p:txBody>
      </p:sp>
    </p:spTree>
    <p:extLst>
      <p:ext uri="{BB962C8B-B14F-4D97-AF65-F5344CB8AC3E}">
        <p14:creationId xmlns:p14="http://schemas.microsoft.com/office/powerpoint/2010/main" val="220234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Kernal=‘linear’ – linear line </a:t>
            </a:r>
          </a:p>
          <a:p>
            <a:r>
              <a:rPr lang="en-US" dirty="0"/>
              <a:t>C – The larger C, the smaller width. </a:t>
            </a:r>
          </a:p>
        </p:txBody>
      </p:sp>
      <p:sp>
        <p:nvSpPr>
          <p:cNvPr id="4" name="Slide Number Placeholder 3"/>
          <p:cNvSpPr>
            <a:spLocks noGrp="1"/>
          </p:cNvSpPr>
          <p:nvPr>
            <p:ph type="sldNum" sz="quarter" idx="10"/>
          </p:nvPr>
        </p:nvSpPr>
        <p:spPr/>
        <p:txBody>
          <a:bodyPr/>
          <a:lstStyle/>
          <a:p>
            <a:fld id="{BFB5BBD8-B235-4B6C-8A11-2B193697DD17}" type="slidenum">
              <a:rPr lang="en-US" smtClean="0"/>
              <a:t>27</a:t>
            </a:fld>
            <a:endParaRPr lang="en-US" dirty="0"/>
          </a:p>
        </p:txBody>
      </p:sp>
    </p:spTree>
    <p:extLst>
      <p:ext uri="{BB962C8B-B14F-4D97-AF65-F5344CB8AC3E}">
        <p14:creationId xmlns:p14="http://schemas.microsoft.com/office/powerpoint/2010/main" val="1805620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Kernal=‘linear’ – linear line </a:t>
            </a:r>
          </a:p>
          <a:p>
            <a:r>
              <a:rPr lang="en-US" dirty="0"/>
              <a:t>C – The larger C, the smaller width. </a:t>
            </a:r>
          </a:p>
          <a:p>
            <a:r>
              <a:rPr lang="en-US" dirty="0"/>
              <a:t>Random_state = 1 : random number generator</a:t>
            </a:r>
          </a:p>
        </p:txBody>
      </p:sp>
      <p:sp>
        <p:nvSpPr>
          <p:cNvPr id="4" name="Slide Number Placeholder 3"/>
          <p:cNvSpPr>
            <a:spLocks noGrp="1"/>
          </p:cNvSpPr>
          <p:nvPr>
            <p:ph type="sldNum" sz="quarter" idx="10"/>
          </p:nvPr>
        </p:nvSpPr>
        <p:spPr/>
        <p:txBody>
          <a:bodyPr/>
          <a:lstStyle/>
          <a:p>
            <a:fld id="{BFB5BBD8-B235-4B6C-8A11-2B193697DD17}" type="slidenum">
              <a:rPr lang="en-US" smtClean="0"/>
              <a:t>31</a:t>
            </a:fld>
            <a:endParaRPr lang="en-US" dirty="0"/>
          </a:p>
        </p:txBody>
      </p:sp>
    </p:spTree>
    <p:extLst>
      <p:ext uri="{BB962C8B-B14F-4D97-AF65-F5344CB8AC3E}">
        <p14:creationId xmlns:p14="http://schemas.microsoft.com/office/powerpoint/2010/main" val="3421890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dimensions – high number of variables</a:t>
            </a:r>
          </a:p>
        </p:txBody>
      </p:sp>
      <p:sp>
        <p:nvSpPr>
          <p:cNvPr id="4" name="Slide Number Placeholder 3"/>
          <p:cNvSpPr>
            <a:spLocks noGrp="1"/>
          </p:cNvSpPr>
          <p:nvPr>
            <p:ph type="sldNum" sz="quarter" idx="10"/>
          </p:nvPr>
        </p:nvSpPr>
        <p:spPr/>
        <p:txBody>
          <a:bodyPr/>
          <a:lstStyle/>
          <a:p>
            <a:fld id="{BFB5BBD8-B235-4B6C-8A11-2B193697DD17}" type="slidenum">
              <a:rPr lang="en-US" smtClean="0"/>
              <a:t>32</a:t>
            </a:fld>
            <a:endParaRPr lang="en-US" dirty="0"/>
          </a:p>
        </p:txBody>
      </p:sp>
    </p:spTree>
    <p:extLst>
      <p:ext uri="{BB962C8B-B14F-4D97-AF65-F5344CB8AC3E}">
        <p14:creationId xmlns:p14="http://schemas.microsoft.com/office/powerpoint/2010/main" val="1153847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Kernal=‘linear’ – linear line </a:t>
            </a:r>
          </a:p>
          <a:p>
            <a:r>
              <a:rPr lang="en-US" dirty="0"/>
              <a:t>C – The larger C, the smaller width. </a:t>
            </a:r>
          </a:p>
        </p:txBody>
      </p:sp>
      <p:sp>
        <p:nvSpPr>
          <p:cNvPr id="4" name="Slide Number Placeholder 3"/>
          <p:cNvSpPr>
            <a:spLocks noGrp="1"/>
          </p:cNvSpPr>
          <p:nvPr>
            <p:ph type="sldNum" sz="quarter" idx="10"/>
          </p:nvPr>
        </p:nvSpPr>
        <p:spPr/>
        <p:txBody>
          <a:bodyPr/>
          <a:lstStyle/>
          <a:p>
            <a:fld id="{BFB5BBD8-B235-4B6C-8A11-2B193697DD17}" type="slidenum">
              <a:rPr lang="en-US" smtClean="0"/>
              <a:t>33</a:t>
            </a:fld>
            <a:endParaRPr lang="en-US" dirty="0"/>
          </a:p>
        </p:txBody>
      </p:sp>
    </p:spTree>
    <p:extLst>
      <p:ext uri="{BB962C8B-B14F-4D97-AF65-F5344CB8AC3E}">
        <p14:creationId xmlns:p14="http://schemas.microsoft.com/office/powerpoint/2010/main" val="3737161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Kernal=‘linear’ – linear line </a:t>
            </a:r>
          </a:p>
          <a:p>
            <a:r>
              <a:rPr lang="en-US" dirty="0"/>
              <a:t>C – The larger C, the smaller width. </a:t>
            </a:r>
          </a:p>
          <a:p>
            <a:r>
              <a:rPr lang="en-US" dirty="0"/>
              <a:t>Random_state = 1 : random number generator</a:t>
            </a:r>
          </a:p>
        </p:txBody>
      </p:sp>
      <p:sp>
        <p:nvSpPr>
          <p:cNvPr id="4" name="Slide Number Placeholder 3"/>
          <p:cNvSpPr>
            <a:spLocks noGrp="1"/>
          </p:cNvSpPr>
          <p:nvPr>
            <p:ph type="sldNum" sz="quarter" idx="10"/>
          </p:nvPr>
        </p:nvSpPr>
        <p:spPr/>
        <p:txBody>
          <a:bodyPr/>
          <a:lstStyle/>
          <a:p>
            <a:fld id="{BFB5BBD8-B235-4B6C-8A11-2B193697DD17}" type="slidenum">
              <a:rPr lang="en-US" smtClean="0"/>
              <a:t>38</a:t>
            </a:fld>
            <a:endParaRPr lang="en-US" dirty="0"/>
          </a:p>
        </p:txBody>
      </p:sp>
    </p:spTree>
    <p:extLst>
      <p:ext uri="{BB962C8B-B14F-4D97-AF65-F5344CB8AC3E}">
        <p14:creationId xmlns:p14="http://schemas.microsoft.com/office/powerpoint/2010/main" val="3315069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Kernal=‘linear’ – linear line </a:t>
            </a:r>
          </a:p>
          <a:p>
            <a:r>
              <a:rPr lang="en-US" dirty="0"/>
              <a:t>C – The larger C, the smaller width. </a:t>
            </a:r>
          </a:p>
          <a:p>
            <a:r>
              <a:rPr lang="en-US" dirty="0"/>
              <a:t>Random_state = 1 : random number generator</a:t>
            </a:r>
          </a:p>
        </p:txBody>
      </p:sp>
      <p:sp>
        <p:nvSpPr>
          <p:cNvPr id="4" name="Slide Number Placeholder 3"/>
          <p:cNvSpPr>
            <a:spLocks noGrp="1"/>
          </p:cNvSpPr>
          <p:nvPr>
            <p:ph type="sldNum" sz="quarter" idx="10"/>
          </p:nvPr>
        </p:nvSpPr>
        <p:spPr/>
        <p:txBody>
          <a:bodyPr/>
          <a:lstStyle/>
          <a:p>
            <a:fld id="{BFB5BBD8-B235-4B6C-8A11-2B193697DD17}" type="slidenum">
              <a:rPr lang="en-US" smtClean="0"/>
              <a:t>43</a:t>
            </a:fld>
            <a:endParaRPr lang="en-US" dirty="0"/>
          </a:p>
        </p:txBody>
      </p:sp>
    </p:spTree>
    <p:extLst>
      <p:ext uri="{BB962C8B-B14F-4D97-AF65-F5344CB8AC3E}">
        <p14:creationId xmlns:p14="http://schemas.microsoft.com/office/powerpoint/2010/main" val="1399317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neural network works very similarly as human neural network.  </a:t>
            </a:r>
          </a:p>
          <a:p>
            <a:r>
              <a:rPr lang="en-US" dirty="0"/>
              <a:t>Each machine neuron receives input and collect data together and process those data in activation function and provide outputs.  In overall artificial neural network, each neuron works in a harmony with other neurons. </a:t>
            </a:r>
          </a:p>
        </p:txBody>
      </p:sp>
      <p:sp>
        <p:nvSpPr>
          <p:cNvPr id="4" name="Slide Number Placeholder 3"/>
          <p:cNvSpPr>
            <a:spLocks noGrp="1"/>
          </p:cNvSpPr>
          <p:nvPr>
            <p:ph type="sldNum" sz="quarter" idx="10"/>
          </p:nvPr>
        </p:nvSpPr>
        <p:spPr/>
        <p:txBody>
          <a:bodyPr/>
          <a:lstStyle/>
          <a:p>
            <a:fld id="{BFB5BBD8-B235-4B6C-8A11-2B193697DD17}" type="slidenum">
              <a:rPr lang="en-US" smtClean="0"/>
              <a:t>48</a:t>
            </a:fld>
            <a:endParaRPr lang="en-US" dirty="0"/>
          </a:p>
        </p:txBody>
      </p:sp>
    </p:spTree>
    <p:extLst>
      <p:ext uri="{BB962C8B-B14F-4D97-AF65-F5344CB8AC3E}">
        <p14:creationId xmlns:p14="http://schemas.microsoft.com/office/powerpoint/2010/main" val="2643971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Gradient Descent, Machine is able to find the best hypothesis function by minimizing cost function using Gradient Descent. </a:t>
            </a:r>
          </a:p>
        </p:txBody>
      </p:sp>
      <p:sp>
        <p:nvSpPr>
          <p:cNvPr id="4" name="Slide Number Placeholder 3"/>
          <p:cNvSpPr>
            <a:spLocks noGrp="1"/>
          </p:cNvSpPr>
          <p:nvPr>
            <p:ph type="sldNum" sz="quarter" idx="10"/>
          </p:nvPr>
        </p:nvSpPr>
        <p:spPr/>
        <p:txBody>
          <a:bodyPr/>
          <a:lstStyle/>
          <a:p>
            <a:fld id="{BFB5BBD8-B235-4B6C-8A11-2B193697DD17}" type="slidenum">
              <a:rPr lang="en-US" smtClean="0"/>
              <a:t>60</a:t>
            </a:fld>
            <a:endParaRPr lang="en-US" dirty="0"/>
          </a:p>
        </p:txBody>
      </p:sp>
    </p:spTree>
    <p:extLst>
      <p:ext uri="{BB962C8B-B14F-4D97-AF65-F5344CB8AC3E}">
        <p14:creationId xmlns:p14="http://schemas.microsoft.com/office/powerpoint/2010/main" val="1388894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E6F0F-CBD9-4B64-9D6B-A0C7424C8962}" type="slidenum">
              <a:rPr lang="en-US" smtClean="0"/>
              <a:t>2</a:t>
            </a:fld>
            <a:endParaRPr lang="en-US" dirty="0"/>
          </a:p>
        </p:txBody>
      </p:sp>
    </p:spTree>
    <p:extLst>
      <p:ext uri="{BB962C8B-B14F-4D97-AF65-F5344CB8AC3E}">
        <p14:creationId xmlns:p14="http://schemas.microsoft.com/office/powerpoint/2010/main" val="3692896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B5BBD8-B235-4B6C-8A11-2B193697DD17}" type="slidenum">
              <a:rPr lang="en-US" smtClean="0"/>
              <a:t>4</a:t>
            </a:fld>
            <a:endParaRPr lang="en-US" dirty="0"/>
          </a:p>
        </p:txBody>
      </p:sp>
    </p:spTree>
    <p:extLst>
      <p:ext uri="{BB962C8B-B14F-4D97-AF65-F5344CB8AC3E}">
        <p14:creationId xmlns:p14="http://schemas.microsoft.com/office/powerpoint/2010/main" val="4189042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Machine Learning, Machine learns very similar ways.  However, machine learns through data and algorithm.   </a:t>
            </a:r>
          </a:p>
        </p:txBody>
      </p:sp>
      <p:sp>
        <p:nvSpPr>
          <p:cNvPr id="4" name="Slide Number Placeholder 3"/>
          <p:cNvSpPr>
            <a:spLocks noGrp="1"/>
          </p:cNvSpPr>
          <p:nvPr>
            <p:ph type="sldNum" sz="quarter" idx="10"/>
          </p:nvPr>
        </p:nvSpPr>
        <p:spPr/>
        <p:txBody>
          <a:bodyPr/>
          <a:lstStyle/>
          <a:p>
            <a:fld id="{BFB5BBD8-B235-4B6C-8A11-2B193697DD17}" type="slidenum">
              <a:rPr lang="en-US" smtClean="0"/>
              <a:t>5</a:t>
            </a:fld>
            <a:endParaRPr lang="en-US" dirty="0"/>
          </a:p>
        </p:txBody>
      </p:sp>
    </p:spTree>
    <p:extLst>
      <p:ext uri="{BB962C8B-B14F-4D97-AF65-F5344CB8AC3E}">
        <p14:creationId xmlns:p14="http://schemas.microsoft.com/office/powerpoint/2010/main" val="2615548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way that ML works is that we put the data into Machine.   And Machine uses algorithms, hypothesis function and cost function.   So, let’s talk more in detail about Machine Learning Algorithm since it is a little different from statistical analysis. </a:t>
            </a:r>
          </a:p>
        </p:txBody>
      </p:sp>
      <p:sp>
        <p:nvSpPr>
          <p:cNvPr id="4" name="Slide Number Placeholder 3"/>
          <p:cNvSpPr>
            <a:spLocks noGrp="1"/>
          </p:cNvSpPr>
          <p:nvPr>
            <p:ph type="sldNum" sz="quarter" idx="10"/>
          </p:nvPr>
        </p:nvSpPr>
        <p:spPr/>
        <p:txBody>
          <a:bodyPr/>
          <a:lstStyle/>
          <a:p>
            <a:fld id="{BFB5BBD8-B235-4B6C-8A11-2B193697DD17}" type="slidenum">
              <a:rPr lang="en-US" smtClean="0"/>
              <a:t>6</a:t>
            </a:fld>
            <a:endParaRPr lang="en-US" dirty="0"/>
          </a:p>
        </p:txBody>
      </p:sp>
    </p:spTree>
    <p:extLst>
      <p:ext uri="{BB962C8B-B14F-4D97-AF65-F5344CB8AC3E}">
        <p14:creationId xmlns:p14="http://schemas.microsoft.com/office/powerpoint/2010/main" val="382511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Gradient Descent, Machine is able to find the best hypothesis function by minimizing cost function using Gradient Descent. </a:t>
            </a:r>
          </a:p>
        </p:txBody>
      </p:sp>
      <p:sp>
        <p:nvSpPr>
          <p:cNvPr id="4" name="Slide Number Placeholder 3"/>
          <p:cNvSpPr>
            <a:spLocks noGrp="1"/>
          </p:cNvSpPr>
          <p:nvPr>
            <p:ph type="sldNum" sz="quarter" idx="10"/>
          </p:nvPr>
        </p:nvSpPr>
        <p:spPr/>
        <p:txBody>
          <a:bodyPr/>
          <a:lstStyle/>
          <a:p>
            <a:fld id="{BFB5BBD8-B235-4B6C-8A11-2B193697DD17}" type="slidenum">
              <a:rPr lang="en-US" smtClean="0"/>
              <a:t>7</a:t>
            </a:fld>
            <a:endParaRPr lang="en-US" dirty="0"/>
          </a:p>
        </p:txBody>
      </p:sp>
    </p:spTree>
    <p:extLst>
      <p:ext uri="{BB962C8B-B14F-4D97-AF65-F5344CB8AC3E}">
        <p14:creationId xmlns:p14="http://schemas.microsoft.com/office/powerpoint/2010/main" val="398950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Gradient Descent, Machine is able to find the best hypothesis function by minimizing cost function using Gradient Descent. </a:t>
            </a:r>
          </a:p>
        </p:txBody>
      </p:sp>
      <p:sp>
        <p:nvSpPr>
          <p:cNvPr id="4" name="Slide Number Placeholder 3"/>
          <p:cNvSpPr>
            <a:spLocks noGrp="1"/>
          </p:cNvSpPr>
          <p:nvPr>
            <p:ph type="sldNum" sz="quarter" idx="10"/>
          </p:nvPr>
        </p:nvSpPr>
        <p:spPr/>
        <p:txBody>
          <a:bodyPr/>
          <a:lstStyle/>
          <a:p>
            <a:fld id="{BFB5BBD8-B235-4B6C-8A11-2B193697DD17}" type="slidenum">
              <a:rPr lang="en-US" smtClean="0"/>
              <a:t>8</a:t>
            </a:fld>
            <a:endParaRPr lang="en-US" dirty="0"/>
          </a:p>
        </p:txBody>
      </p:sp>
    </p:spTree>
    <p:extLst>
      <p:ext uri="{BB962C8B-B14F-4D97-AF65-F5344CB8AC3E}">
        <p14:creationId xmlns:p14="http://schemas.microsoft.com/office/powerpoint/2010/main" val="3988613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Gradient Descent, Machine is able to find the best hypothesis function by minimizing cost function using Gradient Descent. </a:t>
            </a:r>
          </a:p>
        </p:txBody>
      </p:sp>
      <p:sp>
        <p:nvSpPr>
          <p:cNvPr id="4" name="Slide Number Placeholder 3"/>
          <p:cNvSpPr>
            <a:spLocks noGrp="1"/>
          </p:cNvSpPr>
          <p:nvPr>
            <p:ph type="sldNum" sz="quarter" idx="10"/>
          </p:nvPr>
        </p:nvSpPr>
        <p:spPr/>
        <p:txBody>
          <a:bodyPr/>
          <a:lstStyle/>
          <a:p>
            <a:fld id="{BFB5BBD8-B235-4B6C-8A11-2B193697DD17}" type="slidenum">
              <a:rPr lang="en-US" smtClean="0"/>
              <a:t>9</a:t>
            </a:fld>
            <a:endParaRPr lang="en-US" dirty="0"/>
          </a:p>
        </p:txBody>
      </p:sp>
    </p:spTree>
    <p:extLst>
      <p:ext uri="{BB962C8B-B14F-4D97-AF65-F5344CB8AC3E}">
        <p14:creationId xmlns:p14="http://schemas.microsoft.com/office/powerpoint/2010/main" val="159668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right side figure, we can see that there are two type of data.   Using Classification Machine Learning algorithm, we can find the pattern. </a:t>
            </a:r>
          </a:p>
        </p:txBody>
      </p:sp>
      <p:sp>
        <p:nvSpPr>
          <p:cNvPr id="4" name="Slide Number Placeholder 3"/>
          <p:cNvSpPr>
            <a:spLocks noGrp="1"/>
          </p:cNvSpPr>
          <p:nvPr>
            <p:ph type="sldNum" sz="quarter" idx="10"/>
          </p:nvPr>
        </p:nvSpPr>
        <p:spPr/>
        <p:txBody>
          <a:bodyPr/>
          <a:lstStyle/>
          <a:p>
            <a:fld id="{BFB5BBD8-B235-4B6C-8A11-2B193697DD17}" type="slidenum">
              <a:rPr lang="en-US" smtClean="0"/>
              <a:t>25</a:t>
            </a:fld>
            <a:endParaRPr lang="en-US" dirty="0"/>
          </a:p>
        </p:txBody>
      </p:sp>
    </p:spTree>
    <p:extLst>
      <p:ext uri="{BB962C8B-B14F-4D97-AF65-F5344CB8AC3E}">
        <p14:creationId xmlns:p14="http://schemas.microsoft.com/office/powerpoint/2010/main" val="661714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95400"/>
            <a:ext cx="8228013" cy="1927225"/>
          </a:xfrm>
        </p:spPr>
        <p:txBody>
          <a:bodyPr tIns="0" bIns="0" anchor="b" anchorCtr="0"/>
          <a:lstStyle>
            <a:lvl1pPr>
              <a:defRPr sz="60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457199" y="3307976"/>
            <a:ext cx="8228013" cy="1066800"/>
          </a:xfrm>
        </p:spPr>
        <p:txBody>
          <a:bodyPr tIns="0" bIns="0"/>
          <a:lstStyle>
            <a:lvl1pPr marL="0" indent="0" algn="ctr">
              <a:spcBef>
                <a:spcPts val="300"/>
              </a:spcBef>
              <a:buNone/>
              <a:defRPr sz="1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679BC7E7-EA8E-4DA7-915E-CC098D9BADCB}" type="datetimeFigureOut">
              <a:rPr lang="en-US" smtClean="0"/>
              <a:t>9/6/2018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dirty="0"/>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dirty="0">
                <a:solidFill>
                  <a:schemeClr val="accent1"/>
                </a:solidFill>
                <a:latin typeface="Wingdings" pitchFamily="2" charset="2"/>
              </a:rPr>
              <a:t>S</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BC7E7-EA8E-4DA7-915E-CC098D9BADCB}" type="datetimeFigureOut">
              <a:rPr lang="en-US" smtClean="0"/>
              <a:t>9/6/2018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1001"/>
            <a:ext cx="3509683" cy="2209800"/>
          </a:xfrm>
        </p:spPr>
        <p:txBody>
          <a:bodyPr anchor="b"/>
          <a:lstStyle>
            <a:lvl1pPr algn="l">
              <a:defRPr sz="4400" b="0"/>
            </a:lvl1pPr>
          </a:lstStyle>
          <a:p>
            <a:r>
              <a:rPr lang="en-US"/>
              <a:t>Click to edit Master title style</a:t>
            </a:r>
            <a:endParaRPr/>
          </a:p>
        </p:txBody>
      </p:sp>
      <p:sp>
        <p:nvSpPr>
          <p:cNvPr id="3" name="Content Placeholder 2"/>
          <p:cNvSpPr>
            <a:spLocks noGrp="1"/>
          </p:cNvSpPr>
          <p:nvPr>
            <p:ph idx="1"/>
          </p:nvPr>
        </p:nvSpPr>
        <p:spPr>
          <a:xfrm>
            <a:off x="5029200" y="273050"/>
            <a:ext cx="3657600" cy="5853113"/>
          </a:xfrm>
        </p:spPr>
        <p:txBody>
          <a:bodyPr>
            <a:normAutofit/>
          </a:bodyPr>
          <a:lstStyle>
            <a:lvl1pPr>
              <a:defRPr sz="2200"/>
            </a:lvl1pPr>
            <a:lvl2pPr>
              <a:defRPr sz="20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457199" y="2649071"/>
            <a:ext cx="3509683" cy="3388192"/>
          </a:xfrm>
        </p:spPr>
        <p:txBody>
          <a:bodyPr>
            <a:normAutofit/>
          </a:bodyPr>
          <a:lstStyle>
            <a:lvl1pPr marL="0" indent="0">
              <a:spcBef>
                <a:spcPts val="600"/>
              </a:spcBef>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679BC7E7-EA8E-4DA7-915E-CC098D9BADCB}" type="datetimeFigureOut">
              <a:rPr lang="en-US" smtClean="0"/>
              <a:t>9/6/2018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679BC7E7-EA8E-4DA7-915E-CC098D9BADCB}" type="datetimeFigureOut">
              <a:rPr lang="en-US" smtClean="0"/>
              <a:t>9/6/2018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dirty="0"/>
          </a:p>
        </p:txBody>
      </p:sp>
      <p:sp>
        <p:nvSpPr>
          <p:cNvPr id="9" name="Picture Placeholder 8"/>
          <p:cNvSpPr>
            <a:spLocks noGrp="1"/>
          </p:cNvSpPr>
          <p:nvPr>
            <p:ph type="pic" sz="quarter" idx="13"/>
          </p:nvPr>
        </p:nvSpPr>
        <p:spPr>
          <a:xfrm>
            <a:off x="228600" y="1143000"/>
            <a:ext cx="4267200" cy="4267200"/>
          </a:xfrm>
          <a:prstGeom prst="ellipse">
            <a:avLst/>
          </a:prstGeom>
          <a:ln w="28575">
            <a:solidFill>
              <a:schemeClr val="accent1"/>
            </a:solidFill>
          </a:ln>
        </p:spPr>
        <p:txBody>
          <a:bodyPr/>
          <a:lstStyle>
            <a:lvl1pPr marL="0" indent="0">
              <a:buNone/>
              <a:defRPr>
                <a:solidFill>
                  <a:schemeClr val="bg1"/>
                </a:solidFill>
              </a:defRPr>
            </a:lvl1pPr>
          </a:lstStyle>
          <a:p>
            <a:r>
              <a:rPr lang="en-US" dirty="0"/>
              <a:t>Drag picture to placeholder or click icon to add</a:t>
            </a:r>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679BC7E7-EA8E-4DA7-915E-CC098D9BADCB}" type="datetimeFigureOut">
              <a:rPr lang="en-US" smtClean="0"/>
              <a:t>9/6/2018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dirty="0"/>
          </a:p>
        </p:txBody>
      </p:sp>
      <p:sp>
        <p:nvSpPr>
          <p:cNvPr id="9" name="Picture Placeholder 8"/>
          <p:cNvSpPr>
            <a:spLocks noGrp="1"/>
          </p:cNvSpPr>
          <p:nvPr>
            <p:ph type="pic" sz="quarter" idx="13"/>
          </p:nvPr>
        </p:nvSpPr>
        <p:spPr>
          <a:xfrm>
            <a:off x="990600" y="2590800"/>
            <a:ext cx="3505200" cy="3505200"/>
          </a:xfrm>
          <a:prstGeom prst="ellipse">
            <a:avLst/>
          </a:prstGeom>
          <a:ln w="28575">
            <a:solidFill>
              <a:schemeClr val="accent1"/>
            </a:solidFill>
          </a:ln>
        </p:spPr>
        <p:txBody>
          <a:bodyPr/>
          <a:lstStyle>
            <a:lvl1pPr marL="0" indent="0">
              <a:buNone/>
              <a:defRPr>
                <a:solidFill>
                  <a:schemeClr val="bg1"/>
                </a:solidFill>
              </a:defRPr>
            </a:lvl1pPr>
          </a:lstStyle>
          <a:p>
            <a:r>
              <a:rPr lang="en-US" dirty="0"/>
              <a:t>Drag picture to placeholder or click icon to add</a:t>
            </a:r>
            <a:endParaRPr dirty="0"/>
          </a:p>
        </p:txBody>
      </p:sp>
      <p:sp>
        <p:nvSpPr>
          <p:cNvPr id="8" name="Picture Placeholder 8"/>
          <p:cNvSpPr>
            <a:spLocks noGrp="1"/>
          </p:cNvSpPr>
          <p:nvPr>
            <p:ph type="pic" sz="quarter" idx="14"/>
          </p:nvPr>
        </p:nvSpPr>
        <p:spPr>
          <a:xfrm>
            <a:off x="2479675" y="1260475"/>
            <a:ext cx="1254125" cy="1254125"/>
          </a:xfrm>
          <a:prstGeom prst="ellipse">
            <a:avLst/>
          </a:prstGeom>
          <a:ln w="28575">
            <a:solidFill>
              <a:schemeClr val="accent1"/>
            </a:solidFill>
          </a:ln>
        </p:spPr>
        <p:txBody>
          <a:bodyPr>
            <a:normAutofit/>
          </a:bodyPr>
          <a:lstStyle>
            <a:lvl1pPr marL="0" indent="0">
              <a:buNone/>
              <a:defRPr sz="1400">
                <a:solidFill>
                  <a:schemeClr val="bg1"/>
                </a:solidFill>
              </a:defRPr>
            </a:lvl1pPr>
          </a:lstStyle>
          <a:p>
            <a:r>
              <a:rPr lang="en-US" dirty="0"/>
              <a:t>Drag picture to placeholder or click icon to add</a:t>
            </a:r>
            <a:endParaRPr dirty="0"/>
          </a:p>
        </p:txBody>
      </p:sp>
      <p:sp>
        <p:nvSpPr>
          <p:cNvPr id="10" name="Picture Placeholder 8"/>
          <p:cNvSpPr>
            <a:spLocks noGrp="1"/>
          </p:cNvSpPr>
          <p:nvPr>
            <p:ph type="pic" sz="quarter" idx="15"/>
          </p:nvPr>
        </p:nvSpPr>
        <p:spPr>
          <a:xfrm>
            <a:off x="269875" y="762000"/>
            <a:ext cx="2092325" cy="2092325"/>
          </a:xfrm>
          <a:prstGeom prst="ellipse">
            <a:avLst/>
          </a:prstGeom>
          <a:ln w="28575">
            <a:solidFill>
              <a:schemeClr val="accent1"/>
            </a:solidFill>
          </a:ln>
        </p:spPr>
        <p:txBody>
          <a:bodyPr>
            <a:normAutofit/>
          </a:bodyPr>
          <a:lstStyle>
            <a:lvl1pPr marL="0" indent="0">
              <a:buNone/>
              <a:defRPr sz="1800">
                <a:solidFill>
                  <a:schemeClr val="bg1"/>
                </a:solidFill>
              </a:defRPr>
            </a:lvl1pPr>
          </a:lstStyle>
          <a:p>
            <a:r>
              <a:rPr lang="en-US" dirty="0"/>
              <a:t>Drag picture to placeholder or click icon to add</a:t>
            </a:r>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457200" y="2568388"/>
            <a:ext cx="8228013" cy="3468875"/>
          </a:xfrm>
        </p:spPr>
        <p:txBody>
          <a:bodyPr vert="eaVert"/>
          <a:lstStyle>
            <a:lvl5pPr>
              <a:defRPr/>
            </a:lvl5pPr>
            <a:lvl6pPr marL="1719072">
              <a:defRPr/>
            </a:lvl6pPr>
            <a:lvl7pPr marL="1719072">
              <a:defRPr/>
            </a:lvl7pPr>
            <a:lvl8pPr marL="1719072">
              <a:defRPr/>
            </a:lvl8pPr>
            <a:lvl9pPr marL="1719072">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79BC7E7-EA8E-4DA7-915E-CC098D9BADCB}" type="datetimeFigureOut">
              <a:rPr lang="en-US" smtClean="0"/>
              <a:t>9/6/2018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74638"/>
            <a:ext cx="1524000" cy="5851525"/>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416859"/>
            <a:ext cx="6019800" cy="5615642"/>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79BC7E7-EA8E-4DA7-915E-CC098D9BADCB}" type="datetimeFigureOut">
              <a:rPr lang="en-US" smtClean="0"/>
              <a:t>9/6/2018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9BC7E7-EA8E-4DA7-915E-CC098D9BADCB}" type="datetimeFigureOut">
              <a:rPr lang="en-US" smtClean="0"/>
              <a:t>9/6/2018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F2F5E10-5301-4EE6-90D2-A6C4A3F62BED}"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ackground image">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0"/>
            <a:ext cx="9144000" cy="6858000"/>
          </a:xfrm>
          <a:prstGeom prst="rect">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dirty="0"/>
          </a:p>
        </p:txBody>
      </p:sp>
    </p:spTree>
    <p:extLst>
      <p:ext uri="{BB962C8B-B14F-4D97-AF65-F5344CB8AC3E}">
        <p14:creationId xmlns:p14="http://schemas.microsoft.com/office/powerpoint/2010/main" val="2111642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359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age down">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3426178"/>
            <a:ext cx="9144000" cy="3431822"/>
          </a:xfrm>
          <a:prstGeom prst="rect">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dirty="0"/>
          </a:p>
        </p:txBody>
      </p:sp>
    </p:spTree>
    <p:extLst>
      <p:ext uri="{BB962C8B-B14F-4D97-AF65-F5344CB8AC3E}">
        <p14:creationId xmlns:p14="http://schemas.microsoft.com/office/powerpoint/2010/main" val="123070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79BC7E7-EA8E-4DA7-915E-CC098D9BADCB}" type="datetimeFigureOut">
              <a:rPr lang="en-US" smtClean="0"/>
              <a:t>9/6/2018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Page_FULL with Title Line">
    <p:spTree>
      <p:nvGrpSpPr>
        <p:cNvPr id="1" name=""/>
        <p:cNvGrpSpPr/>
        <p:nvPr/>
      </p:nvGrpSpPr>
      <p:grpSpPr>
        <a:xfrm>
          <a:off x="0" y="0"/>
          <a:ext cx="0" cy="0"/>
          <a:chOff x="0" y="0"/>
          <a:chExt cx="0" cy="0"/>
        </a:xfrm>
      </p:grpSpPr>
      <p:sp>
        <p:nvSpPr>
          <p:cNvPr id="9" name="Content Placeholder 2"/>
          <p:cNvSpPr>
            <a:spLocks noGrp="1"/>
          </p:cNvSpPr>
          <p:nvPr>
            <p:ph idx="1"/>
          </p:nvPr>
        </p:nvSpPr>
        <p:spPr>
          <a:xfrm>
            <a:off x="169606" y="1092530"/>
            <a:ext cx="7912511" cy="5431089"/>
          </a:xfrm>
        </p:spPr>
        <p:txBody>
          <a:bodyPr/>
          <a:lstStyle>
            <a:lvl1pPr marL="342889" indent="-342889">
              <a:buFontTx/>
              <a:buBlip>
                <a:blip r:embed="rId2"/>
              </a:buBlip>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p:nvPr>
        </p:nvSpPr>
        <p:spPr>
          <a:xfrm>
            <a:off x="176979" y="334384"/>
            <a:ext cx="7905137" cy="650567"/>
          </a:xfrm>
          <a:prstGeom prst="rect">
            <a:avLst/>
          </a:prstGeom>
        </p:spPr>
        <p:txBody>
          <a:bodyPr vert="horz" lIns="91440" tIns="45720" rIns="91440" bIns="45720" rtlCol="0" anchor="ctr">
            <a:normAutofit/>
          </a:bodyPr>
          <a:lstStyle/>
          <a:p>
            <a:r>
              <a:rPr lang="en-US" dirty="0"/>
              <a:t>Click to edit Master title style</a:t>
            </a:r>
          </a:p>
        </p:txBody>
      </p:sp>
      <p:cxnSp>
        <p:nvCxnSpPr>
          <p:cNvPr id="4" name="Straight Connector 6">
            <a:extLst>
              <a:ext uri="{FF2B5EF4-FFF2-40B4-BE49-F238E27FC236}">
                <a16:creationId xmlns:a16="http://schemas.microsoft.com/office/drawing/2014/main" id="{8A384ACE-91A9-4830-978A-F763A97E37AD}"/>
              </a:ext>
            </a:extLst>
          </p:cNvPr>
          <p:cNvCxnSpPr>
            <a:cxnSpLocks noChangeShapeType="1"/>
          </p:cNvCxnSpPr>
          <p:nvPr userDrawn="1"/>
        </p:nvCxnSpPr>
        <p:spPr bwMode="auto">
          <a:xfrm>
            <a:off x="286597" y="984948"/>
            <a:ext cx="6479381" cy="0"/>
          </a:xfrm>
          <a:prstGeom prst="line">
            <a:avLst/>
          </a:prstGeom>
          <a:ln>
            <a:headEnd/>
            <a:tailEnd/>
          </a:ln>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19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mage top">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1"/>
            <a:ext cx="9144000" cy="3431822"/>
          </a:xfrm>
          <a:prstGeom prst="rect">
            <a:avLst/>
          </a:prstGeom>
          <a:noFill/>
        </p:spPr>
        <p:txBody>
          <a:bodyPr lIns="68580" tIns="34290" rIns="68580" bIns="34290" anchor="ctr">
            <a:normAutofit/>
          </a:bodyPr>
          <a:lstStyle>
            <a:lvl1pPr marL="0" indent="0" algn="ctr">
              <a:buNone/>
              <a:defRPr sz="1400" baseline="0">
                <a:latin typeface="Lato Regular"/>
                <a:cs typeface="Lato Regular"/>
              </a:defRPr>
            </a:lvl1pPr>
          </a:lstStyle>
          <a:p>
            <a:endParaRPr lang="en-US" dirty="0"/>
          </a:p>
        </p:txBody>
      </p:sp>
    </p:spTree>
    <p:extLst>
      <p:ext uri="{BB962C8B-B14F-4D97-AF65-F5344CB8AC3E}">
        <p14:creationId xmlns:p14="http://schemas.microsoft.com/office/powerpoint/2010/main" val="55807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36694"/>
            <a:ext cx="6400800" cy="1362075"/>
          </a:xfrm>
        </p:spPr>
        <p:txBody>
          <a:bodyPr anchor="b" anchorCtr="0"/>
          <a:lstStyle>
            <a:lvl1pPr algn="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1676399" y="3609695"/>
            <a:ext cx="5181601" cy="1500187"/>
          </a:xfrm>
        </p:spPr>
        <p:txBody>
          <a:bodyPr anchor="t" anchorCtr="0"/>
          <a:lstStyle>
            <a:lvl1pPr marL="0" indent="0" algn="r">
              <a:spcBef>
                <a:spcPts val="300"/>
              </a:spcBef>
              <a:buNone/>
              <a:defRPr sz="18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679BC7E7-EA8E-4DA7-915E-CC098D9BADCB}" type="datetimeFigureOut">
              <a:rPr lang="en-US" smtClean="0"/>
              <a:t>9/6/2018</a:t>
            </a:fld>
            <a:endParaRPr lang="en-US" dirty="0"/>
          </a:p>
        </p:txBody>
      </p:sp>
      <p:sp>
        <p:nvSpPr>
          <p:cNvPr id="5" name="Footer Placeholder 4"/>
          <p:cNvSpPr>
            <a:spLocks noGrp="1"/>
          </p:cNvSpPr>
          <p:nvPr>
            <p:ph type="ftr" sz="quarter" idx="11"/>
          </p:nvPr>
        </p:nvSpPr>
        <p:spPr>
          <a:xfrm>
            <a:off x="7238999" y="6356350"/>
            <a:ext cx="1446213"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F2F5E10-5301-4EE6-90D2-A6C4A3F62BED}" type="slidenum">
              <a:rPr lang="en-US" smtClean="0"/>
              <a:t>‹#›</a:t>
            </a:fld>
            <a:endParaRPr lang="en-US" dirty="0"/>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dirty="0">
                <a:solidFill>
                  <a:schemeClr val="accent1"/>
                </a:solidFill>
                <a:latin typeface="Wingdings" pitchFamily="2" charset="2"/>
              </a:rPr>
              <a:t>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634753" y="2784475"/>
            <a:ext cx="3767328" cy="3252788"/>
          </a:xfrm>
        </p:spPr>
        <p:txBody>
          <a:bodyPr/>
          <a:lstStyle>
            <a:lvl1pPr>
              <a:defRPr sz="1800"/>
            </a:lvl1pPr>
            <a:lvl2pPr>
              <a:defRPr sz="1800"/>
            </a:lvl2pPr>
            <a:lvl3pPr>
              <a:defRPr sz="1800"/>
            </a:lvl3pPr>
            <a:lvl4pPr>
              <a:defRPr sz="1800"/>
            </a:lvl4pPr>
            <a:lvl5pPr>
              <a:defRPr sz="1800"/>
            </a:lvl5pPr>
            <a:lvl6pPr marL="1946275" indent="-227013">
              <a:tabLst/>
              <a:defRPr sz="1600"/>
            </a:lvl6pPr>
            <a:lvl7pPr marL="2173288" indent="-227013">
              <a:tabLst/>
              <a:defRPr sz="1600"/>
            </a:lvl7pPr>
            <a:lvl8pPr marL="2398713" indent="-227013">
              <a:tabLst/>
              <a:defRPr sz="1600"/>
            </a:lvl8pPr>
            <a:lvl9pPr marL="2625725" indent="-227013">
              <a:tabLst/>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679BC7E7-EA8E-4DA7-915E-CC098D9BADCB}" type="datetimeFigureOut">
              <a:rPr lang="en-US" smtClean="0"/>
              <a:t>9/6/2018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40664"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40664"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4631578"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31578"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r>
              <a:rPr lang="en-US" dirty="0"/>
              <a:t>Confidential</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F2F5E10-5301-4EE6-90D2-A6C4A3F62BED}"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679BC7E7-EA8E-4DA7-915E-CC098D9BADCB}" type="datetimeFigureOut">
              <a:rPr lang="en-US" smtClean="0"/>
              <a:t>9/6/2018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dirty="0"/>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679BC7E7-EA8E-4DA7-915E-CC098D9BADCB}" type="datetimeFigureOut">
              <a:rPr lang="en-US" smtClean="0"/>
              <a:t>9/6/2018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dirty="0"/>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Content Placeholder 2"/>
          <p:cNvSpPr>
            <a:spLocks noGrp="1"/>
          </p:cNvSpPr>
          <p:nvPr>
            <p:ph sz="half" idx="14"/>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679BC7E7-EA8E-4DA7-915E-CC098D9BADCB}" type="datetimeFigureOut">
              <a:rPr lang="en-US" smtClean="0"/>
              <a:t>9/6/2018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dirty="0"/>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Content Placeholder 2"/>
          <p:cNvSpPr>
            <a:spLocks noGrp="1"/>
          </p:cNvSpPr>
          <p:nvPr>
            <p:ph sz="half" idx="14"/>
          </p:nvPr>
        </p:nvSpPr>
        <p:spPr>
          <a:xfrm>
            <a:off x="739775"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Content Placeholder 2"/>
          <p:cNvSpPr>
            <a:spLocks noGrp="1"/>
          </p:cNvSpPr>
          <p:nvPr>
            <p:ph sz="half" idx="15"/>
          </p:nvPr>
        </p:nvSpPr>
        <p:spPr>
          <a:xfrm>
            <a:off x="739775"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679BC7E7-EA8E-4DA7-915E-CC098D9BADCB}" type="datetimeFigureOut">
              <a:rPr lang="en-US" smtClean="0"/>
              <a:t>9/6/2018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F2F5E10-5301-4EE6-90D2-A6C4A3F62BE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5141"/>
            <a:ext cx="8229600" cy="1143000"/>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p:cNvSpPr>
            <a:spLocks noGrp="1"/>
          </p:cNvSpPr>
          <p:nvPr>
            <p:ph type="body" idx="1"/>
          </p:nvPr>
        </p:nvSpPr>
        <p:spPr>
          <a:xfrm>
            <a:off x="739775" y="2770094"/>
            <a:ext cx="7662864" cy="32671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fld id="{679BC7E7-EA8E-4DA7-915E-CC098D9BADCB}" type="datetimeFigureOut">
              <a:rPr lang="en-US" smtClean="0"/>
              <a:t>9/6/2018</a:t>
            </a:fld>
            <a:endParaRPr lang="en-US" dirty="0"/>
          </a:p>
        </p:txBody>
      </p:sp>
      <p:sp>
        <p:nvSpPr>
          <p:cNvPr id="5" name="Footer Placeholder 4"/>
          <p:cNvSpPr>
            <a:spLocks noGrp="1"/>
          </p:cNvSpPr>
          <p:nvPr>
            <p:ph type="ftr" sz="quarter" idx="3"/>
          </p:nvPr>
        </p:nvSpPr>
        <p:spPr>
          <a:xfrm>
            <a:off x="5789613" y="6356350"/>
            <a:ext cx="2895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4305300" y="6356350"/>
            <a:ext cx="533400" cy="365125"/>
          </a:xfrm>
          <a:prstGeom prst="rect">
            <a:avLst/>
          </a:prstGeom>
        </p:spPr>
        <p:txBody>
          <a:bodyPr vert="horz" lIns="91440" tIns="45720" rIns="91440" bIns="45720" rtlCol="0" anchor="ctr"/>
          <a:lstStyle>
            <a:lvl1pPr algn="ctr">
              <a:defRPr sz="1100" b="1">
                <a:solidFill>
                  <a:schemeClr val="tx1">
                    <a:lumMod val="50000"/>
                    <a:lumOff val="50000"/>
                  </a:schemeClr>
                </a:solidFill>
              </a:defRPr>
            </a:lvl1pPr>
          </a:lstStyle>
          <a:p>
            <a:fld id="{9F2F5E10-5301-4EE6-90D2-A6C4A3F62BE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ctr" defTabSz="914400" rtl="0" eaLnBrk="1" latinLnBrk="0" hangingPunct="1">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playground.tensorflow.org/" TargetMode="Externa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4.jpe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5" Type="http://schemas.openxmlformats.org/officeDocument/2006/relationships/image" Target="../media/image64.png"/><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 Id="rId5" Type="http://schemas.openxmlformats.org/officeDocument/2006/relationships/image" Target="../media/image70.png"/><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hyperlink" Target="https://www.sas.com/en_us/software/visual-data-mining-machine-learning.html" TargetMode="Externa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10.xml"/><Relationship Id="rId5" Type="http://schemas.openxmlformats.org/officeDocument/2006/relationships/image" Target="../media/image76.png"/><Relationship Id="rId4" Type="http://schemas.openxmlformats.org/officeDocument/2006/relationships/image" Target="../media/image75.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199" y="762000"/>
            <a:ext cx="8228013" cy="1927225"/>
          </a:xfrm>
        </p:spPr>
        <p:txBody>
          <a:bodyPr/>
          <a:lstStyle/>
          <a:p>
            <a:r>
              <a:rPr lang="en-US" sz="6600" dirty="0"/>
              <a:t>Machine Learning Training</a:t>
            </a:r>
          </a:p>
        </p:txBody>
      </p:sp>
      <p:sp>
        <p:nvSpPr>
          <p:cNvPr id="5" name="Text Placeholder 4"/>
          <p:cNvSpPr>
            <a:spLocks noGrp="1"/>
          </p:cNvSpPr>
          <p:nvPr>
            <p:ph type="subTitle" idx="1"/>
          </p:nvPr>
        </p:nvSpPr>
        <p:spPr>
          <a:xfrm>
            <a:off x="457199" y="3307976"/>
            <a:ext cx="8414435" cy="1592730"/>
          </a:xfrm>
        </p:spPr>
        <p:txBody>
          <a:bodyPr>
            <a:noAutofit/>
          </a:bodyPr>
          <a:lstStyle/>
          <a:p>
            <a:endParaRPr lang="en-US" sz="3200" i="1" dirty="0"/>
          </a:p>
          <a:p>
            <a:endParaRPr lang="en-US" sz="2400" dirty="0"/>
          </a:p>
          <a:p>
            <a:r>
              <a:rPr lang="en-US" sz="3200" dirty="0"/>
              <a:t>Kevin Lee MS, Director of Data Science</a:t>
            </a:r>
          </a:p>
        </p:txBody>
      </p:sp>
      <p:pic>
        <p:nvPicPr>
          <p:cNvPr id="6" name="Picture 5">
            <a:extLst>
              <a:ext uri="{FF2B5EF4-FFF2-40B4-BE49-F238E27FC236}">
                <a16:creationId xmlns:a16="http://schemas.microsoft.com/office/drawing/2014/main" id="{1A9588BC-62B9-4934-8B4F-E359C0A6B2FA}"/>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44081" y="5928360"/>
            <a:ext cx="1838960" cy="619760"/>
          </a:xfrm>
          <a:prstGeom prst="rect">
            <a:avLst/>
          </a:prstGeom>
          <a:noFill/>
          <a:ln>
            <a:noFill/>
          </a:ln>
        </p:spPr>
      </p:pic>
    </p:spTree>
    <p:extLst>
      <p:ext uri="{BB962C8B-B14F-4D97-AF65-F5344CB8AC3E}">
        <p14:creationId xmlns:p14="http://schemas.microsoft.com/office/powerpoint/2010/main" val="1167459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C409C-2ED4-4217-A0D9-5D8B723605CA}"/>
              </a:ext>
            </a:extLst>
          </p:cNvPr>
          <p:cNvSpPr txBox="1">
            <a:spLocks/>
          </p:cNvSpPr>
          <p:nvPr/>
        </p:nvSpPr>
        <p:spPr>
          <a:xfrm>
            <a:off x="161859" y="-18506"/>
            <a:ext cx="8982142" cy="104700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ML Project Workflow of Data and Algorithm</a:t>
            </a:r>
            <a:endParaRPr lang="en-US" altLang="en-US" sz="4000" b="1" dirty="0">
              <a:solidFill>
                <a:schemeClr val="tx2">
                  <a:lumMod val="50000"/>
                  <a:lumOff val="50000"/>
                </a:schemeClr>
              </a:solidFill>
            </a:endParaRPr>
          </a:p>
        </p:txBody>
      </p:sp>
      <p:sp>
        <p:nvSpPr>
          <p:cNvPr id="3" name="Rectangle: Rounded Corners 2">
            <a:extLst>
              <a:ext uri="{FF2B5EF4-FFF2-40B4-BE49-F238E27FC236}">
                <a16:creationId xmlns:a16="http://schemas.microsoft.com/office/drawing/2014/main" id="{B0950B27-EB64-4169-A20D-2CEAC7FF2CBE}"/>
              </a:ext>
            </a:extLst>
          </p:cNvPr>
          <p:cNvSpPr/>
          <p:nvPr/>
        </p:nvSpPr>
        <p:spPr>
          <a:xfrm>
            <a:off x="1645919" y="1223883"/>
            <a:ext cx="928468" cy="6330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ADSL</a:t>
            </a:r>
          </a:p>
        </p:txBody>
      </p:sp>
      <p:sp>
        <p:nvSpPr>
          <p:cNvPr id="6" name="Rectangle: Rounded Corners 5">
            <a:extLst>
              <a:ext uri="{FF2B5EF4-FFF2-40B4-BE49-F238E27FC236}">
                <a16:creationId xmlns:a16="http://schemas.microsoft.com/office/drawing/2014/main" id="{049B7617-C239-4FD6-B0CB-17D906987157}"/>
              </a:ext>
            </a:extLst>
          </p:cNvPr>
          <p:cNvSpPr/>
          <p:nvPr/>
        </p:nvSpPr>
        <p:spPr>
          <a:xfrm>
            <a:off x="3022208" y="1235607"/>
            <a:ext cx="928468" cy="6330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DS</a:t>
            </a:r>
          </a:p>
        </p:txBody>
      </p:sp>
      <p:sp>
        <p:nvSpPr>
          <p:cNvPr id="7" name="Rectangle: Rounded Corners 6">
            <a:extLst>
              <a:ext uri="{FF2B5EF4-FFF2-40B4-BE49-F238E27FC236}">
                <a16:creationId xmlns:a16="http://schemas.microsoft.com/office/drawing/2014/main" id="{6387D430-500B-42C9-9167-147D3B537372}"/>
              </a:ext>
            </a:extLst>
          </p:cNvPr>
          <p:cNvSpPr/>
          <p:nvPr/>
        </p:nvSpPr>
        <p:spPr>
          <a:xfrm>
            <a:off x="4398497" y="1235607"/>
            <a:ext cx="928468" cy="6330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EX</a:t>
            </a:r>
          </a:p>
        </p:txBody>
      </p:sp>
      <p:sp>
        <p:nvSpPr>
          <p:cNvPr id="8" name="Rectangle: Rounded Corners 7">
            <a:extLst>
              <a:ext uri="{FF2B5EF4-FFF2-40B4-BE49-F238E27FC236}">
                <a16:creationId xmlns:a16="http://schemas.microsoft.com/office/drawing/2014/main" id="{E5AB355A-3023-465C-9E4B-CA14EB9CA79C}"/>
              </a:ext>
            </a:extLst>
          </p:cNvPr>
          <p:cNvSpPr/>
          <p:nvPr/>
        </p:nvSpPr>
        <p:spPr>
          <a:xfrm>
            <a:off x="3022208" y="2385252"/>
            <a:ext cx="928468" cy="6330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ADSE</a:t>
            </a:r>
          </a:p>
        </p:txBody>
      </p:sp>
      <p:sp>
        <p:nvSpPr>
          <p:cNvPr id="9" name="Rectangle: Rounded Corners 8">
            <a:extLst>
              <a:ext uri="{FF2B5EF4-FFF2-40B4-BE49-F238E27FC236}">
                <a16:creationId xmlns:a16="http://schemas.microsoft.com/office/drawing/2014/main" id="{C507509F-EDE1-4A1D-A763-34A1F24441F9}"/>
              </a:ext>
            </a:extLst>
          </p:cNvPr>
          <p:cNvSpPr/>
          <p:nvPr/>
        </p:nvSpPr>
        <p:spPr>
          <a:xfrm>
            <a:off x="1745605" y="3534897"/>
            <a:ext cx="1186376" cy="6330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ADSE_T</a:t>
            </a:r>
          </a:p>
        </p:txBody>
      </p:sp>
      <p:sp>
        <p:nvSpPr>
          <p:cNvPr id="11" name="Rectangle: Rounded Corners 10">
            <a:extLst>
              <a:ext uri="{FF2B5EF4-FFF2-40B4-BE49-F238E27FC236}">
                <a16:creationId xmlns:a16="http://schemas.microsoft.com/office/drawing/2014/main" id="{0075A95D-85D7-4973-A86E-51F6D452A6DE}"/>
              </a:ext>
            </a:extLst>
          </p:cNvPr>
          <p:cNvSpPr/>
          <p:nvPr/>
        </p:nvSpPr>
        <p:spPr>
          <a:xfrm>
            <a:off x="4269543" y="3547403"/>
            <a:ext cx="1186376" cy="6330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ADSE_V</a:t>
            </a:r>
          </a:p>
        </p:txBody>
      </p:sp>
      <p:sp>
        <p:nvSpPr>
          <p:cNvPr id="12" name="Rectangle: Rounded Corners 11">
            <a:extLst>
              <a:ext uri="{FF2B5EF4-FFF2-40B4-BE49-F238E27FC236}">
                <a16:creationId xmlns:a16="http://schemas.microsoft.com/office/drawing/2014/main" id="{1E4902A3-D7F0-4192-A305-2D5FBDB6A48E}"/>
              </a:ext>
            </a:extLst>
          </p:cNvPr>
          <p:cNvSpPr/>
          <p:nvPr/>
        </p:nvSpPr>
        <p:spPr>
          <a:xfrm>
            <a:off x="161859" y="4826779"/>
            <a:ext cx="1652873" cy="1151983"/>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Linear Regression Algorithm h</a:t>
            </a:r>
            <a:r>
              <a:rPr lang="el-GR" baseline="-25000" dirty="0"/>
              <a:t>θ</a:t>
            </a:r>
            <a:r>
              <a:rPr lang="en-US" dirty="0"/>
              <a:t>(x) = </a:t>
            </a:r>
            <a:r>
              <a:rPr lang="el-GR" dirty="0"/>
              <a:t>θ</a:t>
            </a:r>
            <a:r>
              <a:rPr lang="en-US" dirty="0"/>
              <a:t>x</a:t>
            </a:r>
          </a:p>
        </p:txBody>
      </p:sp>
      <p:sp>
        <p:nvSpPr>
          <p:cNvPr id="13" name="Rectangle: Rounded Corners 12">
            <a:extLst>
              <a:ext uri="{FF2B5EF4-FFF2-40B4-BE49-F238E27FC236}">
                <a16:creationId xmlns:a16="http://schemas.microsoft.com/office/drawing/2014/main" id="{0DDAA1A7-5CA0-44A8-A3E3-305925C3F3BC}"/>
              </a:ext>
            </a:extLst>
          </p:cNvPr>
          <p:cNvSpPr/>
          <p:nvPr/>
        </p:nvSpPr>
        <p:spPr>
          <a:xfrm>
            <a:off x="2919126" y="4826002"/>
            <a:ext cx="1479371" cy="1151983"/>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Trained Model</a:t>
            </a:r>
          </a:p>
          <a:p>
            <a:pPr algn="ctr"/>
            <a:r>
              <a:rPr lang="en-US" dirty="0"/>
              <a:t>h</a:t>
            </a:r>
            <a:r>
              <a:rPr lang="el-GR" baseline="-25000" dirty="0"/>
              <a:t>θ</a:t>
            </a:r>
            <a:r>
              <a:rPr lang="en-US" dirty="0"/>
              <a:t>(x) = 2x</a:t>
            </a:r>
          </a:p>
        </p:txBody>
      </p:sp>
      <p:sp>
        <p:nvSpPr>
          <p:cNvPr id="14" name="Rectangle: Rounded Corners 13">
            <a:extLst>
              <a:ext uri="{FF2B5EF4-FFF2-40B4-BE49-F238E27FC236}">
                <a16:creationId xmlns:a16="http://schemas.microsoft.com/office/drawing/2014/main" id="{12A67077-A4D5-4744-9C18-A8E3F4BA667C}"/>
              </a:ext>
            </a:extLst>
          </p:cNvPr>
          <p:cNvSpPr/>
          <p:nvPr/>
        </p:nvSpPr>
        <p:spPr>
          <a:xfrm>
            <a:off x="5326965" y="4826001"/>
            <a:ext cx="1479371" cy="1151983"/>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Validated Model</a:t>
            </a:r>
          </a:p>
          <a:p>
            <a:pPr algn="ctr"/>
            <a:r>
              <a:rPr lang="en-US" dirty="0"/>
              <a:t>h</a:t>
            </a:r>
            <a:r>
              <a:rPr lang="el-GR" baseline="-25000" dirty="0"/>
              <a:t>θ</a:t>
            </a:r>
            <a:r>
              <a:rPr lang="en-US" dirty="0"/>
              <a:t>(x) = 2x</a:t>
            </a:r>
          </a:p>
        </p:txBody>
      </p:sp>
      <p:sp>
        <p:nvSpPr>
          <p:cNvPr id="15" name="Rectangle: Rounded Corners 14">
            <a:extLst>
              <a:ext uri="{FF2B5EF4-FFF2-40B4-BE49-F238E27FC236}">
                <a16:creationId xmlns:a16="http://schemas.microsoft.com/office/drawing/2014/main" id="{203622DD-578E-4C66-8793-05305D557ED7}"/>
              </a:ext>
            </a:extLst>
          </p:cNvPr>
          <p:cNvSpPr/>
          <p:nvPr/>
        </p:nvSpPr>
        <p:spPr>
          <a:xfrm>
            <a:off x="7474630" y="3961230"/>
            <a:ext cx="1359879" cy="1272339"/>
          </a:xfrm>
          <a:prstGeom prst="roundRect">
            <a:avLst/>
          </a:prstGeom>
          <a:solidFill>
            <a:srgbClr val="FF7C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Real Data – Number of Drug Exposure</a:t>
            </a:r>
          </a:p>
        </p:txBody>
      </p:sp>
      <p:sp>
        <p:nvSpPr>
          <p:cNvPr id="16" name="Rectangle: Rounded Corners 15">
            <a:extLst>
              <a:ext uri="{FF2B5EF4-FFF2-40B4-BE49-F238E27FC236}">
                <a16:creationId xmlns:a16="http://schemas.microsoft.com/office/drawing/2014/main" id="{E765D005-6199-40BF-A179-62A95C6C5A05}"/>
              </a:ext>
            </a:extLst>
          </p:cNvPr>
          <p:cNvSpPr/>
          <p:nvPr/>
        </p:nvSpPr>
        <p:spPr>
          <a:xfrm>
            <a:off x="7474631" y="5963909"/>
            <a:ext cx="1359879" cy="855540"/>
          </a:xfrm>
          <a:prstGeom prst="roundRect">
            <a:avLst/>
          </a:prstGeom>
          <a:solidFill>
            <a:srgbClr val="FF7C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Predicts Survival Days</a:t>
            </a:r>
          </a:p>
        </p:txBody>
      </p:sp>
      <p:cxnSp>
        <p:nvCxnSpPr>
          <p:cNvPr id="18" name="Connector: Elbow 17">
            <a:extLst>
              <a:ext uri="{FF2B5EF4-FFF2-40B4-BE49-F238E27FC236}">
                <a16:creationId xmlns:a16="http://schemas.microsoft.com/office/drawing/2014/main" id="{3A781E63-ACC9-4ED7-96D0-24EB8D452F01}"/>
              </a:ext>
            </a:extLst>
          </p:cNvPr>
          <p:cNvCxnSpPr>
            <a:cxnSpLocks/>
            <a:stCxn id="3" idx="2"/>
            <a:endCxn id="8" idx="1"/>
          </p:cNvCxnSpPr>
          <p:nvPr/>
        </p:nvCxnSpPr>
        <p:spPr>
          <a:xfrm rot="16200000" flipH="1">
            <a:off x="2143757" y="1823324"/>
            <a:ext cx="844846" cy="912055"/>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98135036-ACA1-4A36-99EB-1FDC4CB6F178}"/>
              </a:ext>
            </a:extLst>
          </p:cNvPr>
          <p:cNvCxnSpPr>
            <a:cxnSpLocks/>
            <a:stCxn id="7" idx="2"/>
            <a:endCxn id="8" idx="3"/>
          </p:cNvCxnSpPr>
          <p:nvPr/>
        </p:nvCxnSpPr>
        <p:spPr>
          <a:xfrm rot="5400000">
            <a:off x="3990143" y="1829187"/>
            <a:ext cx="833122" cy="912055"/>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035F88F3-D201-4780-B6E4-AB27FC67116C}"/>
              </a:ext>
            </a:extLst>
          </p:cNvPr>
          <p:cNvCxnSpPr>
            <a:cxnSpLocks/>
            <a:stCxn id="8" idx="2"/>
            <a:endCxn id="9" idx="0"/>
          </p:cNvCxnSpPr>
          <p:nvPr/>
        </p:nvCxnSpPr>
        <p:spPr>
          <a:xfrm rot="5400000">
            <a:off x="2654319" y="2702773"/>
            <a:ext cx="516599" cy="1147649"/>
          </a:xfrm>
          <a:prstGeom prst="bentConnector3">
            <a:avLst>
              <a:gd name="adj1" fmla="val 5000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922FC614-3079-4904-8F8A-1A15B24631DE}"/>
              </a:ext>
            </a:extLst>
          </p:cNvPr>
          <p:cNvCxnSpPr>
            <a:cxnSpLocks/>
            <a:stCxn id="8" idx="2"/>
            <a:endCxn id="11" idx="0"/>
          </p:cNvCxnSpPr>
          <p:nvPr/>
        </p:nvCxnSpPr>
        <p:spPr>
          <a:xfrm rot="16200000" flipH="1">
            <a:off x="3910034" y="2594705"/>
            <a:ext cx="529105" cy="1376289"/>
          </a:xfrm>
          <a:prstGeom prst="bentConnector3">
            <a:avLst>
              <a:gd name="adj1" fmla="val 50000"/>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8992C59-EDEE-4E4C-8D11-C6721114EAA9}"/>
              </a:ext>
            </a:extLst>
          </p:cNvPr>
          <p:cNvCxnSpPr>
            <a:cxnSpLocks/>
          </p:cNvCxnSpPr>
          <p:nvPr/>
        </p:nvCxnSpPr>
        <p:spPr>
          <a:xfrm flipH="1">
            <a:off x="2338793" y="4180449"/>
            <a:ext cx="2" cy="122154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247DE4C-6A73-490E-939D-78BC89AF7DE6}"/>
              </a:ext>
            </a:extLst>
          </p:cNvPr>
          <p:cNvCxnSpPr>
            <a:endCxn id="13" idx="1"/>
          </p:cNvCxnSpPr>
          <p:nvPr/>
        </p:nvCxnSpPr>
        <p:spPr>
          <a:xfrm>
            <a:off x="1814732" y="5401992"/>
            <a:ext cx="1104394" cy="2"/>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570D8A7-C05E-4C41-94C4-BAC28A797002}"/>
              </a:ext>
            </a:extLst>
          </p:cNvPr>
          <p:cNvCxnSpPr>
            <a:cxnSpLocks/>
            <a:stCxn id="13" idx="3"/>
            <a:endCxn id="14" idx="1"/>
          </p:cNvCxnSpPr>
          <p:nvPr/>
        </p:nvCxnSpPr>
        <p:spPr>
          <a:xfrm flipV="1">
            <a:off x="4398497" y="5401993"/>
            <a:ext cx="928468" cy="1"/>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16C6008-6459-4E3C-9EC6-B17656FCDDCD}"/>
              </a:ext>
            </a:extLst>
          </p:cNvPr>
          <p:cNvCxnSpPr>
            <a:cxnSpLocks/>
            <a:stCxn id="11" idx="2"/>
          </p:cNvCxnSpPr>
          <p:nvPr/>
        </p:nvCxnSpPr>
        <p:spPr>
          <a:xfrm>
            <a:off x="4862731" y="4180449"/>
            <a:ext cx="1" cy="122154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5" name="Arrow: Curved Right 44">
            <a:extLst>
              <a:ext uri="{FF2B5EF4-FFF2-40B4-BE49-F238E27FC236}">
                <a16:creationId xmlns:a16="http://schemas.microsoft.com/office/drawing/2014/main" id="{2C743737-78DE-4BE6-A9B7-CD6F08E770C3}"/>
              </a:ext>
            </a:extLst>
          </p:cNvPr>
          <p:cNvSpPr/>
          <p:nvPr/>
        </p:nvSpPr>
        <p:spPr>
          <a:xfrm>
            <a:off x="6806337" y="4597399"/>
            <a:ext cx="668294" cy="1691086"/>
          </a:xfrm>
          <a:prstGeom prst="curvedRightArrow">
            <a:avLst/>
          </a:prstGeom>
          <a:solidFill>
            <a:srgbClr val="FF7C8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46" name="Straight Arrow Connector 45">
            <a:extLst>
              <a:ext uri="{FF2B5EF4-FFF2-40B4-BE49-F238E27FC236}">
                <a16:creationId xmlns:a16="http://schemas.microsoft.com/office/drawing/2014/main" id="{18604A9F-095C-4EFC-88B0-DCC7E2DAACBA}"/>
              </a:ext>
            </a:extLst>
          </p:cNvPr>
          <p:cNvCxnSpPr>
            <a:cxnSpLocks/>
            <a:stCxn id="6" idx="2"/>
            <a:endCxn id="8" idx="0"/>
          </p:cNvCxnSpPr>
          <p:nvPr/>
        </p:nvCxnSpPr>
        <p:spPr>
          <a:xfrm>
            <a:off x="3486442" y="1868653"/>
            <a:ext cx="0" cy="51659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121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15" grpId="0" animBg="1"/>
      <p:bldP spid="16"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6081" y="23698"/>
            <a:ext cx="9160082" cy="104700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000" b="1" dirty="0">
                <a:solidFill>
                  <a:schemeClr val="bg1"/>
                </a:solidFill>
              </a:rPr>
              <a:t>ML Algorithm Training with Test Data</a:t>
            </a:r>
            <a:endParaRPr lang="en-US" altLang="en-US" sz="4000" b="1" dirty="0">
              <a:solidFill>
                <a:schemeClr val="tx2">
                  <a:lumMod val="50000"/>
                  <a:lumOff val="50000"/>
                </a:schemeClr>
              </a:solidFill>
            </a:endParaRPr>
          </a:p>
        </p:txBody>
      </p:sp>
      <p:cxnSp>
        <p:nvCxnSpPr>
          <p:cNvPr id="3" name="Straight Arrow Connector 2">
            <a:extLst>
              <a:ext uri="{FF2B5EF4-FFF2-40B4-BE49-F238E27FC236}">
                <a16:creationId xmlns:a16="http://schemas.microsoft.com/office/drawing/2014/main" id="{A8B5DEA2-A0A2-4856-A000-E533F57BC925}"/>
              </a:ext>
            </a:extLst>
          </p:cNvPr>
          <p:cNvCxnSpPr>
            <a:cxnSpLocks/>
          </p:cNvCxnSpPr>
          <p:nvPr/>
        </p:nvCxnSpPr>
        <p:spPr>
          <a:xfrm flipV="1">
            <a:off x="5438670" y="1971650"/>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4A0F52A0-2BE0-42C5-8786-7E430EF3F735}"/>
              </a:ext>
            </a:extLst>
          </p:cNvPr>
          <p:cNvCxnSpPr>
            <a:cxnSpLocks/>
          </p:cNvCxnSpPr>
          <p:nvPr/>
        </p:nvCxnSpPr>
        <p:spPr>
          <a:xfrm>
            <a:off x="5438670" y="5985418"/>
            <a:ext cx="342693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8" name="Title 1">
            <a:extLst>
              <a:ext uri="{FF2B5EF4-FFF2-40B4-BE49-F238E27FC236}">
                <a16:creationId xmlns:a16="http://schemas.microsoft.com/office/drawing/2014/main" id="{353D8303-BDC1-44A6-A294-49DEDDCB7566}"/>
              </a:ext>
            </a:extLst>
          </p:cNvPr>
          <p:cNvSpPr txBox="1">
            <a:spLocks/>
          </p:cNvSpPr>
          <p:nvPr/>
        </p:nvSpPr>
        <p:spPr>
          <a:xfrm>
            <a:off x="5468065" y="6103139"/>
            <a:ext cx="3437895"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dirty="0">
                <a:latin typeface="+mn-lt"/>
              </a:rPr>
              <a:t>0	1	2	3	X</a:t>
            </a:r>
            <a:endParaRPr lang="en-US" altLang="en-US" sz="2900" dirty="0"/>
          </a:p>
          <a:p>
            <a:pPr marL="571500" indent="-571500">
              <a:buFont typeface="Arial" panose="020B0604020202020204" pitchFamily="34" charset="0"/>
              <a:buChar char="•"/>
            </a:pPr>
            <a:endParaRPr lang="en-US" altLang="en-US" sz="3600" dirty="0">
              <a:latin typeface="+mn-lt"/>
            </a:endParaRPr>
          </a:p>
        </p:txBody>
      </p:sp>
      <p:sp>
        <p:nvSpPr>
          <p:cNvPr id="19" name="Title 1">
            <a:extLst>
              <a:ext uri="{FF2B5EF4-FFF2-40B4-BE49-F238E27FC236}">
                <a16:creationId xmlns:a16="http://schemas.microsoft.com/office/drawing/2014/main" id="{A87F7D14-B90B-4E98-ADE2-35420FBB965F}"/>
              </a:ext>
            </a:extLst>
          </p:cNvPr>
          <p:cNvSpPr txBox="1">
            <a:spLocks/>
          </p:cNvSpPr>
          <p:nvPr/>
        </p:nvSpPr>
        <p:spPr>
          <a:xfrm>
            <a:off x="4710663" y="1423430"/>
            <a:ext cx="528545" cy="4910595"/>
          </a:xfrm>
          <a:prstGeom prst="rect">
            <a:avLst/>
          </a:prstGeom>
        </p:spPr>
        <p:txBody>
          <a:bodyPr vert="wordArtVert"/>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200" dirty="0">
                <a:latin typeface="+mn-lt"/>
              </a:rPr>
              <a:t>Y6 4 2 0</a:t>
            </a:r>
            <a:endParaRPr lang="en-US" altLang="en-US" sz="2800" dirty="0"/>
          </a:p>
        </p:txBody>
      </p:sp>
      <p:sp>
        <p:nvSpPr>
          <p:cNvPr id="27" name="Multiplication Sign 26">
            <a:extLst>
              <a:ext uri="{FF2B5EF4-FFF2-40B4-BE49-F238E27FC236}">
                <a16:creationId xmlns:a16="http://schemas.microsoft.com/office/drawing/2014/main" id="{FF06CA1B-FB7E-45B2-A3B7-6A6AA243E9D2}"/>
              </a:ext>
            </a:extLst>
          </p:cNvPr>
          <p:cNvSpPr/>
          <p:nvPr/>
        </p:nvSpPr>
        <p:spPr>
          <a:xfrm>
            <a:off x="7235901" y="203696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Multiplication Sign 27">
            <a:extLst>
              <a:ext uri="{FF2B5EF4-FFF2-40B4-BE49-F238E27FC236}">
                <a16:creationId xmlns:a16="http://schemas.microsoft.com/office/drawing/2014/main" id="{81D4CDEE-3A27-4DFA-9371-95DAAEFFB7E0}"/>
              </a:ext>
            </a:extLst>
          </p:cNvPr>
          <p:cNvSpPr/>
          <p:nvPr/>
        </p:nvSpPr>
        <p:spPr>
          <a:xfrm>
            <a:off x="6608920" y="337657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Multiplication Sign 28">
            <a:extLst>
              <a:ext uri="{FF2B5EF4-FFF2-40B4-BE49-F238E27FC236}">
                <a16:creationId xmlns:a16="http://schemas.microsoft.com/office/drawing/2014/main" id="{787D6B11-7CAF-42E2-9F12-3C7F7F55662A}"/>
              </a:ext>
            </a:extLst>
          </p:cNvPr>
          <p:cNvSpPr/>
          <p:nvPr/>
        </p:nvSpPr>
        <p:spPr>
          <a:xfrm>
            <a:off x="5963506" y="455302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1370D76E-FCB4-429D-A66F-40D752E6B88A}"/>
              </a:ext>
            </a:extLst>
          </p:cNvPr>
          <p:cNvSpPr/>
          <p:nvPr/>
        </p:nvSpPr>
        <p:spPr>
          <a:xfrm>
            <a:off x="0" y="1495190"/>
            <a:ext cx="4331187" cy="3539430"/>
          </a:xfrm>
          <a:prstGeom prst="rect">
            <a:avLst/>
          </a:prstGeom>
        </p:spPr>
        <p:txBody>
          <a:bodyPr wrap="square">
            <a:spAutoFit/>
          </a:bodyPr>
          <a:lstStyle/>
          <a:p>
            <a:pPr indent="-114300"/>
            <a:r>
              <a:rPr lang="en-US" altLang="en-US" sz="2800" dirty="0"/>
              <a:t>In ADSE_T, </a:t>
            </a:r>
          </a:p>
          <a:p>
            <a:pPr marL="274320" indent="-274320">
              <a:buFont typeface="Arial" panose="020B0604020202020204" pitchFamily="34" charset="0"/>
              <a:buChar char="•"/>
            </a:pPr>
            <a:r>
              <a:rPr lang="en-US" altLang="en-US" sz="2800" dirty="0"/>
              <a:t>Y = Survival Days in months</a:t>
            </a:r>
          </a:p>
          <a:p>
            <a:pPr marL="274320" indent="-274320">
              <a:buFont typeface="Arial" panose="020B0604020202020204" pitchFamily="34" charset="0"/>
              <a:buChar char="•"/>
            </a:pPr>
            <a:r>
              <a:rPr lang="en-US" altLang="en-US" sz="2800" dirty="0"/>
              <a:t>X = number of drug exposures</a:t>
            </a:r>
          </a:p>
          <a:p>
            <a:pPr marL="274320" indent="-274320">
              <a:buFont typeface="Arial" panose="020B0604020202020204" pitchFamily="34" charset="0"/>
              <a:buChar char="•"/>
            </a:pPr>
            <a:endParaRPr lang="en-US" altLang="en-US" sz="2800" dirty="0"/>
          </a:p>
          <a:p>
            <a:r>
              <a:rPr lang="en-US" altLang="en-US" sz="2800" dirty="0"/>
              <a:t>Algorithms – Linear Regression (h</a:t>
            </a:r>
            <a:r>
              <a:rPr lang="el-GR" sz="2800" baseline="-25000" dirty="0"/>
              <a:t>θ</a:t>
            </a:r>
            <a:r>
              <a:rPr lang="en-US" sz="2800" dirty="0"/>
              <a:t>(x) = </a:t>
            </a:r>
            <a:r>
              <a:rPr lang="el-GR" sz="2800" dirty="0"/>
              <a:t>θ</a:t>
            </a:r>
            <a:r>
              <a:rPr lang="en-US" sz="2800" dirty="0"/>
              <a:t>x)</a:t>
            </a:r>
            <a:endParaRPr lang="en-US" altLang="en-US" sz="2800" dirty="0"/>
          </a:p>
        </p:txBody>
      </p:sp>
    </p:spTree>
    <p:extLst>
      <p:ext uri="{BB962C8B-B14F-4D97-AF65-F5344CB8AC3E}">
        <p14:creationId xmlns:p14="http://schemas.microsoft.com/office/powerpoint/2010/main" val="3630163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92899" y="50888"/>
            <a:ext cx="9165017" cy="104700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000" b="1" dirty="0">
                <a:solidFill>
                  <a:schemeClr val="bg1"/>
                </a:solidFill>
              </a:rPr>
              <a:t>Hypothesis Function and Cost Function</a:t>
            </a:r>
            <a:endParaRPr lang="en-US" altLang="en-US" sz="4000" b="1" dirty="0">
              <a:solidFill>
                <a:schemeClr val="tx2">
                  <a:lumMod val="50000"/>
                  <a:lumOff val="50000"/>
                </a:schemeClr>
              </a:solidFill>
            </a:endParaRPr>
          </a:p>
        </p:txBody>
      </p:sp>
      <p:cxnSp>
        <p:nvCxnSpPr>
          <p:cNvPr id="3" name="Straight Arrow Connector 2">
            <a:extLst>
              <a:ext uri="{FF2B5EF4-FFF2-40B4-BE49-F238E27FC236}">
                <a16:creationId xmlns:a16="http://schemas.microsoft.com/office/drawing/2014/main" id="{A8B5DEA2-A0A2-4856-A000-E533F57BC925}"/>
              </a:ext>
            </a:extLst>
          </p:cNvPr>
          <p:cNvCxnSpPr>
            <a:cxnSpLocks/>
          </p:cNvCxnSpPr>
          <p:nvPr/>
        </p:nvCxnSpPr>
        <p:spPr>
          <a:xfrm flipV="1">
            <a:off x="711926" y="1971650"/>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4A0F52A0-2BE0-42C5-8786-7E430EF3F735}"/>
              </a:ext>
            </a:extLst>
          </p:cNvPr>
          <p:cNvCxnSpPr>
            <a:cxnSpLocks/>
          </p:cNvCxnSpPr>
          <p:nvPr/>
        </p:nvCxnSpPr>
        <p:spPr>
          <a:xfrm>
            <a:off x="711926" y="5985418"/>
            <a:ext cx="342693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73263747-D4E5-419C-87E7-D5A442CEAAF3}"/>
              </a:ext>
            </a:extLst>
          </p:cNvPr>
          <p:cNvCxnSpPr>
            <a:cxnSpLocks/>
          </p:cNvCxnSpPr>
          <p:nvPr/>
        </p:nvCxnSpPr>
        <p:spPr>
          <a:xfrm flipV="1">
            <a:off x="741321" y="3593432"/>
            <a:ext cx="2803984" cy="2391042"/>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18" name="Title 1">
            <a:extLst>
              <a:ext uri="{FF2B5EF4-FFF2-40B4-BE49-F238E27FC236}">
                <a16:creationId xmlns:a16="http://schemas.microsoft.com/office/drawing/2014/main" id="{353D8303-BDC1-44A6-A294-49DEDDCB7566}"/>
              </a:ext>
            </a:extLst>
          </p:cNvPr>
          <p:cNvSpPr txBox="1">
            <a:spLocks/>
          </p:cNvSpPr>
          <p:nvPr/>
        </p:nvSpPr>
        <p:spPr>
          <a:xfrm>
            <a:off x="627668" y="6160273"/>
            <a:ext cx="5744104"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dirty="0">
                <a:latin typeface="+mn-lt"/>
              </a:rPr>
              <a:t>0	1	2	3	X</a:t>
            </a:r>
            <a:endParaRPr lang="en-US" altLang="en-US" sz="2900" dirty="0"/>
          </a:p>
          <a:p>
            <a:pPr marL="571500" indent="-571500">
              <a:buFont typeface="Arial" panose="020B0604020202020204" pitchFamily="34" charset="0"/>
              <a:buChar char="•"/>
            </a:pPr>
            <a:endParaRPr lang="en-US" altLang="en-US" sz="3600" dirty="0">
              <a:latin typeface="+mn-lt"/>
            </a:endParaRPr>
          </a:p>
        </p:txBody>
      </p:sp>
      <p:sp>
        <p:nvSpPr>
          <p:cNvPr id="19" name="Title 1">
            <a:extLst>
              <a:ext uri="{FF2B5EF4-FFF2-40B4-BE49-F238E27FC236}">
                <a16:creationId xmlns:a16="http://schemas.microsoft.com/office/drawing/2014/main" id="{A87F7D14-B90B-4E98-ADE2-35420FBB965F}"/>
              </a:ext>
            </a:extLst>
          </p:cNvPr>
          <p:cNvSpPr txBox="1">
            <a:spLocks/>
          </p:cNvSpPr>
          <p:nvPr/>
        </p:nvSpPr>
        <p:spPr>
          <a:xfrm>
            <a:off x="-16081" y="1423430"/>
            <a:ext cx="528545" cy="4910595"/>
          </a:xfrm>
          <a:prstGeom prst="rect">
            <a:avLst/>
          </a:prstGeom>
        </p:spPr>
        <p:txBody>
          <a:bodyPr vert="wordArtVert"/>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200" dirty="0">
                <a:latin typeface="+mn-lt"/>
              </a:rPr>
              <a:t>Y6 4 2 0</a:t>
            </a:r>
            <a:endParaRPr lang="en-US" altLang="en-US" sz="2800" dirty="0"/>
          </a:p>
        </p:txBody>
      </p:sp>
      <p:sp>
        <p:nvSpPr>
          <p:cNvPr id="27" name="Multiplication Sign 26">
            <a:extLst>
              <a:ext uri="{FF2B5EF4-FFF2-40B4-BE49-F238E27FC236}">
                <a16:creationId xmlns:a16="http://schemas.microsoft.com/office/drawing/2014/main" id="{FF06CA1B-FB7E-45B2-A3B7-6A6AA243E9D2}"/>
              </a:ext>
            </a:extLst>
          </p:cNvPr>
          <p:cNvSpPr/>
          <p:nvPr/>
        </p:nvSpPr>
        <p:spPr>
          <a:xfrm>
            <a:off x="2509157" y="203696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Multiplication Sign 27">
            <a:extLst>
              <a:ext uri="{FF2B5EF4-FFF2-40B4-BE49-F238E27FC236}">
                <a16:creationId xmlns:a16="http://schemas.microsoft.com/office/drawing/2014/main" id="{81D4CDEE-3A27-4DFA-9371-95DAAEFFB7E0}"/>
              </a:ext>
            </a:extLst>
          </p:cNvPr>
          <p:cNvSpPr/>
          <p:nvPr/>
        </p:nvSpPr>
        <p:spPr>
          <a:xfrm>
            <a:off x="1882176" y="337657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Multiplication Sign 28">
            <a:extLst>
              <a:ext uri="{FF2B5EF4-FFF2-40B4-BE49-F238E27FC236}">
                <a16:creationId xmlns:a16="http://schemas.microsoft.com/office/drawing/2014/main" id="{787D6B11-7CAF-42E2-9F12-3C7F7F55662A}"/>
              </a:ext>
            </a:extLst>
          </p:cNvPr>
          <p:cNvSpPr/>
          <p:nvPr/>
        </p:nvSpPr>
        <p:spPr>
          <a:xfrm>
            <a:off x="1236762" y="455302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itle 1">
            <a:extLst>
              <a:ext uri="{FF2B5EF4-FFF2-40B4-BE49-F238E27FC236}">
                <a16:creationId xmlns:a16="http://schemas.microsoft.com/office/drawing/2014/main" id="{12C3CD3F-EA6E-457C-94E0-A197D2EC479C}"/>
              </a:ext>
            </a:extLst>
          </p:cNvPr>
          <p:cNvSpPr txBox="1">
            <a:spLocks/>
          </p:cNvSpPr>
          <p:nvPr/>
        </p:nvSpPr>
        <p:spPr>
          <a:xfrm>
            <a:off x="2148114" y="4632285"/>
            <a:ext cx="2109822"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3600" dirty="0"/>
              <a:t>h</a:t>
            </a:r>
            <a:r>
              <a:rPr lang="el-GR" sz="3600" baseline="-25000" dirty="0"/>
              <a:t>θ</a:t>
            </a:r>
            <a:r>
              <a:rPr lang="en-US" sz="3600" dirty="0"/>
              <a:t>(x) = x at </a:t>
            </a:r>
            <a:r>
              <a:rPr lang="el-GR" sz="3600" dirty="0"/>
              <a:t>θ</a:t>
            </a:r>
            <a:r>
              <a:rPr lang="en-US" sz="3600" dirty="0"/>
              <a:t> = 1 </a:t>
            </a:r>
            <a:endParaRPr lang="en-US" altLang="en-US" sz="2900" b="1" dirty="0"/>
          </a:p>
        </p:txBody>
      </p:sp>
      <p:cxnSp>
        <p:nvCxnSpPr>
          <p:cNvPr id="31" name="Straight Arrow Connector 30">
            <a:extLst>
              <a:ext uri="{FF2B5EF4-FFF2-40B4-BE49-F238E27FC236}">
                <a16:creationId xmlns:a16="http://schemas.microsoft.com/office/drawing/2014/main" id="{B719AEB4-2DF9-45A6-A703-FB82647D5EED}"/>
              </a:ext>
            </a:extLst>
          </p:cNvPr>
          <p:cNvCxnSpPr>
            <a:cxnSpLocks/>
          </p:cNvCxnSpPr>
          <p:nvPr/>
        </p:nvCxnSpPr>
        <p:spPr>
          <a:xfrm flipV="1">
            <a:off x="5119109" y="1955858"/>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D6E639E-8B28-4F85-B507-BAA908ED45BD}"/>
              </a:ext>
            </a:extLst>
          </p:cNvPr>
          <p:cNvCxnSpPr>
            <a:cxnSpLocks/>
          </p:cNvCxnSpPr>
          <p:nvPr/>
        </p:nvCxnSpPr>
        <p:spPr>
          <a:xfrm>
            <a:off x="5119109" y="5969626"/>
            <a:ext cx="342693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Title 1">
            <a:extLst>
              <a:ext uri="{FF2B5EF4-FFF2-40B4-BE49-F238E27FC236}">
                <a16:creationId xmlns:a16="http://schemas.microsoft.com/office/drawing/2014/main" id="{8F4D8A5B-D5AF-445E-987D-7990BD9F3A38}"/>
              </a:ext>
            </a:extLst>
          </p:cNvPr>
          <p:cNvSpPr txBox="1">
            <a:spLocks/>
          </p:cNvSpPr>
          <p:nvPr/>
        </p:nvSpPr>
        <p:spPr>
          <a:xfrm>
            <a:off x="5034851" y="6144481"/>
            <a:ext cx="5744104"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dirty="0">
                <a:latin typeface="+mn-lt"/>
              </a:rPr>
              <a:t>0	1	2	3	</a:t>
            </a:r>
            <a:r>
              <a:rPr lang="el-GR" sz="3200" dirty="0"/>
              <a:t> θ</a:t>
            </a:r>
            <a:endParaRPr lang="en-US" altLang="en-US" sz="2900" dirty="0"/>
          </a:p>
          <a:p>
            <a:pPr marL="571500" indent="-571500">
              <a:buFont typeface="Arial" panose="020B0604020202020204" pitchFamily="34" charset="0"/>
              <a:buChar char="•"/>
            </a:pPr>
            <a:endParaRPr lang="en-US" altLang="en-US" sz="3600" dirty="0">
              <a:latin typeface="+mn-lt"/>
            </a:endParaRPr>
          </a:p>
        </p:txBody>
      </p:sp>
      <p:sp>
        <p:nvSpPr>
          <p:cNvPr id="35" name="Title 1">
            <a:extLst>
              <a:ext uri="{FF2B5EF4-FFF2-40B4-BE49-F238E27FC236}">
                <a16:creationId xmlns:a16="http://schemas.microsoft.com/office/drawing/2014/main" id="{A6C7E960-ACD9-4786-B948-4874D0FCBB32}"/>
              </a:ext>
            </a:extLst>
          </p:cNvPr>
          <p:cNvSpPr txBox="1">
            <a:spLocks/>
          </p:cNvSpPr>
          <p:nvPr/>
        </p:nvSpPr>
        <p:spPr>
          <a:xfrm>
            <a:off x="4356724" y="2588659"/>
            <a:ext cx="743654" cy="4910595"/>
          </a:xfrm>
          <a:prstGeom prst="rect">
            <a:avLst/>
          </a:prstGeom>
        </p:spPr>
        <p:txBody>
          <a:bodyPr vert="horz"/>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r"/>
            <a:r>
              <a:rPr lang="en-US" altLang="en-US" sz="3600" dirty="0">
                <a:latin typeface="+mn-lt"/>
              </a:rPr>
              <a:t>15 </a:t>
            </a:r>
          </a:p>
          <a:p>
            <a:pPr algn="r"/>
            <a:r>
              <a:rPr lang="en-US" altLang="en-US" sz="3600" dirty="0">
                <a:latin typeface="+mn-lt"/>
              </a:rPr>
              <a:t>  10              </a:t>
            </a:r>
          </a:p>
          <a:p>
            <a:pPr algn="r"/>
            <a:r>
              <a:rPr lang="en-US" altLang="en-US" sz="3600" dirty="0">
                <a:latin typeface="+mn-lt"/>
              </a:rPr>
              <a:t>          5 </a:t>
            </a:r>
          </a:p>
          <a:p>
            <a:pPr algn="r"/>
            <a:r>
              <a:rPr lang="en-US" altLang="en-US" sz="3600" dirty="0">
                <a:latin typeface="+mn-lt"/>
              </a:rPr>
              <a:t>                  0</a:t>
            </a:r>
            <a:endParaRPr lang="en-US" altLang="en-US" sz="2900" dirty="0"/>
          </a:p>
          <a:p>
            <a:pPr algn="r"/>
            <a:endParaRPr lang="en-US" altLang="en-US" sz="3600" dirty="0">
              <a:latin typeface="+mn-lt"/>
            </a:endParaRPr>
          </a:p>
        </p:txBody>
      </p:sp>
      <p:sp>
        <p:nvSpPr>
          <p:cNvPr id="39" name="Title 1">
            <a:extLst>
              <a:ext uri="{FF2B5EF4-FFF2-40B4-BE49-F238E27FC236}">
                <a16:creationId xmlns:a16="http://schemas.microsoft.com/office/drawing/2014/main" id="{1322104F-19E5-4D0B-BE11-07AA5EE40488}"/>
              </a:ext>
            </a:extLst>
          </p:cNvPr>
          <p:cNvSpPr txBox="1">
            <a:spLocks/>
          </p:cNvSpPr>
          <p:nvPr/>
        </p:nvSpPr>
        <p:spPr>
          <a:xfrm>
            <a:off x="5349703" y="1429646"/>
            <a:ext cx="3794298" cy="332925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3200" dirty="0"/>
              <a:t>Cost function : J(</a:t>
            </a:r>
            <a:r>
              <a:rPr lang="el-GR" sz="3200" dirty="0"/>
              <a:t>θ</a:t>
            </a:r>
            <a:r>
              <a:rPr lang="en-US" sz="3200" dirty="0"/>
              <a:t>)=(1/2m)*sum[(Y - H)^2] </a:t>
            </a:r>
          </a:p>
          <a:p>
            <a:endParaRPr lang="en-US" sz="3200" dirty="0"/>
          </a:p>
          <a:p>
            <a:r>
              <a:rPr lang="en-US" sz="3200" dirty="0"/>
              <a:t>J(1) =(1/6)*sum((2-1)^2 + (4-2)^2 + (6-3)^2) = 14/6</a:t>
            </a:r>
            <a:endParaRPr lang="en-US" altLang="en-US" sz="2800" b="1" dirty="0"/>
          </a:p>
        </p:txBody>
      </p:sp>
      <p:sp>
        <p:nvSpPr>
          <p:cNvPr id="17" name="Rectangle 16">
            <a:extLst>
              <a:ext uri="{FF2B5EF4-FFF2-40B4-BE49-F238E27FC236}">
                <a16:creationId xmlns:a16="http://schemas.microsoft.com/office/drawing/2014/main" id="{BCEFD42C-1630-4015-88C2-37852FE8680B}"/>
              </a:ext>
            </a:extLst>
          </p:cNvPr>
          <p:cNvSpPr/>
          <p:nvPr/>
        </p:nvSpPr>
        <p:spPr>
          <a:xfrm>
            <a:off x="4459715" y="1337057"/>
            <a:ext cx="854721" cy="584775"/>
          </a:xfrm>
          <a:prstGeom prst="rect">
            <a:avLst/>
          </a:prstGeom>
        </p:spPr>
        <p:txBody>
          <a:bodyPr wrap="none">
            <a:spAutoFit/>
          </a:bodyPr>
          <a:lstStyle/>
          <a:p>
            <a:r>
              <a:rPr lang="en-US" sz="3200" dirty="0"/>
              <a:t>J(</a:t>
            </a:r>
            <a:r>
              <a:rPr lang="el-GR" sz="3200" dirty="0"/>
              <a:t>θ)</a:t>
            </a:r>
            <a:endParaRPr lang="en-US" sz="3200" dirty="0"/>
          </a:p>
        </p:txBody>
      </p:sp>
      <p:cxnSp>
        <p:nvCxnSpPr>
          <p:cNvPr id="7" name="Straight Arrow Connector 6">
            <a:extLst>
              <a:ext uri="{FF2B5EF4-FFF2-40B4-BE49-F238E27FC236}">
                <a16:creationId xmlns:a16="http://schemas.microsoft.com/office/drawing/2014/main" id="{3729C7ED-8AF7-4CB1-8AD0-2C86344ABAD5}"/>
              </a:ext>
            </a:extLst>
          </p:cNvPr>
          <p:cNvCxnSpPr/>
          <p:nvPr/>
        </p:nvCxnSpPr>
        <p:spPr>
          <a:xfrm>
            <a:off x="1491175" y="4839286"/>
            <a:ext cx="0" cy="520505"/>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ECB737-1862-4321-9AC6-ADCA3FEC9FC0}"/>
              </a:ext>
            </a:extLst>
          </p:cNvPr>
          <p:cNvCxnSpPr>
            <a:cxnSpLocks/>
          </p:cNvCxnSpPr>
          <p:nvPr/>
        </p:nvCxnSpPr>
        <p:spPr>
          <a:xfrm>
            <a:off x="2148114" y="3614560"/>
            <a:ext cx="0" cy="1224726"/>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099EAD5B-9F6E-4217-ACB1-1F84F3E24337}"/>
              </a:ext>
            </a:extLst>
          </p:cNvPr>
          <p:cNvCxnSpPr>
            <a:cxnSpLocks/>
          </p:cNvCxnSpPr>
          <p:nvPr/>
        </p:nvCxnSpPr>
        <p:spPr>
          <a:xfrm>
            <a:off x="2768990" y="2328406"/>
            <a:ext cx="0" cy="1905969"/>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Multiplication Sign 24">
            <a:extLst>
              <a:ext uri="{FF2B5EF4-FFF2-40B4-BE49-F238E27FC236}">
                <a16:creationId xmlns:a16="http://schemas.microsoft.com/office/drawing/2014/main" id="{7687E39A-1918-483A-88ED-E1573E67A426}"/>
              </a:ext>
            </a:extLst>
          </p:cNvPr>
          <p:cNvSpPr/>
          <p:nvPr/>
        </p:nvSpPr>
        <p:spPr>
          <a:xfrm>
            <a:off x="5637449" y="512574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96263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5" grpId="0"/>
      <p:bldP spid="39" grpId="0" uiExpand="1" build="allAtOnce"/>
      <p:bldP spid="17"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04277" y="-11110"/>
            <a:ext cx="9246557" cy="104700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Cost Function in different Parameters</a:t>
            </a:r>
            <a:endParaRPr lang="en-US" altLang="en-US" sz="4000" b="1" dirty="0">
              <a:solidFill>
                <a:schemeClr val="tx2">
                  <a:lumMod val="50000"/>
                  <a:lumOff val="50000"/>
                </a:schemeClr>
              </a:solidFill>
            </a:endParaRPr>
          </a:p>
        </p:txBody>
      </p:sp>
      <p:cxnSp>
        <p:nvCxnSpPr>
          <p:cNvPr id="31" name="Straight Arrow Connector 30">
            <a:extLst>
              <a:ext uri="{FF2B5EF4-FFF2-40B4-BE49-F238E27FC236}">
                <a16:creationId xmlns:a16="http://schemas.microsoft.com/office/drawing/2014/main" id="{B719AEB4-2DF9-45A6-A703-FB82647D5EED}"/>
              </a:ext>
            </a:extLst>
          </p:cNvPr>
          <p:cNvCxnSpPr>
            <a:cxnSpLocks/>
          </p:cNvCxnSpPr>
          <p:nvPr/>
        </p:nvCxnSpPr>
        <p:spPr>
          <a:xfrm flipV="1">
            <a:off x="803787" y="2019776"/>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D6E639E-8B28-4F85-B507-BAA908ED45BD}"/>
              </a:ext>
            </a:extLst>
          </p:cNvPr>
          <p:cNvCxnSpPr>
            <a:cxnSpLocks/>
          </p:cNvCxnSpPr>
          <p:nvPr/>
        </p:nvCxnSpPr>
        <p:spPr>
          <a:xfrm>
            <a:off x="803787" y="6033544"/>
            <a:ext cx="375128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Title 1">
            <a:extLst>
              <a:ext uri="{FF2B5EF4-FFF2-40B4-BE49-F238E27FC236}">
                <a16:creationId xmlns:a16="http://schemas.microsoft.com/office/drawing/2014/main" id="{8F4D8A5B-D5AF-445E-987D-7990BD9F3A38}"/>
              </a:ext>
            </a:extLst>
          </p:cNvPr>
          <p:cNvSpPr txBox="1">
            <a:spLocks/>
          </p:cNvSpPr>
          <p:nvPr/>
        </p:nvSpPr>
        <p:spPr>
          <a:xfrm>
            <a:off x="719529" y="6208399"/>
            <a:ext cx="5744104"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dirty="0">
                <a:latin typeface="+mn-lt"/>
              </a:rPr>
              <a:t>0	1	2	3	</a:t>
            </a:r>
            <a:r>
              <a:rPr lang="el-GR" sz="3200" dirty="0"/>
              <a:t> </a:t>
            </a:r>
            <a:r>
              <a:rPr lang="en-US" sz="3200" dirty="0"/>
              <a:t>4	</a:t>
            </a:r>
            <a:r>
              <a:rPr lang="el-GR" sz="3200" dirty="0"/>
              <a:t>θ</a:t>
            </a:r>
            <a:endParaRPr lang="en-US" altLang="en-US" sz="2900" dirty="0"/>
          </a:p>
          <a:p>
            <a:pPr marL="571500" indent="-571500">
              <a:buFont typeface="Arial" panose="020B0604020202020204" pitchFamily="34" charset="0"/>
              <a:buChar char="•"/>
            </a:pPr>
            <a:endParaRPr lang="en-US" altLang="en-US" sz="3600" dirty="0">
              <a:latin typeface="+mn-lt"/>
            </a:endParaRPr>
          </a:p>
        </p:txBody>
      </p:sp>
      <p:sp>
        <p:nvSpPr>
          <p:cNvPr id="35" name="Title 1">
            <a:extLst>
              <a:ext uri="{FF2B5EF4-FFF2-40B4-BE49-F238E27FC236}">
                <a16:creationId xmlns:a16="http://schemas.microsoft.com/office/drawing/2014/main" id="{A6C7E960-ACD9-4786-B948-4874D0FCBB32}"/>
              </a:ext>
            </a:extLst>
          </p:cNvPr>
          <p:cNvSpPr txBox="1">
            <a:spLocks/>
          </p:cNvSpPr>
          <p:nvPr/>
        </p:nvSpPr>
        <p:spPr>
          <a:xfrm>
            <a:off x="41402" y="2652577"/>
            <a:ext cx="743654" cy="4910595"/>
          </a:xfrm>
          <a:prstGeom prst="rect">
            <a:avLst/>
          </a:prstGeom>
        </p:spPr>
        <p:txBody>
          <a:bodyPr vert="horz"/>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r"/>
            <a:r>
              <a:rPr lang="en-US" altLang="en-US" sz="3600" dirty="0">
                <a:latin typeface="+mn-lt"/>
              </a:rPr>
              <a:t>15 </a:t>
            </a:r>
          </a:p>
          <a:p>
            <a:pPr algn="r"/>
            <a:r>
              <a:rPr lang="en-US" altLang="en-US" sz="3600" dirty="0">
                <a:latin typeface="+mn-lt"/>
              </a:rPr>
              <a:t>  10              </a:t>
            </a:r>
          </a:p>
          <a:p>
            <a:pPr algn="r"/>
            <a:r>
              <a:rPr lang="en-US" altLang="en-US" sz="3600" dirty="0">
                <a:latin typeface="+mn-lt"/>
              </a:rPr>
              <a:t>          5 </a:t>
            </a:r>
          </a:p>
          <a:p>
            <a:pPr algn="r"/>
            <a:r>
              <a:rPr lang="en-US" altLang="en-US" sz="3600" dirty="0">
                <a:latin typeface="+mn-lt"/>
              </a:rPr>
              <a:t>                  0</a:t>
            </a:r>
            <a:endParaRPr lang="en-US" altLang="en-US" sz="2900" dirty="0"/>
          </a:p>
          <a:p>
            <a:pPr algn="r"/>
            <a:endParaRPr lang="en-US" altLang="en-US" sz="3600" dirty="0">
              <a:latin typeface="+mn-lt"/>
            </a:endParaRPr>
          </a:p>
        </p:txBody>
      </p:sp>
      <p:sp>
        <p:nvSpPr>
          <p:cNvPr id="38" name="Multiplication Sign 37">
            <a:extLst>
              <a:ext uri="{FF2B5EF4-FFF2-40B4-BE49-F238E27FC236}">
                <a16:creationId xmlns:a16="http://schemas.microsoft.com/office/drawing/2014/main" id="{7D12AB46-32A1-4F1B-9D64-7791338ECAB7}"/>
              </a:ext>
            </a:extLst>
          </p:cNvPr>
          <p:cNvSpPr/>
          <p:nvPr/>
        </p:nvSpPr>
        <p:spPr>
          <a:xfrm>
            <a:off x="1231612" y="527037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BCEFD42C-1630-4015-88C2-37852FE8680B}"/>
              </a:ext>
            </a:extLst>
          </p:cNvPr>
          <p:cNvSpPr/>
          <p:nvPr/>
        </p:nvSpPr>
        <p:spPr>
          <a:xfrm>
            <a:off x="144393" y="1400975"/>
            <a:ext cx="854721" cy="584775"/>
          </a:xfrm>
          <a:prstGeom prst="rect">
            <a:avLst/>
          </a:prstGeom>
        </p:spPr>
        <p:txBody>
          <a:bodyPr wrap="none">
            <a:spAutoFit/>
          </a:bodyPr>
          <a:lstStyle/>
          <a:p>
            <a:r>
              <a:rPr lang="en-US" sz="3200" dirty="0"/>
              <a:t>J(</a:t>
            </a:r>
            <a:r>
              <a:rPr lang="el-GR" sz="3200" dirty="0"/>
              <a:t>θ)</a:t>
            </a:r>
            <a:endParaRPr lang="en-US" sz="3200" dirty="0"/>
          </a:p>
        </p:txBody>
      </p:sp>
      <p:sp>
        <p:nvSpPr>
          <p:cNvPr id="20" name="Multiplication Sign 19">
            <a:extLst>
              <a:ext uri="{FF2B5EF4-FFF2-40B4-BE49-F238E27FC236}">
                <a16:creationId xmlns:a16="http://schemas.microsoft.com/office/drawing/2014/main" id="{71B4C366-1CDD-4EF8-8DC8-899F3EA718A7}"/>
              </a:ext>
            </a:extLst>
          </p:cNvPr>
          <p:cNvSpPr/>
          <p:nvPr/>
        </p:nvSpPr>
        <p:spPr>
          <a:xfrm>
            <a:off x="2056450" y="585423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Multiplication Sign 20">
            <a:extLst>
              <a:ext uri="{FF2B5EF4-FFF2-40B4-BE49-F238E27FC236}">
                <a16:creationId xmlns:a16="http://schemas.microsoft.com/office/drawing/2014/main" id="{0DCCA821-C5BD-486A-BCE2-946F51773CDB}"/>
              </a:ext>
            </a:extLst>
          </p:cNvPr>
          <p:cNvSpPr/>
          <p:nvPr/>
        </p:nvSpPr>
        <p:spPr>
          <a:xfrm>
            <a:off x="2775507" y="529734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Multiplication Sign 21">
            <a:extLst>
              <a:ext uri="{FF2B5EF4-FFF2-40B4-BE49-F238E27FC236}">
                <a16:creationId xmlns:a16="http://schemas.microsoft.com/office/drawing/2014/main" id="{3E363AA9-9437-42AB-B01C-BAEC3B7C58A6}"/>
              </a:ext>
            </a:extLst>
          </p:cNvPr>
          <p:cNvSpPr/>
          <p:nvPr/>
        </p:nvSpPr>
        <p:spPr>
          <a:xfrm>
            <a:off x="519118" y="412937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Arc 24">
            <a:extLst>
              <a:ext uri="{FF2B5EF4-FFF2-40B4-BE49-F238E27FC236}">
                <a16:creationId xmlns:a16="http://schemas.microsoft.com/office/drawing/2014/main" id="{D8ABF161-B7FA-4100-87CA-251F7817ECB7}"/>
              </a:ext>
            </a:extLst>
          </p:cNvPr>
          <p:cNvSpPr/>
          <p:nvPr/>
        </p:nvSpPr>
        <p:spPr>
          <a:xfrm rot="10800000" flipH="1">
            <a:off x="719529" y="761999"/>
            <a:ext cx="3124338" cy="5292074"/>
          </a:xfrm>
          <a:prstGeom prst="arc">
            <a:avLst>
              <a:gd name="adj1" fmla="val 11525051"/>
              <a:gd name="adj2" fmla="val 21275669"/>
            </a:avLst>
          </a:prstGeom>
          <a:ln w="57150" cmpd="sng">
            <a:solidFill>
              <a:srgbClr val="00B050"/>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C9A34F38-BB34-4140-9C27-4B6BBD7BCAFA}"/>
              </a:ext>
            </a:extLst>
          </p:cNvPr>
          <p:cNvSpPr/>
          <p:nvPr/>
        </p:nvSpPr>
        <p:spPr>
          <a:xfrm>
            <a:off x="3435594" y="417214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496CAFBB-F0DF-4DFA-A60F-4FD5431CF0E1}"/>
              </a:ext>
            </a:extLst>
          </p:cNvPr>
          <p:cNvSpPr/>
          <p:nvPr/>
        </p:nvSpPr>
        <p:spPr>
          <a:xfrm>
            <a:off x="4309168" y="1543987"/>
            <a:ext cx="4834832" cy="4154984"/>
          </a:xfrm>
          <a:prstGeom prst="rect">
            <a:avLst/>
          </a:prstGeom>
        </p:spPr>
        <p:txBody>
          <a:bodyPr wrap="square">
            <a:spAutoFit/>
          </a:bodyPr>
          <a:lstStyle/>
          <a:p>
            <a:pPr marL="914400" lvl="1" indent="-571500">
              <a:buFont typeface="Arial" panose="020B0604020202020204" pitchFamily="34" charset="0"/>
              <a:buChar char="•"/>
            </a:pPr>
            <a:r>
              <a:rPr lang="en-US" altLang="en-US" sz="2400" dirty="0"/>
              <a:t>J(0) =56/6 = 9.333</a:t>
            </a:r>
          </a:p>
          <a:p>
            <a:pPr marL="914400" lvl="1" indent="-571500">
              <a:buFont typeface="Arial" panose="020B0604020202020204" pitchFamily="34" charset="0"/>
              <a:buChar char="•"/>
            </a:pPr>
            <a:r>
              <a:rPr lang="en-US" altLang="en-US" sz="2400" dirty="0"/>
              <a:t>J(1) =14/6 = 2.333</a:t>
            </a:r>
          </a:p>
          <a:p>
            <a:pPr marL="914400" lvl="1" indent="-571500">
              <a:buFont typeface="Arial" panose="020B0604020202020204" pitchFamily="34" charset="0"/>
              <a:buChar char="•"/>
            </a:pPr>
            <a:r>
              <a:rPr lang="en-US" altLang="en-US" sz="2400" dirty="0"/>
              <a:t>J(2) =0/6 = 0</a:t>
            </a:r>
          </a:p>
          <a:p>
            <a:pPr marL="914400" lvl="1" indent="-571500">
              <a:buFont typeface="Arial" panose="020B0604020202020204" pitchFamily="34" charset="0"/>
              <a:buChar char="•"/>
            </a:pPr>
            <a:r>
              <a:rPr lang="en-US" altLang="en-US" sz="2400" dirty="0"/>
              <a:t>J(3) =14/6 = 2.333</a:t>
            </a:r>
          </a:p>
          <a:p>
            <a:pPr marL="914400" lvl="1" indent="-571500">
              <a:buFont typeface="Arial" panose="020B0604020202020204" pitchFamily="34" charset="0"/>
              <a:buChar char="•"/>
            </a:pPr>
            <a:r>
              <a:rPr lang="en-US" altLang="en-US" sz="2400" dirty="0"/>
              <a:t>J(4) =56/6 = 9.333</a:t>
            </a:r>
          </a:p>
          <a:p>
            <a:pPr marL="914400" lvl="1" indent="-571500">
              <a:buFont typeface="Arial" panose="020B0604020202020204" pitchFamily="34" charset="0"/>
              <a:buChar char="•"/>
            </a:pPr>
            <a:endParaRPr lang="en-US" altLang="en-US" sz="2400" dirty="0"/>
          </a:p>
          <a:p>
            <a:pPr lvl="1"/>
            <a:r>
              <a:rPr lang="en-US" altLang="en-US" sz="2400" dirty="0"/>
              <a:t>Optimum </a:t>
            </a:r>
            <a:r>
              <a:rPr lang="el-GR" sz="2400" dirty="0"/>
              <a:t>θ</a:t>
            </a:r>
            <a:r>
              <a:rPr lang="en-US" sz="2400" dirty="0"/>
              <a:t> is 2 –Best fitted model is H = 2X.</a:t>
            </a:r>
          </a:p>
          <a:p>
            <a:pPr lvl="1"/>
            <a:endParaRPr lang="en-US" altLang="en-US" sz="2400" dirty="0"/>
          </a:p>
          <a:p>
            <a:pPr lvl="1"/>
            <a:r>
              <a:rPr lang="en-US" altLang="en-US" sz="2400" dirty="0"/>
              <a:t>Question – How can Machine find the optimum </a:t>
            </a:r>
            <a:r>
              <a:rPr lang="el-GR" sz="2400" dirty="0"/>
              <a:t>θ</a:t>
            </a:r>
            <a:r>
              <a:rPr lang="en-US" sz="2400" dirty="0"/>
              <a:t>?</a:t>
            </a:r>
            <a:endParaRPr lang="en-US" altLang="en-US" sz="2400" dirty="0"/>
          </a:p>
        </p:txBody>
      </p:sp>
    </p:spTree>
    <p:extLst>
      <p:ext uri="{BB962C8B-B14F-4D97-AF65-F5344CB8AC3E}">
        <p14:creationId xmlns:p14="http://schemas.microsoft.com/office/powerpoint/2010/main" val="696508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FE6E5-CDB8-4A95-876C-874523AF0135}"/>
              </a:ext>
            </a:extLst>
          </p:cNvPr>
          <p:cNvSpPr txBox="1">
            <a:spLocks/>
          </p:cNvSpPr>
          <p:nvPr/>
        </p:nvSpPr>
        <p:spPr>
          <a:xfrm>
            <a:off x="110023" y="65569"/>
            <a:ext cx="8822961" cy="104700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Gradient Descent</a:t>
            </a:r>
            <a:endParaRPr lang="en-US" altLang="en-US" sz="4000" b="1" dirty="0">
              <a:solidFill>
                <a:schemeClr val="tx2">
                  <a:lumMod val="50000"/>
                  <a:lumOff val="50000"/>
                </a:schemeClr>
              </a:solidFill>
            </a:endParaRPr>
          </a:p>
        </p:txBody>
      </p:sp>
      <p:sp>
        <p:nvSpPr>
          <p:cNvPr id="3" name="Rectangle 2">
            <a:extLst>
              <a:ext uri="{FF2B5EF4-FFF2-40B4-BE49-F238E27FC236}">
                <a16:creationId xmlns:a16="http://schemas.microsoft.com/office/drawing/2014/main" id="{1D320A44-8B58-4D60-BDC0-46F0FC7387F1}"/>
              </a:ext>
            </a:extLst>
          </p:cNvPr>
          <p:cNvSpPr/>
          <p:nvPr/>
        </p:nvSpPr>
        <p:spPr>
          <a:xfrm>
            <a:off x="164006" y="1239190"/>
            <a:ext cx="8815988" cy="1938992"/>
          </a:xfrm>
          <a:prstGeom prst="rect">
            <a:avLst/>
          </a:prstGeom>
        </p:spPr>
        <p:txBody>
          <a:bodyPr wrap="square">
            <a:spAutoFit/>
          </a:bodyPr>
          <a:lstStyle/>
          <a:p>
            <a:pPr marL="342900" indent="-342900">
              <a:buFont typeface="Arial" panose="020B0604020202020204" pitchFamily="34" charset="0"/>
              <a:buChar char="•"/>
            </a:pPr>
            <a:r>
              <a:rPr lang="en-US" sz="2400" dirty="0"/>
              <a:t>Definition – Engine that minimize cost function. </a:t>
            </a:r>
          </a:p>
          <a:p>
            <a:pPr marL="342900" indent="-342900">
              <a:buFont typeface="Arial" panose="020B0604020202020204" pitchFamily="34" charset="0"/>
              <a:buChar char="•"/>
            </a:pPr>
            <a:r>
              <a:rPr lang="en-US" sz="2400" dirty="0"/>
              <a:t>The process of getting to the lowest error value (optimum cost function)</a:t>
            </a:r>
          </a:p>
          <a:p>
            <a:pPr marL="342900" indent="-342900">
              <a:buFont typeface="Arial" panose="020B0604020202020204" pitchFamily="34" charset="0"/>
              <a:buChar char="•"/>
            </a:pPr>
            <a:r>
              <a:rPr lang="en-US" sz="2400" dirty="0"/>
              <a:t>It is like walking down to the valley in the mountain to find the gold located in valley.  </a:t>
            </a:r>
          </a:p>
        </p:txBody>
      </p:sp>
      <p:pic>
        <p:nvPicPr>
          <p:cNvPr id="4" name="Picture 3">
            <a:extLst>
              <a:ext uri="{FF2B5EF4-FFF2-40B4-BE49-F238E27FC236}">
                <a16:creationId xmlns:a16="http://schemas.microsoft.com/office/drawing/2014/main" id="{ADF01E97-3E69-4679-972F-A290445FA1E1}"/>
              </a:ext>
            </a:extLst>
          </p:cNvPr>
          <p:cNvPicPr>
            <a:picLocks noChangeAspect="1"/>
          </p:cNvPicPr>
          <p:nvPr/>
        </p:nvPicPr>
        <p:blipFill>
          <a:blip r:embed="rId2"/>
          <a:stretch>
            <a:fillRect/>
          </a:stretch>
        </p:blipFill>
        <p:spPr>
          <a:xfrm>
            <a:off x="459690" y="3429000"/>
            <a:ext cx="6939915" cy="3107244"/>
          </a:xfrm>
          <a:prstGeom prst="rect">
            <a:avLst/>
          </a:prstGeom>
        </p:spPr>
      </p:pic>
      <p:cxnSp>
        <p:nvCxnSpPr>
          <p:cNvPr id="6" name="Straight Arrow Connector 5">
            <a:extLst>
              <a:ext uri="{FF2B5EF4-FFF2-40B4-BE49-F238E27FC236}">
                <a16:creationId xmlns:a16="http://schemas.microsoft.com/office/drawing/2014/main" id="{E9D94BC2-01A4-426A-8F5D-305720333700}"/>
              </a:ext>
            </a:extLst>
          </p:cNvPr>
          <p:cNvCxnSpPr>
            <a:cxnSpLocks/>
          </p:cNvCxnSpPr>
          <p:nvPr/>
        </p:nvCxnSpPr>
        <p:spPr>
          <a:xfrm flipH="1">
            <a:off x="6627614" y="3802165"/>
            <a:ext cx="300760" cy="39836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17FA7E4-78BE-4D20-AAC3-702259733284}"/>
              </a:ext>
            </a:extLst>
          </p:cNvPr>
          <p:cNvCxnSpPr>
            <a:cxnSpLocks/>
          </p:cNvCxnSpPr>
          <p:nvPr/>
        </p:nvCxnSpPr>
        <p:spPr>
          <a:xfrm flipH="1">
            <a:off x="6340944" y="4200528"/>
            <a:ext cx="242809" cy="34367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453AA89-514D-41E9-9E09-0F687A45F68F}"/>
              </a:ext>
            </a:extLst>
          </p:cNvPr>
          <p:cNvCxnSpPr>
            <a:cxnSpLocks/>
          </p:cNvCxnSpPr>
          <p:nvPr/>
        </p:nvCxnSpPr>
        <p:spPr>
          <a:xfrm flipH="1">
            <a:off x="5995661" y="4547799"/>
            <a:ext cx="312523" cy="30882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C34AD8F-E971-49BB-82D1-9ABBEC582EF9}"/>
              </a:ext>
            </a:extLst>
          </p:cNvPr>
          <p:cNvCxnSpPr>
            <a:cxnSpLocks/>
          </p:cNvCxnSpPr>
          <p:nvPr/>
        </p:nvCxnSpPr>
        <p:spPr>
          <a:xfrm flipH="1">
            <a:off x="5695657" y="4907972"/>
            <a:ext cx="258567" cy="28341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51FAB1E-F9E1-4AB5-AD7C-9E32E4C045AB}"/>
              </a:ext>
            </a:extLst>
          </p:cNvPr>
          <p:cNvCxnSpPr>
            <a:cxnSpLocks/>
          </p:cNvCxnSpPr>
          <p:nvPr/>
        </p:nvCxnSpPr>
        <p:spPr>
          <a:xfrm flipH="1">
            <a:off x="5022166" y="5428986"/>
            <a:ext cx="345340" cy="232402"/>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6B243EB-4D68-4B40-9F98-EC668910FCE1}"/>
              </a:ext>
            </a:extLst>
          </p:cNvPr>
          <p:cNvCxnSpPr>
            <a:cxnSpLocks/>
          </p:cNvCxnSpPr>
          <p:nvPr/>
        </p:nvCxnSpPr>
        <p:spPr>
          <a:xfrm flipH="1">
            <a:off x="5391152" y="5191386"/>
            <a:ext cx="280858" cy="237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0EE6F36-9BAD-4356-A916-27212EF767AD}"/>
              </a:ext>
            </a:extLst>
          </p:cNvPr>
          <p:cNvCxnSpPr>
            <a:cxnSpLocks/>
          </p:cNvCxnSpPr>
          <p:nvPr/>
        </p:nvCxnSpPr>
        <p:spPr>
          <a:xfrm flipH="1">
            <a:off x="4226660" y="5867309"/>
            <a:ext cx="345340" cy="12552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BBF63A9-01B2-4501-BFA4-467D364D9650}"/>
              </a:ext>
            </a:extLst>
          </p:cNvPr>
          <p:cNvCxnSpPr>
            <a:cxnSpLocks/>
          </p:cNvCxnSpPr>
          <p:nvPr/>
        </p:nvCxnSpPr>
        <p:spPr>
          <a:xfrm flipH="1">
            <a:off x="4595646" y="5661388"/>
            <a:ext cx="402874" cy="20592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896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10023" y="65569"/>
            <a:ext cx="8822961" cy="104700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000" b="1" dirty="0">
                <a:solidFill>
                  <a:schemeClr val="bg1"/>
                </a:solidFill>
              </a:rPr>
              <a:t>Cost function with Gradient Descent  </a:t>
            </a:r>
          </a:p>
        </p:txBody>
      </p:sp>
      <p:cxnSp>
        <p:nvCxnSpPr>
          <p:cNvPr id="31" name="Straight Arrow Connector 30">
            <a:extLst>
              <a:ext uri="{FF2B5EF4-FFF2-40B4-BE49-F238E27FC236}">
                <a16:creationId xmlns:a16="http://schemas.microsoft.com/office/drawing/2014/main" id="{B719AEB4-2DF9-45A6-A703-FB82647D5EED}"/>
              </a:ext>
            </a:extLst>
          </p:cNvPr>
          <p:cNvCxnSpPr>
            <a:cxnSpLocks/>
          </p:cNvCxnSpPr>
          <p:nvPr/>
        </p:nvCxnSpPr>
        <p:spPr>
          <a:xfrm flipV="1">
            <a:off x="803787" y="2019776"/>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D6E639E-8B28-4F85-B507-BAA908ED45BD}"/>
              </a:ext>
            </a:extLst>
          </p:cNvPr>
          <p:cNvCxnSpPr>
            <a:cxnSpLocks/>
          </p:cNvCxnSpPr>
          <p:nvPr/>
        </p:nvCxnSpPr>
        <p:spPr>
          <a:xfrm>
            <a:off x="803787" y="6033544"/>
            <a:ext cx="375128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Title 1">
            <a:extLst>
              <a:ext uri="{FF2B5EF4-FFF2-40B4-BE49-F238E27FC236}">
                <a16:creationId xmlns:a16="http://schemas.microsoft.com/office/drawing/2014/main" id="{8F4D8A5B-D5AF-445E-987D-7990BD9F3A38}"/>
              </a:ext>
            </a:extLst>
          </p:cNvPr>
          <p:cNvSpPr txBox="1">
            <a:spLocks/>
          </p:cNvSpPr>
          <p:nvPr/>
        </p:nvSpPr>
        <p:spPr>
          <a:xfrm>
            <a:off x="719529" y="6208399"/>
            <a:ext cx="5744104"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dirty="0">
                <a:latin typeface="+mn-lt"/>
              </a:rPr>
              <a:t>0	1	2	3	</a:t>
            </a:r>
            <a:r>
              <a:rPr lang="el-GR" sz="3200" dirty="0"/>
              <a:t> </a:t>
            </a:r>
            <a:r>
              <a:rPr lang="en-US" sz="3200" dirty="0"/>
              <a:t>4	</a:t>
            </a:r>
            <a:r>
              <a:rPr lang="el-GR" sz="3200" dirty="0"/>
              <a:t>θ</a:t>
            </a:r>
            <a:r>
              <a:rPr lang="en-US" sz="3200" baseline="-25000" dirty="0"/>
              <a:t>1</a:t>
            </a:r>
            <a:endParaRPr lang="en-US" altLang="en-US" sz="2900" dirty="0"/>
          </a:p>
          <a:p>
            <a:pPr marL="571500" indent="-571500">
              <a:buFont typeface="Arial" panose="020B0604020202020204" pitchFamily="34" charset="0"/>
              <a:buChar char="•"/>
            </a:pPr>
            <a:endParaRPr lang="en-US" altLang="en-US" sz="3600" dirty="0">
              <a:latin typeface="+mn-lt"/>
            </a:endParaRPr>
          </a:p>
        </p:txBody>
      </p:sp>
      <p:sp>
        <p:nvSpPr>
          <p:cNvPr id="35" name="Title 1">
            <a:extLst>
              <a:ext uri="{FF2B5EF4-FFF2-40B4-BE49-F238E27FC236}">
                <a16:creationId xmlns:a16="http://schemas.microsoft.com/office/drawing/2014/main" id="{A6C7E960-ACD9-4786-B948-4874D0FCBB32}"/>
              </a:ext>
            </a:extLst>
          </p:cNvPr>
          <p:cNvSpPr txBox="1">
            <a:spLocks/>
          </p:cNvSpPr>
          <p:nvPr/>
        </p:nvSpPr>
        <p:spPr>
          <a:xfrm>
            <a:off x="41402" y="2652577"/>
            <a:ext cx="743654" cy="4910595"/>
          </a:xfrm>
          <a:prstGeom prst="rect">
            <a:avLst/>
          </a:prstGeom>
        </p:spPr>
        <p:txBody>
          <a:bodyPr vert="horz"/>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r"/>
            <a:r>
              <a:rPr lang="en-US" altLang="en-US" sz="3600" dirty="0">
                <a:latin typeface="+mn-lt"/>
              </a:rPr>
              <a:t>15 </a:t>
            </a:r>
          </a:p>
          <a:p>
            <a:pPr algn="r"/>
            <a:r>
              <a:rPr lang="en-US" altLang="en-US" sz="3600" dirty="0">
                <a:latin typeface="+mn-lt"/>
              </a:rPr>
              <a:t>  10              </a:t>
            </a:r>
          </a:p>
          <a:p>
            <a:pPr algn="r"/>
            <a:r>
              <a:rPr lang="en-US" altLang="en-US" sz="3600" dirty="0">
                <a:latin typeface="+mn-lt"/>
              </a:rPr>
              <a:t>          5 </a:t>
            </a:r>
          </a:p>
          <a:p>
            <a:pPr algn="r"/>
            <a:r>
              <a:rPr lang="en-US" altLang="en-US" sz="3600" dirty="0">
                <a:latin typeface="+mn-lt"/>
              </a:rPr>
              <a:t>                  0</a:t>
            </a:r>
            <a:endParaRPr lang="en-US" altLang="en-US" sz="2900" dirty="0"/>
          </a:p>
          <a:p>
            <a:pPr algn="r"/>
            <a:endParaRPr lang="en-US" altLang="en-US" sz="3600" dirty="0">
              <a:latin typeface="+mn-lt"/>
            </a:endParaRPr>
          </a:p>
        </p:txBody>
      </p:sp>
      <p:sp>
        <p:nvSpPr>
          <p:cNvPr id="38" name="Multiplication Sign 37">
            <a:extLst>
              <a:ext uri="{FF2B5EF4-FFF2-40B4-BE49-F238E27FC236}">
                <a16:creationId xmlns:a16="http://schemas.microsoft.com/office/drawing/2014/main" id="{7D12AB46-32A1-4F1B-9D64-7791338ECAB7}"/>
              </a:ext>
            </a:extLst>
          </p:cNvPr>
          <p:cNvSpPr/>
          <p:nvPr/>
        </p:nvSpPr>
        <p:spPr>
          <a:xfrm>
            <a:off x="1231612" y="527037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BCEFD42C-1630-4015-88C2-37852FE8680B}"/>
              </a:ext>
            </a:extLst>
          </p:cNvPr>
          <p:cNvSpPr/>
          <p:nvPr/>
        </p:nvSpPr>
        <p:spPr>
          <a:xfrm>
            <a:off x="144393" y="1400975"/>
            <a:ext cx="994183" cy="584775"/>
          </a:xfrm>
          <a:prstGeom prst="rect">
            <a:avLst/>
          </a:prstGeom>
        </p:spPr>
        <p:txBody>
          <a:bodyPr wrap="none">
            <a:spAutoFit/>
          </a:bodyPr>
          <a:lstStyle/>
          <a:p>
            <a:r>
              <a:rPr lang="en-US" sz="3200" dirty="0"/>
              <a:t>J(</a:t>
            </a:r>
            <a:r>
              <a:rPr lang="el-GR" sz="3200" dirty="0"/>
              <a:t>θ</a:t>
            </a:r>
            <a:r>
              <a:rPr lang="en-US" sz="3200" baseline="-25000" dirty="0"/>
              <a:t>1</a:t>
            </a:r>
            <a:r>
              <a:rPr lang="el-GR" sz="3200" dirty="0"/>
              <a:t>)</a:t>
            </a:r>
            <a:endParaRPr lang="en-US" sz="3200" dirty="0"/>
          </a:p>
        </p:txBody>
      </p:sp>
      <p:sp>
        <p:nvSpPr>
          <p:cNvPr id="20" name="Multiplication Sign 19">
            <a:extLst>
              <a:ext uri="{FF2B5EF4-FFF2-40B4-BE49-F238E27FC236}">
                <a16:creationId xmlns:a16="http://schemas.microsoft.com/office/drawing/2014/main" id="{71B4C366-1CDD-4EF8-8DC8-899F3EA718A7}"/>
              </a:ext>
            </a:extLst>
          </p:cNvPr>
          <p:cNvSpPr/>
          <p:nvPr/>
        </p:nvSpPr>
        <p:spPr>
          <a:xfrm>
            <a:off x="2056450" y="585423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Multiplication Sign 20">
            <a:extLst>
              <a:ext uri="{FF2B5EF4-FFF2-40B4-BE49-F238E27FC236}">
                <a16:creationId xmlns:a16="http://schemas.microsoft.com/office/drawing/2014/main" id="{0DCCA821-C5BD-486A-BCE2-946F51773CDB}"/>
              </a:ext>
            </a:extLst>
          </p:cNvPr>
          <p:cNvSpPr/>
          <p:nvPr/>
        </p:nvSpPr>
        <p:spPr>
          <a:xfrm>
            <a:off x="2775507" y="529734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Multiplication Sign 21">
            <a:extLst>
              <a:ext uri="{FF2B5EF4-FFF2-40B4-BE49-F238E27FC236}">
                <a16:creationId xmlns:a16="http://schemas.microsoft.com/office/drawing/2014/main" id="{3E363AA9-9437-42AB-B01C-BAEC3B7C58A6}"/>
              </a:ext>
            </a:extLst>
          </p:cNvPr>
          <p:cNvSpPr/>
          <p:nvPr/>
        </p:nvSpPr>
        <p:spPr>
          <a:xfrm>
            <a:off x="519118" y="412937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Arc 24">
            <a:extLst>
              <a:ext uri="{FF2B5EF4-FFF2-40B4-BE49-F238E27FC236}">
                <a16:creationId xmlns:a16="http://schemas.microsoft.com/office/drawing/2014/main" id="{D8ABF161-B7FA-4100-87CA-251F7817ECB7}"/>
              </a:ext>
            </a:extLst>
          </p:cNvPr>
          <p:cNvSpPr/>
          <p:nvPr/>
        </p:nvSpPr>
        <p:spPr>
          <a:xfrm rot="10800000" flipH="1">
            <a:off x="719529" y="761999"/>
            <a:ext cx="3124338" cy="5292074"/>
          </a:xfrm>
          <a:prstGeom prst="arc">
            <a:avLst>
              <a:gd name="adj1" fmla="val 11525051"/>
              <a:gd name="adj2" fmla="val 21275669"/>
            </a:avLst>
          </a:prstGeom>
          <a:ln w="57150" cmpd="sng">
            <a:solidFill>
              <a:srgbClr val="00B050"/>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C9A34F38-BB34-4140-9C27-4B6BBD7BCAFA}"/>
              </a:ext>
            </a:extLst>
          </p:cNvPr>
          <p:cNvSpPr/>
          <p:nvPr/>
        </p:nvSpPr>
        <p:spPr>
          <a:xfrm>
            <a:off x="3435594" y="417214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 name="Straight Connector 10">
            <a:extLst>
              <a:ext uri="{FF2B5EF4-FFF2-40B4-BE49-F238E27FC236}">
                <a16:creationId xmlns:a16="http://schemas.microsoft.com/office/drawing/2014/main" id="{00D45A54-5ECF-4107-9ABC-FD453AD1C626}"/>
              </a:ext>
            </a:extLst>
          </p:cNvPr>
          <p:cNvCxnSpPr>
            <a:cxnSpLocks/>
          </p:cNvCxnSpPr>
          <p:nvPr/>
        </p:nvCxnSpPr>
        <p:spPr>
          <a:xfrm flipH="1">
            <a:off x="3591582" y="3812345"/>
            <a:ext cx="333304" cy="1239287"/>
          </a:xfrm>
          <a:prstGeom prst="line">
            <a:avLst/>
          </a:prstGeom>
          <a:ln w="571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1621AB0-FCD0-4191-9F6D-2303BDD18576}"/>
              </a:ext>
            </a:extLst>
          </p:cNvPr>
          <p:cNvCxnSpPr>
            <a:cxnSpLocks/>
          </p:cNvCxnSpPr>
          <p:nvPr/>
        </p:nvCxnSpPr>
        <p:spPr>
          <a:xfrm>
            <a:off x="638509" y="3728791"/>
            <a:ext cx="378015" cy="1413802"/>
          </a:xfrm>
          <a:prstGeom prst="line">
            <a:avLst/>
          </a:prstGeom>
          <a:ln w="57150">
            <a:solidFill>
              <a:srgbClr val="0070C0"/>
            </a:solidFill>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18FCF8BB-B1DC-4C5F-9E8D-291D16B99629}"/>
              </a:ext>
            </a:extLst>
          </p:cNvPr>
          <p:cNvSpPr/>
          <p:nvPr/>
        </p:nvSpPr>
        <p:spPr>
          <a:xfrm>
            <a:off x="4572000" y="1573121"/>
            <a:ext cx="4073406" cy="4154984"/>
          </a:xfrm>
          <a:prstGeom prst="rect">
            <a:avLst/>
          </a:prstGeom>
        </p:spPr>
        <p:txBody>
          <a:bodyPr wrap="square">
            <a:spAutoFit/>
          </a:bodyPr>
          <a:lstStyle/>
          <a:p>
            <a:pPr marL="342900" indent="-342900">
              <a:buFont typeface="Arial" panose="020B0604020202020204" pitchFamily="34" charset="0"/>
              <a:buChar char="•"/>
            </a:pPr>
            <a:r>
              <a:rPr lang="en-US" sz="2400" dirty="0"/>
              <a:t>Take the derivative of cost function since it will give the direction to move forward : </a:t>
            </a:r>
            <a:r>
              <a:rPr lang="en-US" sz="2400" dirty="0">
                <a:highlight>
                  <a:srgbClr val="FFFF00"/>
                </a:highlight>
              </a:rPr>
              <a:t>d/d</a:t>
            </a:r>
            <a:r>
              <a:rPr lang="el-GR" sz="2400" dirty="0">
                <a:highlight>
                  <a:srgbClr val="FFFF00"/>
                </a:highlight>
              </a:rPr>
              <a:t>θ</a:t>
            </a:r>
            <a:r>
              <a:rPr lang="en-US" sz="2400" baseline="-25000" dirty="0">
                <a:highlight>
                  <a:srgbClr val="FFFF00"/>
                </a:highlight>
              </a:rPr>
              <a:t>1</a:t>
            </a:r>
            <a:r>
              <a:rPr lang="en-US" sz="2400" dirty="0">
                <a:highlight>
                  <a:srgbClr val="FFFF00"/>
                </a:highlight>
              </a:rPr>
              <a:t> </a:t>
            </a:r>
            <a:r>
              <a:rPr lang="en-US" altLang="en-US" sz="2400" dirty="0">
                <a:highlight>
                  <a:srgbClr val="FFFF00"/>
                </a:highlight>
              </a:rPr>
              <a:t>J(</a:t>
            </a:r>
            <a:r>
              <a:rPr lang="el-GR" sz="2400" dirty="0">
                <a:highlight>
                  <a:srgbClr val="FFFF00"/>
                </a:highlight>
              </a:rPr>
              <a:t>θ</a:t>
            </a:r>
            <a:r>
              <a:rPr lang="en-US" sz="2400" baseline="-25000" dirty="0">
                <a:highlight>
                  <a:srgbClr val="FFFF00"/>
                </a:highlight>
              </a:rPr>
              <a:t>1</a:t>
            </a:r>
            <a:r>
              <a:rPr lang="en-US" altLang="en-US" sz="2400" dirty="0">
                <a:highlight>
                  <a:srgbClr val="FFFF00"/>
                </a:highlight>
              </a:rPr>
              <a:t>)</a:t>
            </a:r>
            <a:endParaRPr lang="en-US" sz="2400" dirty="0">
              <a:highlight>
                <a:srgbClr val="FFFF00"/>
              </a:highlight>
            </a:endParaRPr>
          </a:p>
          <a:p>
            <a:pPr marL="342900" indent="-342900">
              <a:buFont typeface="Arial" panose="020B0604020202020204" pitchFamily="34" charset="0"/>
              <a:buChar char="•"/>
            </a:pPr>
            <a:r>
              <a:rPr lang="en-US" sz="2400" dirty="0"/>
              <a:t>Make steps down the cost function : </a:t>
            </a:r>
            <a:r>
              <a:rPr lang="el-GR" sz="2400" dirty="0"/>
              <a:t>θ</a:t>
            </a:r>
            <a:r>
              <a:rPr lang="en-US" sz="2400" baseline="-25000" dirty="0"/>
              <a:t>1</a:t>
            </a:r>
            <a:r>
              <a:rPr lang="en-US" sz="2400" dirty="0"/>
              <a:t> </a:t>
            </a:r>
            <a:r>
              <a:rPr lang="en-US" altLang="en-US" sz="2400" dirty="0"/>
              <a:t>:= </a:t>
            </a:r>
            <a:r>
              <a:rPr lang="el-GR" sz="2400" dirty="0">
                <a:highlight>
                  <a:srgbClr val="FFFF00"/>
                </a:highlight>
              </a:rPr>
              <a:t>θ</a:t>
            </a:r>
            <a:r>
              <a:rPr lang="en-US" sz="2400" baseline="-25000" dirty="0">
                <a:highlight>
                  <a:srgbClr val="FFFF00"/>
                </a:highlight>
              </a:rPr>
              <a:t>1</a:t>
            </a:r>
            <a:r>
              <a:rPr lang="en-US" sz="2400" dirty="0">
                <a:highlight>
                  <a:srgbClr val="FFFF00"/>
                </a:highlight>
              </a:rPr>
              <a:t> – d/d</a:t>
            </a:r>
            <a:r>
              <a:rPr lang="el-GR" sz="2400" dirty="0">
                <a:highlight>
                  <a:srgbClr val="FFFF00"/>
                </a:highlight>
              </a:rPr>
              <a:t>θ</a:t>
            </a:r>
            <a:r>
              <a:rPr lang="en-US" sz="2400" baseline="-25000" dirty="0">
                <a:highlight>
                  <a:srgbClr val="FFFF00"/>
                </a:highlight>
              </a:rPr>
              <a:t>1</a:t>
            </a:r>
            <a:r>
              <a:rPr lang="en-US" sz="2400" dirty="0">
                <a:highlight>
                  <a:srgbClr val="FFFF00"/>
                </a:highlight>
              </a:rPr>
              <a:t> </a:t>
            </a:r>
            <a:r>
              <a:rPr lang="en-US" altLang="en-US" sz="2400" dirty="0">
                <a:highlight>
                  <a:srgbClr val="FFFF00"/>
                </a:highlight>
              </a:rPr>
              <a:t>J(</a:t>
            </a:r>
            <a:r>
              <a:rPr lang="el-GR" sz="2400" dirty="0">
                <a:highlight>
                  <a:srgbClr val="FFFF00"/>
                </a:highlight>
              </a:rPr>
              <a:t>θ</a:t>
            </a:r>
            <a:r>
              <a:rPr lang="en-US" sz="2400" baseline="-25000" dirty="0">
                <a:highlight>
                  <a:srgbClr val="FFFF00"/>
                </a:highlight>
              </a:rPr>
              <a:t>1</a:t>
            </a:r>
            <a:r>
              <a:rPr lang="en-US" altLang="en-US" sz="2400" dirty="0">
                <a:highlight>
                  <a:srgbClr val="FFFF00"/>
                </a:highlight>
              </a:rPr>
              <a:t>)</a:t>
            </a:r>
            <a:endParaRPr lang="en-US" sz="2400" dirty="0">
              <a:highlight>
                <a:srgbClr val="FFFF00"/>
              </a:highlight>
            </a:endParaRPr>
          </a:p>
          <a:p>
            <a:pPr marL="342900" indent="-342900">
              <a:buFont typeface="Arial" panose="020B0604020202020204" pitchFamily="34" charset="0"/>
              <a:buChar char="•"/>
            </a:pPr>
            <a:r>
              <a:rPr lang="en-US" sz="2400" dirty="0"/>
              <a:t>The size of steps is determined by learning rate : </a:t>
            </a:r>
            <a:r>
              <a:rPr lang="el-GR" sz="2400" dirty="0"/>
              <a:t>θ</a:t>
            </a:r>
            <a:r>
              <a:rPr lang="en-US" sz="2400" baseline="-25000" dirty="0"/>
              <a:t>1</a:t>
            </a:r>
            <a:r>
              <a:rPr lang="en-US" sz="2400" dirty="0"/>
              <a:t> </a:t>
            </a:r>
            <a:r>
              <a:rPr lang="en-US" altLang="en-US" sz="2400" dirty="0"/>
              <a:t>:= </a:t>
            </a:r>
            <a:r>
              <a:rPr lang="el-GR" sz="2400" dirty="0"/>
              <a:t>θ</a:t>
            </a:r>
            <a:r>
              <a:rPr lang="en-US" sz="2400" baseline="-25000" dirty="0"/>
              <a:t>1</a:t>
            </a:r>
            <a:r>
              <a:rPr lang="en-US" sz="2400" dirty="0"/>
              <a:t> – </a:t>
            </a:r>
            <a:r>
              <a:rPr lang="en-US" sz="2400" dirty="0">
                <a:highlight>
                  <a:srgbClr val="FFFF00"/>
                </a:highlight>
              </a:rPr>
              <a:t>alpha</a:t>
            </a:r>
            <a:r>
              <a:rPr lang="en-US" sz="2400" dirty="0"/>
              <a:t>* d/d</a:t>
            </a:r>
            <a:r>
              <a:rPr lang="el-GR" sz="2400" dirty="0"/>
              <a:t>θ</a:t>
            </a:r>
            <a:r>
              <a:rPr lang="en-US" sz="2400" baseline="-25000" dirty="0"/>
              <a:t>1</a:t>
            </a:r>
            <a:r>
              <a:rPr lang="en-US" sz="2400" dirty="0"/>
              <a:t> </a:t>
            </a:r>
            <a:r>
              <a:rPr lang="en-US" altLang="en-US" sz="2400" dirty="0"/>
              <a:t>J(</a:t>
            </a:r>
            <a:r>
              <a:rPr lang="el-GR" sz="2400" dirty="0"/>
              <a:t>θ</a:t>
            </a:r>
            <a:r>
              <a:rPr lang="en-US" sz="2400" baseline="-25000" dirty="0"/>
              <a:t>1</a:t>
            </a:r>
            <a:r>
              <a:rPr lang="en-US" altLang="en-US" sz="2400" dirty="0"/>
              <a:t>)</a:t>
            </a:r>
            <a:endParaRPr lang="en-US" sz="2400" dirty="0"/>
          </a:p>
        </p:txBody>
      </p:sp>
    </p:spTree>
    <p:extLst>
      <p:ext uri="{BB962C8B-B14F-4D97-AF65-F5344CB8AC3E}">
        <p14:creationId xmlns:p14="http://schemas.microsoft.com/office/powerpoint/2010/main" val="2252916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10023" y="65569"/>
            <a:ext cx="8822961" cy="104700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000" b="1" dirty="0">
                <a:solidFill>
                  <a:schemeClr val="bg1"/>
                </a:solidFill>
              </a:rPr>
              <a:t>Cost function with </a:t>
            </a:r>
            <a:r>
              <a:rPr lang="en-US" altLang="en-US" sz="4000" b="1" dirty="0">
                <a:solidFill>
                  <a:srgbClr val="FFFF00"/>
                </a:solidFill>
              </a:rPr>
              <a:t>Gradient Descent</a:t>
            </a:r>
            <a:r>
              <a:rPr lang="en-US" altLang="en-US" sz="4000" b="1" dirty="0">
                <a:solidFill>
                  <a:schemeClr val="bg1"/>
                </a:solidFill>
              </a:rPr>
              <a:t>  </a:t>
            </a:r>
            <a:endParaRPr lang="en-US" altLang="en-US" sz="4000" b="1" dirty="0">
              <a:solidFill>
                <a:schemeClr val="tx2">
                  <a:lumMod val="50000"/>
                  <a:lumOff val="50000"/>
                </a:schemeClr>
              </a:solidFill>
            </a:endParaRPr>
          </a:p>
        </p:txBody>
      </p:sp>
      <p:cxnSp>
        <p:nvCxnSpPr>
          <p:cNvPr id="31" name="Straight Arrow Connector 30">
            <a:extLst>
              <a:ext uri="{FF2B5EF4-FFF2-40B4-BE49-F238E27FC236}">
                <a16:creationId xmlns:a16="http://schemas.microsoft.com/office/drawing/2014/main" id="{B719AEB4-2DF9-45A6-A703-FB82647D5EED}"/>
              </a:ext>
            </a:extLst>
          </p:cNvPr>
          <p:cNvCxnSpPr>
            <a:cxnSpLocks/>
          </p:cNvCxnSpPr>
          <p:nvPr/>
        </p:nvCxnSpPr>
        <p:spPr>
          <a:xfrm flipV="1">
            <a:off x="803787" y="2019776"/>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D6E639E-8B28-4F85-B507-BAA908ED45BD}"/>
              </a:ext>
            </a:extLst>
          </p:cNvPr>
          <p:cNvCxnSpPr>
            <a:cxnSpLocks/>
          </p:cNvCxnSpPr>
          <p:nvPr/>
        </p:nvCxnSpPr>
        <p:spPr>
          <a:xfrm>
            <a:off x="803787" y="6033544"/>
            <a:ext cx="375128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Title 1">
            <a:extLst>
              <a:ext uri="{FF2B5EF4-FFF2-40B4-BE49-F238E27FC236}">
                <a16:creationId xmlns:a16="http://schemas.microsoft.com/office/drawing/2014/main" id="{8F4D8A5B-D5AF-445E-987D-7990BD9F3A38}"/>
              </a:ext>
            </a:extLst>
          </p:cNvPr>
          <p:cNvSpPr txBox="1">
            <a:spLocks/>
          </p:cNvSpPr>
          <p:nvPr/>
        </p:nvSpPr>
        <p:spPr>
          <a:xfrm>
            <a:off x="719529" y="6208399"/>
            <a:ext cx="5744104"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dirty="0">
                <a:latin typeface="+mn-lt"/>
              </a:rPr>
              <a:t>0	1	2	3	</a:t>
            </a:r>
            <a:r>
              <a:rPr lang="el-GR" sz="3200" dirty="0"/>
              <a:t> </a:t>
            </a:r>
            <a:r>
              <a:rPr lang="en-US" sz="3200" dirty="0"/>
              <a:t>4	</a:t>
            </a:r>
            <a:r>
              <a:rPr lang="el-GR" sz="3200" dirty="0"/>
              <a:t>θ</a:t>
            </a:r>
            <a:r>
              <a:rPr lang="en-US" sz="3200" baseline="-25000" dirty="0"/>
              <a:t>1</a:t>
            </a:r>
            <a:endParaRPr lang="en-US" altLang="en-US" sz="2900" dirty="0"/>
          </a:p>
          <a:p>
            <a:pPr marL="571500" indent="-571500">
              <a:buFont typeface="Arial" panose="020B0604020202020204" pitchFamily="34" charset="0"/>
              <a:buChar char="•"/>
            </a:pPr>
            <a:endParaRPr lang="en-US" altLang="en-US" sz="3600" dirty="0">
              <a:latin typeface="+mn-lt"/>
            </a:endParaRPr>
          </a:p>
        </p:txBody>
      </p:sp>
      <p:sp>
        <p:nvSpPr>
          <p:cNvPr id="35" name="Title 1">
            <a:extLst>
              <a:ext uri="{FF2B5EF4-FFF2-40B4-BE49-F238E27FC236}">
                <a16:creationId xmlns:a16="http://schemas.microsoft.com/office/drawing/2014/main" id="{A6C7E960-ACD9-4786-B948-4874D0FCBB32}"/>
              </a:ext>
            </a:extLst>
          </p:cNvPr>
          <p:cNvSpPr txBox="1">
            <a:spLocks/>
          </p:cNvSpPr>
          <p:nvPr/>
        </p:nvSpPr>
        <p:spPr>
          <a:xfrm>
            <a:off x="41402" y="2652577"/>
            <a:ext cx="743654" cy="4910595"/>
          </a:xfrm>
          <a:prstGeom prst="rect">
            <a:avLst/>
          </a:prstGeom>
        </p:spPr>
        <p:txBody>
          <a:bodyPr vert="horz"/>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r"/>
            <a:r>
              <a:rPr lang="en-US" altLang="en-US" sz="3600" dirty="0">
                <a:latin typeface="+mn-lt"/>
              </a:rPr>
              <a:t>15 </a:t>
            </a:r>
          </a:p>
          <a:p>
            <a:pPr algn="r"/>
            <a:r>
              <a:rPr lang="en-US" altLang="en-US" sz="3600" dirty="0">
                <a:latin typeface="+mn-lt"/>
              </a:rPr>
              <a:t>  10              </a:t>
            </a:r>
          </a:p>
          <a:p>
            <a:pPr algn="r"/>
            <a:r>
              <a:rPr lang="en-US" altLang="en-US" sz="3600" dirty="0">
                <a:latin typeface="+mn-lt"/>
              </a:rPr>
              <a:t>          5 </a:t>
            </a:r>
          </a:p>
          <a:p>
            <a:pPr algn="r"/>
            <a:r>
              <a:rPr lang="en-US" altLang="en-US" sz="3600" dirty="0">
                <a:latin typeface="+mn-lt"/>
              </a:rPr>
              <a:t>                  0</a:t>
            </a:r>
            <a:endParaRPr lang="en-US" altLang="en-US" sz="2900" dirty="0"/>
          </a:p>
          <a:p>
            <a:pPr algn="r"/>
            <a:endParaRPr lang="en-US" altLang="en-US" sz="3600" dirty="0">
              <a:latin typeface="+mn-lt"/>
            </a:endParaRPr>
          </a:p>
        </p:txBody>
      </p:sp>
      <p:sp>
        <p:nvSpPr>
          <p:cNvPr id="38" name="Multiplication Sign 37">
            <a:extLst>
              <a:ext uri="{FF2B5EF4-FFF2-40B4-BE49-F238E27FC236}">
                <a16:creationId xmlns:a16="http://schemas.microsoft.com/office/drawing/2014/main" id="{7D12AB46-32A1-4F1B-9D64-7791338ECAB7}"/>
              </a:ext>
            </a:extLst>
          </p:cNvPr>
          <p:cNvSpPr/>
          <p:nvPr/>
        </p:nvSpPr>
        <p:spPr>
          <a:xfrm>
            <a:off x="1231612" y="527037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BCEFD42C-1630-4015-88C2-37852FE8680B}"/>
              </a:ext>
            </a:extLst>
          </p:cNvPr>
          <p:cNvSpPr/>
          <p:nvPr/>
        </p:nvSpPr>
        <p:spPr>
          <a:xfrm>
            <a:off x="144393" y="1400975"/>
            <a:ext cx="994183" cy="584775"/>
          </a:xfrm>
          <a:prstGeom prst="rect">
            <a:avLst/>
          </a:prstGeom>
        </p:spPr>
        <p:txBody>
          <a:bodyPr wrap="none">
            <a:spAutoFit/>
          </a:bodyPr>
          <a:lstStyle/>
          <a:p>
            <a:r>
              <a:rPr lang="en-US" sz="3200" dirty="0"/>
              <a:t>J(</a:t>
            </a:r>
            <a:r>
              <a:rPr lang="el-GR" sz="3200" dirty="0"/>
              <a:t>θ</a:t>
            </a:r>
            <a:r>
              <a:rPr lang="en-US" sz="3200" baseline="-25000" dirty="0"/>
              <a:t>1</a:t>
            </a:r>
            <a:r>
              <a:rPr lang="el-GR" sz="3200" dirty="0"/>
              <a:t>)</a:t>
            </a:r>
            <a:endParaRPr lang="en-US" sz="3200" dirty="0"/>
          </a:p>
        </p:txBody>
      </p:sp>
      <p:sp>
        <p:nvSpPr>
          <p:cNvPr id="20" name="Multiplication Sign 19">
            <a:extLst>
              <a:ext uri="{FF2B5EF4-FFF2-40B4-BE49-F238E27FC236}">
                <a16:creationId xmlns:a16="http://schemas.microsoft.com/office/drawing/2014/main" id="{71B4C366-1CDD-4EF8-8DC8-899F3EA718A7}"/>
              </a:ext>
            </a:extLst>
          </p:cNvPr>
          <p:cNvSpPr/>
          <p:nvPr/>
        </p:nvSpPr>
        <p:spPr>
          <a:xfrm>
            <a:off x="2056450" y="585423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Multiplication Sign 20">
            <a:extLst>
              <a:ext uri="{FF2B5EF4-FFF2-40B4-BE49-F238E27FC236}">
                <a16:creationId xmlns:a16="http://schemas.microsoft.com/office/drawing/2014/main" id="{0DCCA821-C5BD-486A-BCE2-946F51773CDB}"/>
              </a:ext>
            </a:extLst>
          </p:cNvPr>
          <p:cNvSpPr/>
          <p:nvPr/>
        </p:nvSpPr>
        <p:spPr>
          <a:xfrm>
            <a:off x="2775507" y="529734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Multiplication Sign 21">
            <a:extLst>
              <a:ext uri="{FF2B5EF4-FFF2-40B4-BE49-F238E27FC236}">
                <a16:creationId xmlns:a16="http://schemas.microsoft.com/office/drawing/2014/main" id="{3E363AA9-9437-42AB-B01C-BAEC3B7C58A6}"/>
              </a:ext>
            </a:extLst>
          </p:cNvPr>
          <p:cNvSpPr/>
          <p:nvPr/>
        </p:nvSpPr>
        <p:spPr>
          <a:xfrm>
            <a:off x="519118" y="412937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Arc 24">
            <a:extLst>
              <a:ext uri="{FF2B5EF4-FFF2-40B4-BE49-F238E27FC236}">
                <a16:creationId xmlns:a16="http://schemas.microsoft.com/office/drawing/2014/main" id="{D8ABF161-B7FA-4100-87CA-251F7817ECB7}"/>
              </a:ext>
            </a:extLst>
          </p:cNvPr>
          <p:cNvSpPr/>
          <p:nvPr/>
        </p:nvSpPr>
        <p:spPr>
          <a:xfrm rot="10800000" flipH="1">
            <a:off x="719529" y="761999"/>
            <a:ext cx="3124338" cy="5292074"/>
          </a:xfrm>
          <a:prstGeom prst="arc">
            <a:avLst>
              <a:gd name="adj1" fmla="val 11525051"/>
              <a:gd name="adj2" fmla="val 21275669"/>
            </a:avLst>
          </a:prstGeom>
          <a:ln w="57150" cmpd="sng">
            <a:solidFill>
              <a:srgbClr val="00B050"/>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C9A34F38-BB34-4140-9C27-4B6BBD7BCAFA}"/>
              </a:ext>
            </a:extLst>
          </p:cNvPr>
          <p:cNvSpPr/>
          <p:nvPr/>
        </p:nvSpPr>
        <p:spPr>
          <a:xfrm>
            <a:off x="3435594" y="417214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325EFEC4-F622-429E-BEA9-C27CFFC0252B}"/>
              </a:ext>
            </a:extLst>
          </p:cNvPr>
          <p:cNvSpPr/>
          <p:nvPr/>
        </p:nvSpPr>
        <p:spPr>
          <a:xfrm>
            <a:off x="5070594" y="3139450"/>
            <a:ext cx="4073406" cy="1384995"/>
          </a:xfrm>
          <a:prstGeom prst="round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l-GR" sz="2400" dirty="0">
                <a:solidFill>
                  <a:schemeClr val="tx1"/>
                </a:solidFill>
              </a:rPr>
              <a:t>θ</a:t>
            </a:r>
            <a:r>
              <a:rPr lang="en-US" sz="2400" baseline="-25000" dirty="0">
                <a:solidFill>
                  <a:schemeClr val="tx1"/>
                </a:solidFill>
              </a:rPr>
              <a:t>1</a:t>
            </a:r>
            <a:r>
              <a:rPr lang="en-US" sz="2400" dirty="0">
                <a:solidFill>
                  <a:schemeClr val="tx1"/>
                </a:solidFill>
              </a:rPr>
              <a:t> </a:t>
            </a:r>
            <a:r>
              <a:rPr lang="en-US" altLang="en-US" sz="2400" dirty="0">
                <a:solidFill>
                  <a:schemeClr val="tx1"/>
                </a:solidFill>
              </a:rPr>
              <a:t>:= 4</a:t>
            </a:r>
            <a:r>
              <a:rPr lang="en-US" sz="2400" dirty="0">
                <a:solidFill>
                  <a:schemeClr val="tx1"/>
                </a:solidFill>
              </a:rPr>
              <a:t> – alpha* </a:t>
            </a:r>
            <a:r>
              <a:rPr lang="en-US" sz="2400" dirty="0">
                <a:solidFill>
                  <a:schemeClr val="tx1"/>
                </a:solidFill>
                <a:highlight>
                  <a:srgbClr val="FFFF00"/>
                </a:highlight>
              </a:rPr>
              <a:t>d/d</a:t>
            </a:r>
            <a:r>
              <a:rPr lang="el-GR" sz="2400" dirty="0">
                <a:solidFill>
                  <a:schemeClr val="tx1"/>
                </a:solidFill>
                <a:highlight>
                  <a:srgbClr val="FFFF00"/>
                </a:highlight>
              </a:rPr>
              <a:t>θ</a:t>
            </a:r>
            <a:r>
              <a:rPr lang="en-US" sz="2400" baseline="-25000" dirty="0">
                <a:solidFill>
                  <a:schemeClr val="tx1"/>
                </a:solidFill>
                <a:highlight>
                  <a:srgbClr val="FFFF00"/>
                </a:highlight>
              </a:rPr>
              <a:t>1</a:t>
            </a:r>
            <a:r>
              <a:rPr lang="en-US" sz="2400" dirty="0">
                <a:solidFill>
                  <a:schemeClr val="tx1"/>
                </a:solidFill>
                <a:highlight>
                  <a:srgbClr val="FFFF00"/>
                </a:highlight>
              </a:rPr>
              <a:t> </a:t>
            </a:r>
            <a:r>
              <a:rPr lang="en-US" altLang="en-US" sz="2400" dirty="0">
                <a:solidFill>
                  <a:schemeClr val="tx1"/>
                </a:solidFill>
                <a:highlight>
                  <a:srgbClr val="FFFF00"/>
                </a:highlight>
              </a:rPr>
              <a:t>J(4)</a:t>
            </a:r>
            <a:r>
              <a:rPr lang="en-US" sz="2400" dirty="0">
                <a:solidFill>
                  <a:schemeClr val="tx1"/>
                </a:solidFill>
                <a:highlight>
                  <a:srgbClr val="FFFF00"/>
                </a:highlight>
              </a:rPr>
              <a:t>  </a:t>
            </a:r>
          </a:p>
          <a:p>
            <a:r>
              <a:rPr lang="el-GR" sz="2400" dirty="0">
                <a:solidFill>
                  <a:schemeClr val="tx1"/>
                </a:solidFill>
              </a:rPr>
              <a:t>θ</a:t>
            </a:r>
            <a:r>
              <a:rPr lang="en-US" sz="2400" baseline="-25000" dirty="0">
                <a:solidFill>
                  <a:schemeClr val="tx1"/>
                </a:solidFill>
              </a:rPr>
              <a:t>1</a:t>
            </a:r>
            <a:r>
              <a:rPr lang="en-US" sz="2400" dirty="0">
                <a:solidFill>
                  <a:schemeClr val="tx1"/>
                </a:solidFill>
              </a:rPr>
              <a:t> </a:t>
            </a:r>
            <a:r>
              <a:rPr lang="en-US" altLang="en-US" sz="2400" dirty="0">
                <a:solidFill>
                  <a:schemeClr val="tx1"/>
                </a:solidFill>
              </a:rPr>
              <a:t>:= </a:t>
            </a:r>
            <a:r>
              <a:rPr lang="el-GR" sz="2400" dirty="0">
                <a:solidFill>
                  <a:schemeClr val="tx1"/>
                </a:solidFill>
              </a:rPr>
              <a:t>θ</a:t>
            </a:r>
            <a:r>
              <a:rPr lang="en-US" sz="2400" baseline="-25000" dirty="0">
                <a:solidFill>
                  <a:schemeClr val="tx1"/>
                </a:solidFill>
              </a:rPr>
              <a:t>1</a:t>
            </a:r>
            <a:r>
              <a:rPr lang="en-US" sz="2400" dirty="0">
                <a:solidFill>
                  <a:schemeClr val="tx1"/>
                </a:solidFill>
              </a:rPr>
              <a:t> – alpha* (positive number)</a:t>
            </a:r>
          </a:p>
        </p:txBody>
      </p:sp>
      <p:sp>
        <p:nvSpPr>
          <p:cNvPr id="33" name="Rectangle: Rounded Corners 32">
            <a:extLst>
              <a:ext uri="{FF2B5EF4-FFF2-40B4-BE49-F238E27FC236}">
                <a16:creationId xmlns:a16="http://schemas.microsoft.com/office/drawing/2014/main" id="{C69B90FA-F153-49E7-B8FF-C29B3B98568A}"/>
              </a:ext>
            </a:extLst>
          </p:cNvPr>
          <p:cNvSpPr/>
          <p:nvPr/>
        </p:nvSpPr>
        <p:spPr>
          <a:xfrm>
            <a:off x="1930767" y="1629001"/>
            <a:ext cx="4073406" cy="1290291"/>
          </a:xfrm>
          <a:prstGeom prst="round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l-GR" sz="2400" dirty="0">
                <a:solidFill>
                  <a:schemeClr val="tx1"/>
                </a:solidFill>
              </a:rPr>
              <a:t>θ</a:t>
            </a:r>
            <a:r>
              <a:rPr lang="en-US" sz="2400" baseline="-25000" dirty="0">
                <a:solidFill>
                  <a:schemeClr val="tx1"/>
                </a:solidFill>
              </a:rPr>
              <a:t>1</a:t>
            </a:r>
            <a:r>
              <a:rPr lang="en-US" altLang="en-US" sz="2400" dirty="0">
                <a:solidFill>
                  <a:schemeClr val="tx1"/>
                </a:solidFill>
              </a:rPr>
              <a:t> := 0</a:t>
            </a:r>
            <a:r>
              <a:rPr lang="en-US" sz="2400" dirty="0">
                <a:solidFill>
                  <a:schemeClr val="tx1"/>
                </a:solidFill>
              </a:rPr>
              <a:t> – alpha* </a:t>
            </a:r>
            <a:r>
              <a:rPr lang="en-US" sz="2400" dirty="0">
                <a:solidFill>
                  <a:schemeClr val="tx1"/>
                </a:solidFill>
                <a:highlight>
                  <a:srgbClr val="FFFF00"/>
                </a:highlight>
              </a:rPr>
              <a:t>d/d</a:t>
            </a:r>
            <a:r>
              <a:rPr lang="el-GR" sz="2400" dirty="0">
                <a:solidFill>
                  <a:schemeClr val="tx1"/>
                </a:solidFill>
                <a:highlight>
                  <a:srgbClr val="FFFF00"/>
                </a:highlight>
              </a:rPr>
              <a:t>θ</a:t>
            </a:r>
            <a:r>
              <a:rPr lang="en-US" sz="2400" baseline="-25000" dirty="0">
                <a:solidFill>
                  <a:schemeClr val="tx1"/>
                </a:solidFill>
                <a:highlight>
                  <a:srgbClr val="FFFF00"/>
                </a:highlight>
              </a:rPr>
              <a:t>1</a:t>
            </a:r>
            <a:r>
              <a:rPr lang="en-US" sz="2400" dirty="0">
                <a:solidFill>
                  <a:schemeClr val="tx1"/>
                </a:solidFill>
                <a:highlight>
                  <a:srgbClr val="FFFF00"/>
                </a:highlight>
              </a:rPr>
              <a:t> </a:t>
            </a:r>
            <a:r>
              <a:rPr lang="en-US" altLang="en-US" sz="2400" dirty="0">
                <a:solidFill>
                  <a:schemeClr val="tx1"/>
                </a:solidFill>
                <a:highlight>
                  <a:srgbClr val="FFFF00"/>
                </a:highlight>
              </a:rPr>
              <a:t>J(0)</a:t>
            </a:r>
            <a:r>
              <a:rPr lang="en-US" sz="2400" dirty="0">
                <a:solidFill>
                  <a:schemeClr val="tx1"/>
                </a:solidFill>
                <a:highlight>
                  <a:srgbClr val="FFFF00"/>
                </a:highlight>
              </a:rPr>
              <a:t>  </a:t>
            </a:r>
          </a:p>
          <a:p>
            <a:r>
              <a:rPr lang="el-GR" sz="2400" dirty="0">
                <a:solidFill>
                  <a:schemeClr val="tx1"/>
                </a:solidFill>
              </a:rPr>
              <a:t>θ</a:t>
            </a:r>
            <a:r>
              <a:rPr lang="en-US" sz="2400" baseline="-25000" dirty="0">
                <a:solidFill>
                  <a:schemeClr val="tx1"/>
                </a:solidFill>
              </a:rPr>
              <a:t>1</a:t>
            </a:r>
            <a:r>
              <a:rPr lang="en-US" sz="2400" dirty="0">
                <a:solidFill>
                  <a:schemeClr val="tx1"/>
                </a:solidFill>
              </a:rPr>
              <a:t> </a:t>
            </a:r>
            <a:r>
              <a:rPr lang="en-US" altLang="en-US" sz="2400" dirty="0">
                <a:solidFill>
                  <a:schemeClr val="tx1"/>
                </a:solidFill>
              </a:rPr>
              <a:t>:= </a:t>
            </a:r>
            <a:r>
              <a:rPr lang="el-GR" sz="2400" dirty="0">
                <a:solidFill>
                  <a:schemeClr val="tx1"/>
                </a:solidFill>
              </a:rPr>
              <a:t>θ</a:t>
            </a:r>
            <a:r>
              <a:rPr lang="en-US" sz="2400" baseline="-25000" dirty="0">
                <a:solidFill>
                  <a:schemeClr val="tx1"/>
                </a:solidFill>
              </a:rPr>
              <a:t>1</a:t>
            </a:r>
            <a:r>
              <a:rPr lang="en-US" sz="2400" dirty="0">
                <a:solidFill>
                  <a:schemeClr val="tx1"/>
                </a:solidFill>
              </a:rPr>
              <a:t> – alpha* (negative number)</a:t>
            </a:r>
          </a:p>
        </p:txBody>
      </p:sp>
      <p:cxnSp>
        <p:nvCxnSpPr>
          <p:cNvPr id="5" name="Straight Arrow Connector 4">
            <a:extLst>
              <a:ext uri="{FF2B5EF4-FFF2-40B4-BE49-F238E27FC236}">
                <a16:creationId xmlns:a16="http://schemas.microsoft.com/office/drawing/2014/main" id="{57BF9D7B-AC73-4D69-B3D8-D7582CB0F1D4}"/>
              </a:ext>
            </a:extLst>
          </p:cNvPr>
          <p:cNvCxnSpPr>
            <a:cxnSpLocks/>
            <a:stCxn id="3" idx="1"/>
            <a:endCxn id="14" idx="2"/>
          </p:cNvCxnSpPr>
          <p:nvPr/>
        </p:nvCxnSpPr>
        <p:spPr>
          <a:xfrm flipH="1">
            <a:off x="3839727" y="3831948"/>
            <a:ext cx="1230867" cy="640387"/>
          </a:xfrm>
          <a:prstGeom prst="straightConnector1">
            <a:avLst/>
          </a:prstGeom>
          <a:ln w="5715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0D45A54-5ECF-4107-9ABC-FD453AD1C626}"/>
              </a:ext>
            </a:extLst>
          </p:cNvPr>
          <p:cNvCxnSpPr>
            <a:cxnSpLocks/>
          </p:cNvCxnSpPr>
          <p:nvPr/>
        </p:nvCxnSpPr>
        <p:spPr>
          <a:xfrm flipH="1">
            <a:off x="3591582" y="3812345"/>
            <a:ext cx="333304" cy="1239287"/>
          </a:xfrm>
          <a:prstGeom prst="line">
            <a:avLst/>
          </a:prstGeom>
          <a:ln w="571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1621AB0-FCD0-4191-9F6D-2303BDD18576}"/>
              </a:ext>
            </a:extLst>
          </p:cNvPr>
          <p:cNvCxnSpPr>
            <a:cxnSpLocks/>
          </p:cNvCxnSpPr>
          <p:nvPr/>
        </p:nvCxnSpPr>
        <p:spPr>
          <a:xfrm>
            <a:off x="638509" y="3728791"/>
            <a:ext cx="378015" cy="1413802"/>
          </a:xfrm>
          <a:prstGeom prst="line">
            <a:avLst/>
          </a:prstGeom>
          <a:ln w="571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F575B744-7AE0-45AA-BFF0-7F057F752654}"/>
              </a:ext>
            </a:extLst>
          </p:cNvPr>
          <p:cNvCxnSpPr>
            <a:cxnSpLocks/>
            <a:stCxn id="33" idx="1"/>
          </p:cNvCxnSpPr>
          <p:nvPr/>
        </p:nvCxnSpPr>
        <p:spPr>
          <a:xfrm flipH="1">
            <a:off x="859512" y="2274147"/>
            <a:ext cx="1071255" cy="2081477"/>
          </a:xfrm>
          <a:prstGeom prst="straightConnector1">
            <a:avLst/>
          </a:prstGeom>
          <a:ln w="5715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23">
            <a:extLst>
              <a:ext uri="{FF2B5EF4-FFF2-40B4-BE49-F238E27FC236}">
                <a16:creationId xmlns:a16="http://schemas.microsoft.com/office/drawing/2014/main" id="{41A4DE05-6CB7-4613-91FF-90CA81C2117C}"/>
              </a:ext>
            </a:extLst>
          </p:cNvPr>
          <p:cNvSpPr/>
          <p:nvPr/>
        </p:nvSpPr>
        <p:spPr>
          <a:xfrm>
            <a:off x="5070594" y="5114274"/>
            <a:ext cx="4073406" cy="452186"/>
          </a:xfrm>
          <a:prstGeom prst="round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l-GR" sz="2400" dirty="0">
                <a:solidFill>
                  <a:schemeClr val="tx1"/>
                </a:solidFill>
              </a:rPr>
              <a:t>θ</a:t>
            </a:r>
            <a:r>
              <a:rPr lang="en-US" sz="2400" baseline="-25000" dirty="0">
                <a:solidFill>
                  <a:schemeClr val="tx1"/>
                </a:solidFill>
              </a:rPr>
              <a:t>1</a:t>
            </a:r>
            <a:r>
              <a:rPr lang="en-US" sz="2400" dirty="0">
                <a:solidFill>
                  <a:schemeClr val="tx1"/>
                </a:solidFill>
              </a:rPr>
              <a:t> </a:t>
            </a:r>
            <a:r>
              <a:rPr lang="en-US" altLang="en-US" sz="2400" dirty="0">
                <a:solidFill>
                  <a:schemeClr val="tx1"/>
                </a:solidFill>
              </a:rPr>
              <a:t>:= 3</a:t>
            </a:r>
            <a:r>
              <a:rPr lang="en-US" sz="2400" dirty="0">
                <a:solidFill>
                  <a:schemeClr val="tx1"/>
                </a:solidFill>
              </a:rPr>
              <a:t> – alpha* </a:t>
            </a:r>
            <a:r>
              <a:rPr lang="en-US" sz="2400" dirty="0">
                <a:solidFill>
                  <a:schemeClr val="tx1"/>
                </a:solidFill>
                <a:highlight>
                  <a:srgbClr val="FFFF00"/>
                </a:highlight>
              </a:rPr>
              <a:t>d/d</a:t>
            </a:r>
            <a:r>
              <a:rPr lang="el-GR" sz="2400" dirty="0">
                <a:solidFill>
                  <a:schemeClr val="tx1"/>
                </a:solidFill>
                <a:highlight>
                  <a:srgbClr val="FFFF00"/>
                </a:highlight>
              </a:rPr>
              <a:t>θ</a:t>
            </a:r>
            <a:r>
              <a:rPr lang="en-US" sz="2400" baseline="-25000" dirty="0">
                <a:solidFill>
                  <a:schemeClr val="tx1"/>
                </a:solidFill>
                <a:highlight>
                  <a:srgbClr val="FFFF00"/>
                </a:highlight>
              </a:rPr>
              <a:t>1</a:t>
            </a:r>
            <a:r>
              <a:rPr lang="en-US" sz="2400" dirty="0">
                <a:solidFill>
                  <a:schemeClr val="tx1"/>
                </a:solidFill>
                <a:highlight>
                  <a:srgbClr val="FFFF00"/>
                </a:highlight>
              </a:rPr>
              <a:t> </a:t>
            </a:r>
            <a:r>
              <a:rPr lang="en-US" altLang="en-US" sz="2400" dirty="0">
                <a:solidFill>
                  <a:schemeClr val="tx1"/>
                </a:solidFill>
                <a:highlight>
                  <a:srgbClr val="FFFF00"/>
                </a:highlight>
              </a:rPr>
              <a:t>J(3)</a:t>
            </a:r>
            <a:r>
              <a:rPr lang="en-US" sz="2400" dirty="0">
                <a:solidFill>
                  <a:schemeClr val="tx1"/>
                </a:solidFill>
                <a:highlight>
                  <a:srgbClr val="FFFF00"/>
                </a:highlight>
              </a:rPr>
              <a:t>  </a:t>
            </a:r>
          </a:p>
        </p:txBody>
      </p:sp>
      <p:cxnSp>
        <p:nvCxnSpPr>
          <p:cNvPr id="26" name="Straight Connector 25">
            <a:extLst>
              <a:ext uri="{FF2B5EF4-FFF2-40B4-BE49-F238E27FC236}">
                <a16:creationId xmlns:a16="http://schemas.microsoft.com/office/drawing/2014/main" id="{E5316634-5FF2-4683-9DF6-895D8B060D27}"/>
              </a:ext>
            </a:extLst>
          </p:cNvPr>
          <p:cNvCxnSpPr>
            <a:cxnSpLocks/>
          </p:cNvCxnSpPr>
          <p:nvPr/>
        </p:nvCxnSpPr>
        <p:spPr>
          <a:xfrm flipH="1">
            <a:off x="2908042" y="5209914"/>
            <a:ext cx="641278" cy="736203"/>
          </a:xfrm>
          <a:prstGeom prst="line">
            <a:avLst/>
          </a:prstGeom>
          <a:ln w="571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32AF706-CA0B-482A-898C-DF0C1C4884D1}"/>
              </a:ext>
            </a:extLst>
          </p:cNvPr>
          <p:cNvCxnSpPr>
            <a:cxnSpLocks/>
            <a:stCxn id="24" idx="1"/>
            <a:endCxn id="21" idx="2"/>
          </p:cNvCxnSpPr>
          <p:nvPr/>
        </p:nvCxnSpPr>
        <p:spPr>
          <a:xfrm flipH="1">
            <a:off x="3179640" y="5340367"/>
            <a:ext cx="1890954" cy="257160"/>
          </a:xfrm>
          <a:prstGeom prst="straightConnector1">
            <a:avLst/>
          </a:prstGeom>
          <a:ln w="5715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3970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679427" y="129563"/>
            <a:ext cx="8822961" cy="104700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000" b="1" dirty="0">
                <a:solidFill>
                  <a:schemeClr val="bg1"/>
                </a:solidFill>
              </a:rPr>
              <a:t>Learning Rate  </a:t>
            </a:r>
            <a:endParaRPr lang="en-US" altLang="en-US" sz="4000" b="1" dirty="0">
              <a:solidFill>
                <a:schemeClr val="tx2">
                  <a:lumMod val="50000"/>
                  <a:lumOff val="50000"/>
                </a:schemeClr>
              </a:solidFill>
            </a:endParaRPr>
          </a:p>
        </p:txBody>
      </p:sp>
      <p:cxnSp>
        <p:nvCxnSpPr>
          <p:cNvPr id="31" name="Straight Arrow Connector 30">
            <a:extLst>
              <a:ext uri="{FF2B5EF4-FFF2-40B4-BE49-F238E27FC236}">
                <a16:creationId xmlns:a16="http://schemas.microsoft.com/office/drawing/2014/main" id="{B719AEB4-2DF9-45A6-A703-FB82647D5EED}"/>
              </a:ext>
            </a:extLst>
          </p:cNvPr>
          <p:cNvCxnSpPr>
            <a:cxnSpLocks/>
          </p:cNvCxnSpPr>
          <p:nvPr/>
        </p:nvCxnSpPr>
        <p:spPr>
          <a:xfrm flipV="1">
            <a:off x="803787" y="2019776"/>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D6E639E-8B28-4F85-B507-BAA908ED45BD}"/>
              </a:ext>
            </a:extLst>
          </p:cNvPr>
          <p:cNvCxnSpPr>
            <a:cxnSpLocks/>
          </p:cNvCxnSpPr>
          <p:nvPr/>
        </p:nvCxnSpPr>
        <p:spPr>
          <a:xfrm>
            <a:off x="803787" y="6033544"/>
            <a:ext cx="375128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Title 1">
            <a:extLst>
              <a:ext uri="{FF2B5EF4-FFF2-40B4-BE49-F238E27FC236}">
                <a16:creationId xmlns:a16="http://schemas.microsoft.com/office/drawing/2014/main" id="{8F4D8A5B-D5AF-445E-987D-7990BD9F3A38}"/>
              </a:ext>
            </a:extLst>
          </p:cNvPr>
          <p:cNvSpPr txBox="1">
            <a:spLocks/>
          </p:cNvSpPr>
          <p:nvPr/>
        </p:nvSpPr>
        <p:spPr>
          <a:xfrm>
            <a:off x="719529" y="6208399"/>
            <a:ext cx="5744104"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dirty="0">
                <a:latin typeface="+mn-lt"/>
              </a:rPr>
              <a:t>0	1	2	3	</a:t>
            </a:r>
            <a:r>
              <a:rPr lang="el-GR" sz="3200" dirty="0"/>
              <a:t> </a:t>
            </a:r>
            <a:r>
              <a:rPr lang="en-US" sz="3200" dirty="0"/>
              <a:t>4	</a:t>
            </a:r>
            <a:r>
              <a:rPr lang="el-GR" sz="3200" dirty="0"/>
              <a:t>θ</a:t>
            </a:r>
            <a:r>
              <a:rPr lang="en-US" sz="3200" baseline="-25000" dirty="0"/>
              <a:t>1</a:t>
            </a:r>
            <a:endParaRPr lang="en-US" altLang="en-US" sz="2900" dirty="0"/>
          </a:p>
          <a:p>
            <a:pPr marL="571500" indent="-571500">
              <a:buFont typeface="Arial" panose="020B0604020202020204" pitchFamily="34" charset="0"/>
              <a:buChar char="•"/>
            </a:pPr>
            <a:endParaRPr lang="en-US" altLang="en-US" sz="3600" dirty="0">
              <a:latin typeface="+mn-lt"/>
            </a:endParaRPr>
          </a:p>
        </p:txBody>
      </p:sp>
      <p:sp>
        <p:nvSpPr>
          <p:cNvPr id="35" name="Title 1">
            <a:extLst>
              <a:ext uri="{FF2B5EF4-FFF2-40B4-BE49-F238E27FC236}">
                <a16:creationId xmlns:a16="http://schemas.microsoft.com/office/drawing/2014/main" id="{A6C7E960-ACD9-4786-B948-4874D0FCBB32}"/>
              </a:ext>
            </a:extLst>
          </p:cNvPr>
          <p:cNvSpPr txBox="1">
            <a:spLocks/>
          </p:cNvSpPr>
          <p:nvPr/>
        </p:nvSpPr>
        <p:spPr>
          <a:xfrm>
            <a:off x="41402" y="2652577"/>
            <a:ext cx="743654" cy="4910595"/>
          </a:xfrm>
          <a:prstGeom prst="rect">
            <a:avLst/>
          </a:prstGeom>
        </p:spPr>
        <p:txBody>
          <a:bodyPr vert="horz"/>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r"/>
            <a:r>
              <a:rPr lang="en-US" altLang="en-US" sz="3600" dirty="0">
                <a:latin typeface="+mn-lt"/>
              </a:rPr>
              <a:t>15 </a:t>
            </a:r>
          </a:p>
          <a:p>
            <a:pPr algn="r"/>
            <a:r>
              <a:rPr lang="en-US" altLang="en-US" sz="3600" dirty="0">
                <a:latin typeface="+mn-lt"/>
              </a:rPr>
              <a:t>  10              </a:t>
            </a:r>
          </a:p>
          <a:p>
            <a:pPr algn="r"/>
            <a:r>
              <a:rPr lang="en-US" altLang="en-US" sz="3600" dirty="0">
                <a:latin typeface="+mn-lt"/>
              </a:rPr>
              <a:t>          5 </a:t>
            </a:r>
          </a:p>
          <a:p>
            <a:pPr algn="r"/>
            <a:r>
              <a:rPr lang="en-US" altLang="en-US" sz="3600" dirty="0">
                <a:latin typeface="+mn-lt"/>
              </a:rPr>
              <a:t>                  0</a:t>
            </a:r>
            <a:endParaRPr lang="en-US" altLang="en-US" sz="2900" dirty="0"/>
          </a:p>
          <a:p>
            <a:pPr algn="r"/>
            <a:endParaRPr lang="en-US" altLang="en-US" sz="3600" dirty="0">
              <a:latin typeface="+mn-lt"/>
            </a:endParaRPr>
          </a:p>
        </p:txBody>
      </p:sp>
      <p:sp>
        <p:nvSpPr>
          <p:cNvPr id="38" name="Multiplication Sign 37">
            <a:extLst>
              <a:ext uri="{FF2B5EF4-FFF2-40B4-BE49-F238E27FC236}">
                <a16:creationId xmlns:a16="http://schemas.microsoft.com/office/drawing/2014/main" id="{7D12AB46-32A1-4F1B-9D64-7791338ECAB7}"/>
              </a:ext>
            </a:extLst>
          </p:cNvPr>
          <p:cNvSpPr/>
          <p:nvPr/>
        </p:nvSpPr>
        <p:spPr>
          <a:xfrm>
            <a:off x="1231612" y="527037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BCEFD42C-1630-4015-88C2-37852FE8680B}"/>
              </a:ext>
            </a:extLst>
          </p:cNvPr>
          <p:cNvSpPr/>
          <p:nvPr/>
        </p:nvSpPr>
        <p:spPr>
          <a:xfrm>
            <a:off x="144393" y="1400975"/>
            <a:ext cx="994183" cy="584775"/>
          </a:xfrm>
          <a:prstGeom prst="rect">
            <a:avLst/>
          </a:prstGeom>
        </p:spPr>
        <p:txBody>
          <a:bodyPr wrap="none">
            <a:spAutoFit/>
          </a:bodyPr>
          <a:lstStyle/>
          <a:p>
            <a:r>
              <a:rPr lang="en-US" sz="3200" dirty="0"/>
              <a:t>J(</a:t>
            </a:r>
            <a:r>
              <a:rPr lang="el-GR" sz="3200" dirty="0"/>
              <a:t>θ</a:t>
            </a:r>
            <a:r>
              <a:rPr lang="en-US" sz="3200" baseline="-25000" dirty="0"/>
              <a:t>1</a:t>
            </a:r>
            <a:r>
              <a:rPr lang="el-GR" sz="3200" dirty="0"/>
              <a:t>)</a:t>
            </a:r>
            <a:endParaRPr lang="en-US" sz="3200" dirty="0"/>
          </a:p>
        </p:txBody>
      </p:sp>
      <p:sp>
        <p:nvSpPr>
          <p:cNvPr id="20" name="Multiplication Sign 19">
            <a:extLst>
              <a:ext uri="{FF2B5EF4-FFF2-40B4-BE49-F238E27FC236}">
                <a16:creationId xmlns:a16="http://schemas.microsoft.com/office/drawing/2014/main" id="{71B4C366-1CDD-4EF8-8DC8-899F3EA718A7}"/>
              </a:ext>
            </a:extLst>
          </p:cNvPr>
          <p:cNvSpPr/>
          <p:nvPr/>
        </p:nvSpPr>
        <p:spPr>
          <a:xfrm>
            <a:off x="2056450" y="585423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Multiplication Sign 20">
            <a:extLst>
              <a:ext uri="{FF2B5EF4-FFF2-40B4-BE49-F238E27FC236}">
                <a16:creationId xmlns:a16="http://schemas.microsoft.com/office/drawing/2014/main" id="{0DCCA821-C5BD-486A-BCE2-946F51773CDB}"/>
              </a:ext>
            </a:extLst>
          </p:cNvPr>
          <p:cNvSpPr/>
          <p:nvPr/>
        </p:nvSpPr>
        <p:spPr>
          <a:xfrm>
            <a:off x="2775507" y="529734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Multiplication Sign 21">
            <a:extLst>
              <a:ext uri="{FF2B5EF4-FFF2-40B4-BE49-F238E27FC236}">
                <a16:creationId xmlns:a16="http://schemas.microsoft.com/office/drawing/2014/main" id="{3E363AA9-9437-42AB-B01C-BAEC3B7C58A6}"/>
              </a:ext>
            </a:extLst>
          </p:cNvPr>
          <p:cNvSpPr/>
          <p:nvPr/>
        </p:nvSpPr>
        <p:spPr>
          <a:xfrm>
            <a:off x="519118" y="412937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Arc 24">
            <a:extLst>
              <a:ext uri="{FF2B5EF4-FFF2-40B4-BE49-F238E27FC236}">
                <a16:creationId xmlns:a16="http://schemas.microsoft.com/office/drawing/2014/main" id="{D8ABF161-B7FA-4100-87CA-251F7817ECB7}"/>
              </a:ext>
            </a:extLst>
          </p:cNvPr>
          <p:cNvSpPr/>
          <p:nvPr/>
        </p:nvSpPr>
        <p:spPr>
          <a:xfrm rot="10800000" flipH="1">
            <a:off x="719529" y="761999"/>
            <a:ext cx="3124338" cy="5292074"/>
          </a:xfrm>
          <a:prstGeom prst="arc">
            <a:avLst>
              <a:gd name="adj1" fmla="val 11525051"/>
              <a:gd name="adj2" fmla="val 21275669"/>
            </a:avLst>
          </a:prstGeom>
          <a:ln w="57150" cmpd="sng">
            <a:solidFill>
              <a:srgbClr val="00B050"/>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C9A34F38-BB34-4140-9C27-4B6BBD7BCAFA}"/>
              </a:ext>
            </a:extLst>
          </p:cNvPr>
          <p:cNvSpPr/>
          <p:nvPr/>
        </p:nvSpPr>
        <p:spPr>
          <a:xfrm>
            <a:off x="3435594" y="417214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496CAFBB-F0DF-4DFA-A60F-4FD5431CF0E1}"/>
              </a:ext>
            </a:extLst>
          </p:cNvPr>
          <p:cNvSpPr/>
          <p:nvPr/>
        </p:nvSpPr>
        <p:spPr>
          <a:xfrm>
            <a:off x="4309168" y="1267326"/>
            <a:ext cx="4834832" cy="3046988"/>
          </a:xfrm>
          <a:prstGeom prst="rect">
            <a:avLst/>
          </a:prstGeom>
        </p:spPr>
        <p:txBody>
          <a:bodyPr wrap="square">
            <a:spAutoFit/>
          </a:bodyPr>
          <a:lstStyle/>
          <a:p>
            <a:r>
              <a:rPr lang="en-US" sz="2400" dirty="0"/>
              <a:t>At </a:t>
            </a:r>
            <a:r>
              <a:rPr lang="el-GR" sz="2400" dirty="0"/>
              <a:t>Θ</a:t>
            </a:r>
            <a:r>
              <a:rPr lang="en-US" sz="2400" baseline="-25000" dirty="0"/>
              <a:t>1</a:t>
            </a:r>
            <a:r>
              <a:rPr lang="en-US" altLang="en-US" sz="2400" dirty="0"/>
              <a:t> := </a:t>
            </a:r>
            <a:r>
              <a:rPr lang="el-GR" sz="2400" dirty="0"/>
              <a:t>θ</a:t>
            </a:r>
            <a:r>
              <a:rPr lang="en-US" sz="2400" baseline="-25000" dirty="0"/>
              <a:t>1</a:t>
            </a:r>
            <a:r>
              <a:rPr lang="en-US" sz="2400" dirty="0"/>
              <a:t> – alpha* d/d</a:t>
            </a:r>
            <a:r>
              <a:rPr lang="el-GR" sz="2400" dirty="0"/>
              <a:t>θ</a:t>
            </a:r>
            <a:r>
              <a:rPr lang="en-US" sz="2400" baseline="-25000" dirty="0"/>
              <a:t>1</a:t>
            </a:r>
            <a:r>
              <a:rPr lang="en-US" altLang="en-US" sz="2400" dirty="0"/>
              <a:t>J(</a:t>
            </a:r>
            <a:r>
              <a:rPr lang="el-GR" sz="2400" dirty="0"/>
              <a:t>θ</a:t>
            </a:r>
            <a:r>
              <a:rPr lang="en-US" sz="2400" baseline="-25000" dirty="0"/>
              <a:t>1</a:t>
            </a:r>
            <a:r>
              <a:rPr lang="en-US" altLang="en-US" sz="2400" dirty="0"/>
              <a:t>) at </a:t>
            </a:r>
            <a:r>
              <a:rPr lang="el-GR" sz="2400" dirty="0"/>
              <a:t>θ</a:t>
            </a:r>
            <a:r>
              <a:rPr lang="en-US" sz="2400" baseline="-25000" dirty="0"/>
              <a:t>1</a:t>
            </a:r>
            <a:r>
              <a:rPr lang="en-US" sz="2400" dirty="0"/>
              <a:t> =4. </a:t>
            </a:r>
          </a:p>
          <a:p>
            <a:pPr marL="342900" indent="-342900">
              <a:buFont typeface="Arial" panose="020B0604020202020204" pitchFamily="34" charset="0"/>
              <a:buChar char="•"/>
            </a:pPr>
            <a:r>
              <a:rPr lang="en-US" altLang="en-US" sz="2400" dirty="0"/>
              <a:t>If the learning rate (alpha) = 0.1, </a:t>
            </a:r>
            <a:r>
              <a:rPr lang="el-GR" sz="2400" dirty="0"/>
              <a:t>Θ</a:t>
            </a:r>
            <a:r>
              <a:rPr lang="en-US" sz="2400" baseline="-25000" dirty="0"/>
              <a:t>1</a:t>
            </a:r>
            <a:r>
              <a:rPr lang="en-US" altLang="en-US" sz="2400" dirty="0"/>
              <a:t> := 4 - 0.1*2 = 3.8 assuming </a:t>
            </a:r>
            <a:r>
              <a:rPr lang="en-US" sz="2400" dirty="0"/>
              <a:t>d/d</a:t>
            </a:r>
            <a:r>
              <a:rPr lang="el-GR" sz="2400" dirty="0"/>
              <a:t>θ</a:t>
            </a:r>
            <a:r>
              <a:rPr lang="en-US" sz="2400" baseline="-25000" dirty="0"/>
              <a:t>1</a:t>
            </a:r>
            <a:r>
              <a:rPr lang="en-US" altLang="en-US" sz="2400" dirty="0"/>
              <a:t>J(4) = 2. </a:t>
            </a:r>
          </a:p>
          <a:p>
            <a:pPr marL="342900" indent="-342900">
              <a:buFont typeface="Arial" panose="020B0604020202020204" pitchFamily="34" charset="0"/>
              <a:buChar char="•"/>
            </a:pPr>
            <a:r>
              <a:rPr lang="en-US" altLang="en-US" sz="2400" dirty="0"/>
              <a:t>If the learning rate (alpha) = 0.5, </a:t>
            </a:r>
            <a:r>
              <a:rPr lang="el-GR" sz="2400" dirty="0"/>
              <a:t>Θ</a:t>
            </a:r>
            <a:r>
              <a:rPr lang="en-US" sz="2400" baseline="-25000" dirty="0"/>
              <a:t>1</a:t>
            </a:r>
            <a:r>
              <a:rPr lang="en-US" altLang="en-US" sz="2400" dirty="0"/>
              <a:t> := 4 – 0.5*2 = 3 assuming </a:t>
            </a:r>
            <a:r>
              <a:rPr lang="en-US" sz="2400" dirty="0"/>
              <a:t>d/d</a:t>
            </a:r>
            <a:r>
              <a:rPr lang="el-GR" sz="2400" dirty="0"/>
              <a:t>θ</a:t>
            </a:r>
            <a:r>
              <a:rPr lang="en-US" sz="2400" baseline="-25000" dirty="0"/>
              <a:t>1</a:t>
            </a:r>
            <a:r>
              <a:rPr lang="en-US" altLang="en-US" sz="2400" dirty="0"/>
              <a:t>J(4) = 2. </a:t>
            </a:r>
          </a:p>
        </p:txBody>
      </p:sp>
      <p:cxnSp>
        <p:nvCxnSpPr>
          <p:cNvPr id="6" name="Straight Arrow Connector 5">
            <a:extLst>
              <a:ext uri="{FF2B5EF4-FFF2-40B4-BE49-F238E27FC236}">
                <a16:creationId xmlns:a16="http://schemas.microsoft.com/office/drawing/2014/main" id="{4D29D534-5283-4B81-929A-C553B5B2413B}"/>
              </a:ext>
            </a:extLst>
          </p:cNvPr>
          <p:cNvCxnSpPr>
            <a:cxnSpLocks/>
          </p:cNvCxnSpPr>
          <p:nvPr/>
        </p:nvCxnSpPr>
        <p:spPr>
          <a:xfrm flipH="1">
            <a:off x="3673397" y="4343712"/>
            <a:ext cx="126609" cy="39836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948006C-3B4B-40CB-A3C8-9960BAD1E542}"/>
              </a:ext>
            </a:extLst>
          </p:cNvPr>
          <p:cNvCxnSpPr>
            <a:cxnSpLocks/>
          </p:cNvCxnSpPr>
          <p:nvPr/>
        </p:nvCxnSpPr>
        <p:spPr>
          <a:xfrm flipH="1">
            <a:off x="3267685" y="4438623"/>
            <a:ext cx="647792" cy="1295758"/>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7203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0" y="28238"/>
            <a:ext cx="9132449" cy="104700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Machine Learning in each iteration</a:t>
            </a:r>
            <a:endParaRPr lang="en-US" altLang="en-US" sz="4000" b="1" dirty="0">
              <a:solidFill>
                <a:schemeClr val="tx2">
                  <a:lumMod val="50000"/>
                  <a:lumOff val="50000"/>
                </a:schemeClr>
              </a:solidFill>
            </a:endParaRPr>
          </a:p>
        </p:txBody>
      </p:sp>
      <p:cxnSp>
        <p:nvCxnSpPr>
          <p:cNvPr id="3" name="Straight Arrow Connector 2">
            <a:extLst>
              <a:ext uri="{FF2B5EF4-FFF2-40B4-BE49-F238E27FC236}">
                <a16:creationId xmlns:a16="http://schemas.microsoft.com/office/drawing/2014/main" id="{A8B5DEA2-A0A2-4856-A000-E533F57BC925}"/>
              </a:ext>
            </a:extLst>
          </p:cNvPr>
          <p:cNvCxnSpPr>
            <a:cxnSpLocks/>
          </p:cNvCxnSpPr>
          <p:nvPr/>
        </p:nvCxnSpPr>
        <p:spPr>
          <a:xfrm flipV="1">
            <a:off x="711926" y="1971650"/>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4A0F52A0-2BE0-42C5-8786-7E430EF3F735}"/>
              </a:ext>
            </a:extLst>
          </p:cNvPr>
          <p:cNvCxnSpPr>
            <a:cxnSpLocks/>
          </p:cNvCxnSpPr>
          <p:nvPr/>
        </p:nvCxnSpPr>
        <p:spPr>
          <a:xfrm>
            <a:off x="711926" y="5985418"/>
            <a:ext cx="342693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73263747-D4E5-419C-87E7-D5A442CEAAF3}"/>
              </a:ext>
            </a:extLst>
          </p:cNvPr>
          <p:cNvCxnSpPr>
            <a:cxnSpLocks/>
          </p:cNvCxnSpPr>
          <p:nvPr/>
        </p:nvCxnSpPr>
        <p:spPr>
          <a:xfrm flipV="1">
            <a:off x="741321" y="1971650"/>
            <a:ext cx="1027317" cy="4012824"/>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18" name="Title 1">
            <a:extLst>
              <a:ext uri="{FF2B5EF4-FFF2-40B4-BE49-F238E27FC236}">
                <a16:creationId xmlns:a16="http://schemas.microsoft.com/office/drawing/2014/main" id="{353D8303-BDC1-44A6-A294-49DEDDCB7566}"/>
              </a:ext>
            </a:extLst>
          </p:cNvPr>
          <p:cNvSpPr txBox="1">
            <a:spLocks/>
          </p:cNvSpPr>
          <p:nvPr/>
        </p:nvSpPr>
        <p:spPr>
          <a:xfrm>
            <a:off x="627668" y="6160273"/>
            <a:ext cx="5744104"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dirty="0">
                <a:latin typeface="+mn-lt"/>
              </a:rPr>
              <a:t>0	1	2	3	X</a:t>
            </a:r>
            <a:endParaRPr lang="en-US" altLang="en-US" sz="2900" dirty="0"/>
          </a:p>
          <a:p>
            <a:pPr marL="571500" indent="-571500">
              <a:buFont typeface="Arial" panose="020B0604020202020204" pitchFamily="34" charset="0"/>
              <a:buChar char="•"/>
            </a:pPr>
            <a:endParaRPr lang="en-US" altLang="en-US" sz="3600" dirty="0">
              <a:latin typeface="+mn-lt"/>
            </a:endParaRPr>
          </a:p>
        </p:txBody>
      </p:sp>
      <p:sp>
        <p:nvSpPr>
          <p:cNvPr id="19" name="Title 1">
            <a:extLst>
              <a:ext uri="{FF2B5EF4-FFF2-40B4-BE49-F238E27FC236}">
                <a16:creationId xmlns:a16="http://schemas.microsoft.com/office/drawing/2014/main" id="{A87F7D14-B90B-4E98-ADE2-35420FBB965F}"/>
              </a:ext>
            </a:extLst>
          </p:cNvPr>
          <p:cNvSpPr txBox="1">
            <a:spLocks/>
          </p:cNvSpPr>
          <p:nvPr/>
        </p:nvSpPr>
        <p:spPr>
          <a:xfrm>
            <a:off x="-211743" y="1395662"/>
            <a:ext cx="528545" cy="4910595"/>
          </a:xfrm>
          <a:prstGeom prst="rect">
            <a:avLst/>
          </a:prstGeom>
        </p:spPr>
        <p:txBody>
          <a:bodyPr vert="wordArtVert"/>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200" dirty="0">
                <a:latin typeface="+mn-lt"/>
              </a:rPr>
              <a:t>Y6 4 2 0</a:t>
            </a:r>
            <a:endParaRPr lang="en-US" altLang="en-US" sz="2800" dirty="0"/>
          </a:p>
        </p:txBody>
      </p:sp>
      <p:sp>
        <p:nvSpPr>
          <p:cNvPr id="27" name="Multiplication Sign 26">
            <a:extLst>
              <a:ext uri="{FF2B5EF4-FFF2-40B4-BE49-F238E27FC236}">
                <a16:creationId xmlns:a16="http://schemas.microsoft.com/office/drawing/2014/main" id="{FF06CA1B-FB7E-45B2-A3B7-6A6AA243E9D2}"/>
              </a:ext>
            </a:extLst>
          </p:cNvPr>
          <p:cNvSpPr/>
          <p:nvPr/>
        </p:nvSpPr>
        <p:spPr>
          <a:xfrm>
            <a:off x="2509157" y="203696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Multiplication Sign 27">
            <a:extLst>
              <a:ext uri="{FF2B5EF4-FFF2-40B4-BE49-F238E27FC236}">
                <a16:creationId xmlns:a16="http://schemas.microsoft.com/office/drawing/2014/main" id="{81D4CDEE-3A27-4DFA-9371-95DAAEFFB7E0}"/>
              </a:ext>
            </a:extLst>
          </p:cNvPr>
          <p:cNvSpPr/>
          <p:nvPr/>
        </p:nvSpPr>
        <p:spPr>
          <a:xfrm>
            <a:off x="1882176" y="337657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Multiplication Sign 28">
            <a:extLst>
              <a:ext uri="{FF2B5EF4-FFF2-40B4-BE49-F238E27FC236}">
                <a16:creationId xmlns:a16="http://schemas.microsoft.com/office/drawing/2014/main" id="{787D6B11-7CAF-42E2-9F12-3C7F7F55662A}"/>
              </a:ext>
            </a:extLst>
          </p:cNvPr>
          <p:cNvSpPr/>
          <p:nvPr/>
        </p:nvSpPr>
        <p:spPr>
          <a:xfrm>
            <a:off x="1236762" y="455302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itle 1">
            <a:extLst>
              <a:ext uri="{FF2B5EF4-FFF2-40B4-BE49-F238E27FC236}">
                <a16:creationId xmlns:a16="http://schemas.microsoft.com/office/drawing/2014/main" id="{12C3CD3F-EA6E-457C-94E0-A197D2EC479C}"/>
              </a:ext>
            </a:extLst>
          </p:cNvPr>
          <p:cNvSpPr txBox="1">
            <a:spLocks/>
          </p:cNvSpPr>
          <p:nvPr/>
        </p:nvSpPr>
        <p:spPr>
          <a:xfrm>
            <a:off x="735741" y="1350940"/>
            <a:ext cx="229286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3200" dirty="0"/>
              <a:t>h</a:t>
            </a:r>
            <a:r>
              <a:rPr lang="el-GR" sz="3200" dirty="0"/>
              <a:t>θ</a:t>
            </a:r>
            <a:r>
              <a:rPr lang="en-US" sz="3200" dirty="0"/>
              <a:t>(x) = 4x</a:t>
            </a:r>
            <a:endParaRPr lang="en-US" altLang="en-US" sz="2800" b="1" dirty="0"/>
          </a:p>
        </p:txBody>
      </p:sp>
      <p:sp>
        <p:nvSpPr>
          <p:cNvPr id="21" name="Rectangle 20">
            <a:extLst>
              <a:ext uri="{FF2B5EF4-FFF2-40B4-BE49-F238E27FC236}">
                <a16:creationId xmlns:a16="http://schemas.microsoft.com/office/drawing/2014/main" id="{3FC552DF-3ECF-4532-9D97-FD2E13DABB72}"/>
              </a:ext>
            </a:extLst>
          </p:cNvPr>
          <p:cNvSpPr/>
          <p:nvPr/>
        </p:nvSpPr>
        <p:spPr>
          <a:xfrm>
            <a:off x="4003214" y="1008018"/>
            <a:ext cx="4964191" cy="5940088"/>
          </a:xfrm>
          <a:prstGeom prst="rect">
            <a:avLst/>
          </a:prstGeom>
        </p:spPr>
        <p:txBody>
          <a:bodyPr wrap="square">
            <a:spAutoFit/>
          </a:bodyPr>
          <a:lstStyle/>
          <a:p>
            <a:r>
              <a:rPr lang="en-US" sz="2000" dirty="0"/>
              <a:t>At first iteration, </a:t>
            </a:r>
          </a:p>
          <a:p>
            <a:pPr marL="342900" indent="-342900">
              <a:buFont typeface="Arial" panose="020B0604020202020204" pitchFamily="34" charset="0"/>
              <a:buChar char="•"/>
            </a:pPr>
            <a:r>
              <a:rPr lang="en-US" altLang="en-US" sz="2000" dirty="0"/>
              <a:t>Initial Hypothesis function - </a:t>
            </a:r>
            <a:r>
              <a:rPr lang="en-US" sz="2000" dirty="0"/>
              <a:t>h</a:t>
            </a:r>
            <a:r>
              <a:rPr lang="el-GR" sz="2000" baseline="-25000" dirty="0"/>
              <a:t>θ</a:t>
            </a:r>
            <a:r>
              <a:rPr lang="en-US" sz="2000" dirty="0"/>
              <a:t>(x) = 4x</a:t>
            </a:r>
          </a:p>
          <a:p>
            <a:pPr marL="342900" indent="-342900">
              <a:buFont typeface="Arial" panose="020B0604020202020204" pitchFamily="34" charset="0"/>
              <a:buChar char="•"/>
            </a:pPr>
            <a:r>
              <a:rPr lang="en-US" altLang="en-US" sz="2000" dirty="0"/>
              <a:t>Cost function - J(</a:t>
            </a:r>
            <a:r>
              <a:rPr lang="el-GR" sz="2000" dirty="0"/>
              <a:t>θ</a:t>
            </a:r>
            <a:r>
              <a:rPr lang="en-US" sz="2000" baseline="-25000" dirty="0"/>
              <a:t>1</a:t>
            </a:r>
            <a:r>
              <a:rPr lang="en-US" altLang="en-US" sz="2000" dirty="0"/>
              <a:t>) = (</a:t>
            </a:r>
            <a:r>
              <a:rPr lang="en-US" sz="2000" dirty="0"/>
              <a:t>1/2m)*sum[(Y - h)^2] = 1/(2*3)* sum(((2-4)^2 + (4-8)^2 + (6-12))^2)) = 56/6=9.333</a:t>
            </a:r>
            <a:endParaRPr lang="en-US" altLang="en-US" sz="2000" dirty="0"/>
          </a:p>
          <a:p>
            <a:pPr marL="342900" indent="-342900">
              <a:buFont typeface="Arial" panose="020B0604020202020204" pitchFamily="34" charset="0"/>
              <a:buChar char="•"/>
            </a:pPr>
            <a:r>
              <a:rPr lang="en-US" altLang="en-US" sz="2000" dirty="0"/>
              <a:t>Gradient Descent – </a:t>
            </a:r>
            <a:r>
              <a:rPr lang="el-GR" sz="2000" dirty="0"/>
              <a:t>θ</a:t>
            </a:r>
            <a:r>
              <a:rPr lang="en-US" sz="2000" baseline="-25000" dirty="0"/>
              <a:t>1</a:t>
            </a:r>
            <a:r>
              <a:rPr lang="en-US" sz="2000" dirty="0"/>
              <a:t> </a:t>
            </a:r>
            <a:r>
              <a:rPr lang="en-US" altLang="en-US" sz="2000" dirty="0"/>
              <a:t>:= </a:t>
            </a:r>
            <a:r>
              <a:rPr lang="el-GR" sz="2000" dirty="0"/>
              <a:t>θ</a:t>
            </a:r>
            <a:r>
              <a:rPr lang="en-US" sz="2000" baseline="-25000" dirty="0"/>
              <a:t>1</a:t>
            </a:r>
            <a:r>
              <a:rPr lang="en-US" sz="2000" dirty="0"/>
              <a:t> – alpha* d/d</a:t>
            </a:r>
            <a:r>
              <a:rPr lang="el-GR" sz="2000" dirty="0"/>
              <a:t>θ</a:t>
            </a:r>
            <a:r>
              <a:rPr lang="en-US" sz="2000" baseline="-25000" dirty="0"/>
              <a:t>1</a:t>
            </a:r>
            <a:r>
              <a:rPr lang="en-US" sz="2000" dirty="0"/>
              <a:t> </a:t>
            </a:r>
            <a:r>
              <a:rPr lang="en-US" altLang="en-US" sz="2000" dirty="0"/>
              <a:t>J(</a:t>
            </a:r>
            <a:r>
              <a:rPr lang="el-GR" sz="2000" dirty="0"/>
              <a:t>θ</a:t>
            </a:r>
            <a:r>
              <a:rPr lang="en-US" sz="2000" baseline="-25000" dirty="0"/>
              <a:t>1</a:t>
            </a:r>
            <a:r>
              <a:rPr lang="en-US" altLang="en-US" sz="2000" dirty="0"/>
              <a:t>)</a:t>
            </a:r>
            <a:r>
              <a:rPr lang="en-US" sz="2000" dirty="0"/>
              <a:t>  = 4 – 0.1*2 = 3.8</a:t>
            </a:r>
          </a:p>
          <a:p>
            <a:pPr marL="342900" indent="-342900">
              <a:buFont typeface="Arial" panose="020B0604020202020204" pitchFamily="34" charset="0"/>
              <a:buChar char="•"/>
            </a:pPr>
            <a:r>
              <a:rPr lang="en-US" altLang="en-US" sz="2000" dirty="0"/>
              <a:t>Final Hypothesis function - </a:t>
            </a:r>
            <a:r>
              <a:rPr lang="en-US" sz="2000" dirty="0"/>
              <a:t>h</a:t>
            </a:r>
            <a:r>
              <a:rPr lang="el-GR" sz="2000" baseline="-25000" dirty="0"/>
              <a:t>θ</a:t>
            </a:r>
            <a:r>
              <a:rPr lang="en-US" sz="2000" dirty="0"/>
              <a:t>(x) = 3.8x</a:t>
            </a:r>
          </a:p>
          <a:p>
            <a:r>
              <a:rPr lang="en-US" sz="2000" dirty="0"/>
              <a:t>At second iteration, </a:t>
            </a:r>
          </a:p>
          <a:p>
            <a:pPr marL="342900" indent="-342900">
              <a:buFont typeface="Arial" panose="020B0604020202020204" pitchFamily="34" charset="0"/>
              <a:buChar char="•"/>
            </a:pPr>
            <a:r>
              <a:rPr lang="en-US" altLang="en-US" sz="2000" dirty="0"/>
              <a:t>Initial Hypothesis function - </a:t>
            </a:r>
            <a:r>
              <a:rPr lang="en-US" sz="2000" dirty="0"/>
              <a:t>h</a:t>
            </a:r>
            <a:r>
              <a:rPr lang="el-GR" sz="2000" baseline="-25000" dirty="0"/>
              <a:t>θ</a:t>
            </a:r>
            <a:r>
              <a:rPr lang="en-US" sz="2000" dirty="0"/>
              <a:t>(x) = 3.8x</a:t>
            </a:r>
          </a:p>
          <a:p>
            <a:pPr marL="342900" indent="-342900">
              <a:buFont typeface="Arial" panose="020B0604020202020204" pitchFamily="34" charset="0"/>
              <a:buChar char="•"/>
            </a:pPr>
            <a:r>
              <a:rPr lang="en-US" altLang="en-US" sz="2000" dirty="0"/>
              <a:t>Cost function - J(</a:t>
            </a:r>
            <a:r>
              <a:rPr lang="el-GR" sz="2000" dirty="0"/>
              <a:t>θ</a:t>
            </a:r>
            <a:r>
              <a:rPr lang="en-US" altLang="en-US" sz="2000" dirty="0"/>
              <a:t>) = </a:t>
            </a:r>
            <a:r>
              <a:rPr lang="en-US" sz="2000" dirty="0"/>
              <a:t>1/(2*3)* sum(((2-3.8)^2 + (4-7.6)^2 + (6-11.4)^2)) = 45.36/6 = 7.56</a:t>
            </a:r>
            <a:endParaRPr lang="en-US" altLang="en-US" sz="2000" dirty="0"/>
          </a:p>
          <a:p>
            <a:pPr marL="342900" indent="-342900">
              <a:buFont typeface="Arial" panose="020B0604020202020204" pitchFamily="34" charset="0"/>
              <a:buChar char="•"/>
            </a:pPr>
            <a:r>
              <a:rPr lang="en-US" altLang="en-US" sz="2000" dirty="0"/>
              <a:t>Gradient Descent – </a:t>
            </a:r>
            <a:r>
              <a:rPr lang="el-GR" sz="2000" dirty="0"/>
              <a:t>θ</a:t>
            </a:r>
            <a:r>
              <a:rPr lang="en-US" sz="2000" baseline="-25000" dirty="0"/>
              <a:t>1</a:t>
            </a:r>
            <a:r>
              <a:rPr lang="en-US" sz="2000" dirty="0"/>
              <a:t> </a:t>
            </a:r>
            <a:r>
              <a:rPr lang="en-US" altLang="en-US" sz="2000" dirty="0"/>
              <a:t>:= </a:t>
            </a:r>
            <a:r>
              <a:rPr lang="el-GR" sz="2000" dirty="0"/>
              <a:t>θ</a:t>
            </a:r>
            <a:r>
              <a:rPr lang="en-US" sz="2000" baseline="-25000" dirty="0"/>
              <a:t>1</a:t>
            </a:r>
            <a:r>
              <a:rPr lang="en-US" sz="2000" dirty="0"/>
              <a:t> – alpha* d/d</a:t>
            </a:r>
            <a:r>
              <a:rPr lang="el-GR" sz="2000" dirty="0"/>
              <a:t>θ</a:t>
            </a:r>
            <a:r>
              <a:rPr lang="en-US" sz="2000" baseline="-25000" dirty="0"/>
              <a:t>1</a:t>
            </a:r>
            <a:r>
              <a:rPr lang="en-US" sz="2000" dirty="0"/>
              <a:t> </a:t>
            </a:r>
            <a:r>
              <a:rPr lang="en-US" altLang="en-US" sz="2000" dirty="0"/>
              <a:t>J(</a:t>
            </a:r>
            <a:r>
              <a:rPr lang="el-GR" sz="2000" dirty="0"/>
              <a:t>θ</a:t>
            </a:r>
            <a:r>
              <a:rPr lang="en-US" sz="2000" baseline="-25000" dirty="0"/>
              <a:t>1</a:t>
            </a:r>
            <a:r>
              <a:rPr lang="en-US" altLang="en-US" sz="2000" dirty="0"/>
              <a:t>)</a:t>
            </a:r>
            <a:r>
              <a:rPr lang="en-US" sz="2000" dirty="0"/>
              <a:t>  = 3.8 – 0.1*2 = 3.6</a:t>
            </a:r>
          </a:p>
          <a:p>
            <a:pPr marL="342900" indent="-342900">
              <a:buFont typeface="Arial" panose="020B0604020202020204" pitchFamily="34" charset="0"/>
              <a:buChar char="•"/>
            </a:pPr>
            <a:r>
              <a:rPr lang="en-US" altLang="en-US" sz="2000" dirty="0"/>
              <a:t>Final Hypothesis function - </a:t>
            </a:r>
            <a:r>
              <a:rPr lang="en-US" sz="2000" dirty="0"/>
              <a:t>h</a:t>
            </a:r>
            <a:r>
              <a:rPr lang="el-GR" sz="2000" baseline="-25000" dirty="0"/>
              <a:t>θ</a:t>
            </a:r>
            <a:r>
              <a:rPr lang="en-US" sz="2000" dirty="0"/>
              <a:t>(x) = 3.6x</a:t>
            </a:r>
          </a:p>
          <a:p>
            <a:endParaRPr lang="en-US" sz="2000" dirty="0"/>
          </a:p>
          <a:p>
            <a:r>
              <a:rPr lang="en-US" sz="2000" dirty="0"/>
              <a:t>So, the cost function decrease and slope (</a:t>
            </a:r>
            <a:r>
              <a:rPr lang="el-GR" sz="2000" dirty="0"/>
              <a:t>θ</a:t>
            </a:r>
            <a:r>
              <a:rPr lang="en-US" sz="2000" baseline="-25000" dirty="0"/>
              <a:t>1</a:t>
            </a:r>
            <a:r>
              <a:rPr lang="en-US" sz="2000" dirty="0"/>
              <a:t>) decrease as well. </a:t>
            </a:r>
          </a:p>
        </p:txBody>
      </p:sp>
      <p:cxnSp>
        <p:nvCxnSpPr>
          <p:cNvPr id="22" name="Straight Connector 21">
            <a:extLst>
              <a:ext uri="{FF2B5EF4-FFF2-40B4-BE49-F238E27FC236}">
                <a16:creationId xmlns:a16="http://schemas.microsoft.com/office/drawing/2014/main" id="{F46C2E51-D95B-46E2-82ED-43ECFBADF963}"/>
              </a:ext>
            </a:extLst>
          </p:cNvPr>
          <p:cNvCxnSpPr>
            <a:cxnSpLocks/>
          </p:cNvCxnSpPr>
          <p:nvPr/>
        </p:nvCxnSpPr>
        <p:spPr>
          <a:xfrm flipV="1">
            <a:off x="711926" y="2124050"/>
            <a:ext cx="1209112" cy="3852257"/>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14" name="Title 1">
            <a:extLst>
              <a:ext uri="{FF2B5EF4-FFF2-40B4-BE49-F238E27FC236}">
                <a16:creationId xmlns:a16="http://schemas.microsoft.com/office/drawing/2014/main" id="{CE4B8DDF-E204-4277-93A1-383C9F94B1D2}"/>
              </a:ext>
            </a:extLst>
          </p:cNvPr>
          <p:cNvSpPr txBox="1">
            <a:spLocks/>
          </p:cNvSpPr>
          <p:nvPr/>
        </p:nvSpPr>
        <p:spPr>
          <a:xfrm>
            <a:off x="1826263" y="2195974"/>
            <a:ext cx="242953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3200" dirty="0"/>
              <a:t>h</a:t>
            </a:r>
            <a:r>
              <a:rPr lang="el-GR" sz="3200" dirty="0"/>
              <a:t>θ</a:t>
            </a:r>
            <a:r>
              <a:rPr lang="en-US" sz="3200" dirty="0"/>
              <a:t>(x) = 3.8x</a:t>
            </a:r>
            <a:endParaRPr lang="en-US" altLang="en-US" sz="2800" b="1" dirty="0"/>
          </a:p>
        </p:txBody>
      </p:sp>
      <p:cxnSp>
        <p:nvCxnSpPr>
          <p:cNvPr id="15" name="Straight Connector 14">
            <a:extLst>
              <a:ext uri="{FF2B5EF4-FFF2-40B4-BE49-F238E27FC236}">
                <a16:creationId xmlns:a16="http://schemas.microsoft.com/office/drawing/2014/main" id="{41F1A343-038D-4747-8CA5-4B734399CC7B}"/>
              </a:ext>
            </a:extLst>
          </p:cNvPr>
          <p:cNvCxnSpPr>
            <a:cxnSpLocks/>
          </p:cNvCxnSpPr>
          <p:nvPr/>
        </p:nvCxnSpPr>
        <p:spPr>
          <a:xfrm flipV="1">
            <a:off x="741321" y="2036969"/>
            <a:ext cx="1406793" cy="3933728"/>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20" name="Title 1">
            <a:extLst>
              <a:ext uri="{FF2B5EF4-FFF2-40B4-BE49-F238E27FC236}">
                <a16:creationId xmlns:a16="http://schemas.microsoft.com/office/drawing/2014/main" id="{14C58982-914C-4972-A907-41FF11D9E743}"/>
              </a:ext>
            </a:extLst>
          </p:cNvPr>
          <p:cNvSpPr txBox="1">
            <a:spLocks/>
          </p:cNvSpPr>
          <p:nvPr/>
        </p:nvSpPr>
        <p:spPr>
          <a:xfrm>
            <a:off x="1481419" y="3755740"/>
            <a:ext cx="242953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3200" dirty="0"/>
              <a:t>h</a:t>
            </a:r>
            <a:r>
              <a:rPr lang="el-GR" sz="3200" dirty="0"/>
              <a:t>θ</a:t>
            </a:r>
            <a:r>
              <a:rPr lang="en-US" sz="3200" dirty="0"/>
              <a:t>(x) = 3.6x</a:t>
            </a:r>
            <a:endParaRPr lang="en-US" altLang="en-US" sz="2800" b="1" dirty="0"/>
          </a:p>
        </p:txBody>
      </p:sp>
    </p:spTree>
    <p:extLst>
      <p:ext uri="{BB962C8B-B14F-4D97-AF65-F5344CB8AC3E}">
        <p14:creationId xmlns:p14="http://schemas.microsoft.com/office/powerpoint/2010/main" val="383646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4"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50529" y="-25542"/>
            <a:ext cx="8822961" cy="104700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3600" b="1" dirty="0">
                <a:solidFill>
                  <a:schemeClr val="bg1"/>
                </a:solidFill>
              </a:rPr>
              <a:t>How Cost function and Gradient Descent find the best model</a:t>
            </a:r>
            <a:endParaRPr lang="en-US" altLang="en-US" sz="3600" b="1" dirty="0">
              <a:solidFill>
                <a:schemeClr val="tx2">
                  <a:lumMod val="50000"/>
                  <a:lumOff val="50000"/>
                </a:schemeClr>
              </a:solidFill>
            </a:endParaRPr>
          </a:p>
        </p:txBody>
      </p:sp>
      <p:cxnSp>
        <p:nvCxnSpPr>
          <p:cNvPr id="31" name="Straight Arrow Connector 30">
            <a:extLst>
              <a:ext uri="{FF2B5EF4-FFF2-40B4-BE49-F238E27FC236}">
                <a16:creationId xmlns:a16="http://schemas.microsoft.com/office/drawing/2014/main" id="{B719AEB4-2DF9-45A6-A703-FB82647D5EED}"/>
              </a:ext>
            </a:extLst>
          </p:cNvPr>
          <p:cNvCxnSpPr>
            <a:cxnSpLocks/>
          </p:cNvCxnSpPr>
          <p:nvPr/>
        </p:nvCxnSpPr>
        <p:spPr>
          <a:xfrm flipV="1">
            <a:off x="803787" y="2019776"/>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D6E639E-8B28-4F85-B507-BAA908ED45BD}"/>
              </a:ext>
            </a:extLst>
          </p:cNvPr>
          <p:cNvCxnSpPr>
            <a:cxnSpLocks/>
          </p:cNvCxnSpPr>
          <p:nvPr/>
        </p:nvCxnSpPr>
        <p:spPr>
          <a:xfrm>
            <a:off x="803787" y="6033544"/>
            <a:ext cx="375128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Title 1">
            <a:extLst>
              <a:ext uri="{FF2B5EF4-FFF2-40B4-BE49-F238E27FC236}">
                <a16:creationId xmlns:a16="http://schemas.microsoft.com/office/drawing/2014/main" id="{8F4D8A5B-D5AF-445E-987D-7990BD9F3A38}"/>
              </a:ext>
            </a:extLst>
          </p:cNvPr>
          <p:cNvSpPr txBox="1">
            <a:spLocks/>
          </p:cNvSpPr>
          <p:nvPr/>
        </p:nvSpPr>
        <p:spPr>
          <a:xfrm>
            <a:off x="719529" y="6208399"/>
            <a:ext cx="5744104"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dirty="0">
                <a:latin typeface="+mn-lt"/>
              </a:rPr>
              <a:t>0	1	2	3	</a:t>
            </a:r>
            <a:r>
              <a:rPr lang="el-GR" sz="3200" dirty="0"/>
              <a:t> </a:t>
            </a:r>
            <a:r>
              <a:rPr lang="en-US" sz="3200" dirty="0"/>
              <a:t>4	</a:t>
            </a:r>
            <a:r>
              <a:rPr lang="el-GR" sz="3200" dirty="0"/>
              <a:t>θ</a:t>
            </a:r>
            <a:r>
              <a:rPr lang="en-US" sz="3200" baseline="-25000" dirty="0"/>
              <a:t>1</a:t>
            </a:r>
            <a:endParaRPr lang="en-US" altLang="en-US" sz="2900" dirty="0"/>
          </a:p>
          <a:p>
            <a:pPr marL="571500" indent="-571500">
              <a:buFont typeface="Arial" panose="020B0604020202020204" pitchFamily="34" charset="0"/>
              <a:buChar char="•"/>
            </a:pPr>
            <a:endParaRPr lang="en-US" altLang="en-US" sz="3600" dirty="0">
              <a:latin typeface="+mn-lt"/>
            </a:endParaRPr>
          </a:p>
        </p:txBody>
      </p:sp>
      <p:sp>
        <p:nvSpPr>
          <p:cNvPr id="35" name="Title 1">
            <a:extLst>
              <a:ext uri="{FF2B5EF4-FFF2-40B4-BE49-F238E27FC236}">
                <a16:creationId xmlns:a16="http://schemas.microsoft.com/office/drawing/2014/main" id="{A6C7E960-ACD9-4786-B948-4874D0FCBB32}"/>
              </a:ext>
            </a:extLst>
          </p:cNvPr>
          <p:cNvSpPr txBox="1">
            <a:spLocks/>
          </p:cNvSpPr>
          <p:nvPr/>
        </p:nvSpPr>
        <p:spPr>
          <a:xfrm>
            <a:off x="41402" y="2652577"/>
            <a:ext cx="743654" cy="4910595"/>
          </a:xfrm>
          <a:prstGeom prst="rect">
            <a:avLst/>
          </a:prstGeom>
        </p:spPr>
        <p:txBody>
          <a:bodyPr vert="horz"/>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r"/>
            <a:r>
              <a:rPr lang="en-US" altLang="en-US" sz="3600" dirty="0">
                <a:latin typeface="+mn-lt"/>
              </a:rPr>
              <a:t>15 </a:t>
            </a:r>
          </a:p>
          <a:p>
            <a:pPr algn="r"/>
            <a:r>
              <a:rPr lang="en-US" altLang="en-US" sz="3600" dirty="0">
                <a:latin typeface="+mn-lt"/>
              </a:rPr>
              <a:t>  10              </a:t>
            </a:r>
          </a:p>
          <a:p>
            <a:pPr algn="r"/>
            <a:r>
              <a:rPr lang="en-US" altLang="en-US" sz="3600" dirty="0">
                <a:latin typeface="+mn-lt"/>
              </a:rPr>
              <a:t>          5 </a:t>
            </a:r>
          </a:p>
          <a:p>
            <a:pPr algn="r"/>
            <a:r>
              <a:rPr lang="en-US" altLang="en-US" sz="3600" dirty="0">
                <a:latin typeface="+mn-lt"/>
              </a:rPr>
              <a:t>                  0</a:t>
            </a:r>
            <a:endParaRPr lang="en-US" altLang="en-US" sz="2900" dirty="0"/>
          </a:p>
          <a:p>
            <a:pPr algn="r"/>
            <a:endParaRPr lang="en-US" altLang="en-US" sz="3600" dirty="0">
              <a:latin typeface="+mn-lt"/>
            </a:endParaRPr>
          </a:p>
        </p:txBody>
      </p:sp>
      <p:sp>
        <p:nvSpPr>
          <p:cNvPr id="38" name="Multiplication Sign 37">
            <a:extLst>
              <a:ext uri="{FF2B5EF4-FFF2-40B4-BE49-F238E27FC236}">
                <a16:creationId xmlns:a16="http://schemas.microsoft.com/office/drawing/2014/main" id="{7D12AB46-32A1-4F1B-9D64-7791338ECAB7}"/>
              </a:ext>
            </a:extLst>
          </p:cNvPr>
          <p:cNvSpPr/>
          <p:nvPr/>
        </p:nvSpPr>
        <p:spPr>
          <a:xfrm>
            <a:off x="1231612" y="527037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BCEFD42C-1630-4015-88C2-37852FE8680B}"/>
              </a:ext>
            </a:extLst>
          </p:cNvPr>
          <p:cNvSpPr/>
          <p:nvPr/>
        </p:nvSpPr>
        <p:spPr>
          <a:xfrm>
            <a:off x="144393" y="1400975"/>
            <a:ext cx="994183" cy="584775"/>
          </a:xfrm>
          <a:prstGeom prst="rect">
            <a:avLst/>
          </a:prstGeom>
        </p:spPr>
        <p:txBody>
          <a:bodyPr wrap="none">
            <a:spAutoFit/>
          </a:bodyPr>
          <a:lstStyle/>
          <a:p>
            <a:r>
              <a:rPr lang="en-US" sz="3200" dirty="0"/>
              <a:t>J(</a:t>
            </a:r>
            <a:r>
              <a:rPr lang="el-GR" sz="3200" dirty="0"/>
              <a:t>θ</a:t>
            </a:r>
            <a:r>
              <a:rPr lang="en-US" sz="3200" baseline="-25000" dirty="0"/>
              <a:t>1</a:t>
            </a:r>
            <a:r>
              <a:rPr lang="el-GR" sz="3200" dirty="0"/>
              <a:t>)</a:t>
            </a:r>
            <a:endParaRPr lang="en-US" sz="3200" dirty="0"/>
          </a:p>
        </p:txBody>
      </p:sp>
      <p:sp>
        <p:nvSpPr>
          <p:cNvPr id="20" name="Multiplication Sign 19">
            <a:extLst>
              <a:ext uri="{FF2B5EF4-FFF2-40B4-BE49-F238E27FC236}">
                <a16:creationId xmlns:a16="http://schemas.microsoft.com/office/drawing/2014/main" id="{71B4C366-1CDD-4EF8-8DC8-899F3EA718A7}"/>
              </a:ext>
            </a:extLst>
          </p:cNvPr>
          <p:cNvSpPr/>
          <p:nvPr/>
        </p:nvSpPr>
        <p:spPr>
          <a:xfrm>
            <a:off x="2056450" y="585423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Multiplication Sign 20">
            <a:extLst>
              <a:ext uri="{FF2B5EF4-FFF2-40B4-BE49-F238E27FC236}">
                <a16:creationId xmlns:a16="http://schemas.microsoft.com/office/drawing/2014/main" id="{0DCCA821-C5BD-486A-BCE2-946F51773CDB}"/>
              </a:ext>
            </a:extLst>
          </p:cNvPr>
          <p:cNvSpPr/>
          <p:nvPr/>
        </p:nvSpPr>
        <p:spPr>
          <a:xfrm>
            <a:off x="2775507" y="529734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Multiplication Sign 21">
            <a:extLst>
              <a:ext uri="{FF2B5EF4-FFF2-40B4-BE49-F238E27FC236}">
                <a16:creationId xmlns:a16="http://schemas.microsoft.com/office/drawing/2014/main" id="{3E363AA9-9437-42AB-B01C-BAEC3B7C58A6}"/>
              </a:ext>
            </a:extLst>
          </p:cNvPr>
          <p:cNvSpPr/>
          <p:nvPr/>
        </p:nvSpPr>
        <p:spPr>
          <a:xfrm>
            <a:off x="519118" y="412937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Arc 24">
            <a:extLst>
              <a:ext uri="{FF2B5EF4-FFF2-40B4-BE49-F238E27FC236}">
                <a16:creationId xmlns:a16="http://schemas.microsoft.com/office/drawing/2014/main" id="{D8ABF161-B7FA-4100-87CA-251F7817ECB7}"/>
              </a:ext>
            </a:extLst>
          </p:cNvPr>
          <p:cNvSpPr/>
          <p:nvPr/>
        </p:nvSpPr>
        <p:spPr>
          <a:xfrm rot="10800000" flipH="1">
            <a:off x="719529" y="761999"/>
            <a:ext cx="3124338" cy="5292074"/>
          </a:xfrm>
          <a:prstGeom prst="arc">
            <a:avLst>
              <a:gd name="adj1" fmla="val 11525051"/>
              <a:gd name="adj2" fmla="val 21275669"/>
            </a:avLst>
          </a:prstGeom>
          <a:ln w="57150" cmpd="sng">
            <a:solidFill>
              <a:srgbClr val="00B050"/>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C9A34F38-BB34-4140-9C27-4B6BBD7BCAFA}"/>
              </a:ext>
            </a:extLst>
          </p:cNvPr>
          <p:cNvSpPr/>
          <p:nvPr/>
        </p:nvSpPr>
        <p:spPr>
          <a:xfrm>
            <a:off x="3435594" y="417214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8" name="Straight Arrow Connector 17">
            <a:extLst>
              <a:ext uri="{FF2B5EF4-FFF2-40B4-BE49-F238E27FC236}">
                <a16:creationId xmlns:a16="http://schemas.microsoft.com/office/drawing/2014/main" id="{DB1D6C7F-FDB8-4281-9FAA-9CF0DD73CFCE}"/>
              </a:ext>
            </a:extLst>
          </p:cNvPr>
          <p:cNvCxnSpPr>
            <a:cxnSpLocks/>
          </p:cNvCxnSpPr>
          <p:nvPr/>
        </p:nvCxnSpPr>
        <p:spPr>
          <a:xfrm flipH="1">
            <a:off x="3673397" y="4343712"/>
            <a:ext cx="126609" cy="39836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F95AA52-8B2D-47CA-A519-B4DC9350E74C}"/>
              </a:ext>
            </a:extLst>
          </p:cNvPr>
          <p:cNvCxnSpPr>
            <a:cxnSpLocks/>
          </p:cNvCxnSpPr>
          <p:nvPr/>
        </p:nvCxnSpPr>
        <p:spPr>
          <a:xfrm flipH="1">
            <a:off x="3491191" y="4736140"/>
            <a:ext cx="138346" cy="34367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53E075D-F78C-4779-8505-4AEDB6DFA3A6}"/>
              </a:ext>
            </a:extLst>
          </p:cNvPr>
          <p:cNvCxnSpPr>
            <a:cxnSpLocks/>
          </p:cNvCxnSpPr>
          <p:nvPr/>
        </p:nvCxnSpPr>
        <p:spPr>
          <a:xfrm flipH="1">
            <a:off x="3307383" y="5157441"/>
            <a:ext cx="158690" cy="30882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A750EB5-239A-4EDF-AF19-0621B8DFE06A}"/>
              </a:ext>
            </a:extLst>
          </p:cNvPr>
          <p:cNvCxnSpPr>
            <a:cxnSpLocks/>
          </p:cNvCxnSpPr>
          <p:nvPr/>
        </p:nvCxnSpPr>
        <p:spPr>
          <a:xfrm flipH="1">
            <a:off x="3041445" y="5488640"/>
            <a:ext cx="258567" cy="28341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626FD9D4-85DB-4C7F-88A0-5B58092AB481}"/>
              </a:ext>
            </a:extLst>
          </p:cNvPr>
          <p:cNvCxnSpPr>
            <a:cxnSpLocks/>
          </p:cNvCxnSpPr>
          <p:nvPr/>
        </p:nvCxnSpPr>
        <p:spPr>
          <a:xfrm flipH="1">
            <a:off x="2788736" y="5726998"/>
            <a:ext cx="221677" cy="232402"/>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B8F5F7E-5806-4E2A-9092-4C4A3478A1AB}"/>
              </a:ext>
            </a:extLst>
          </p:cNvPr>
          <p:cNvCxnSpPr>
            <a:cxnSpLocks/>
            <a:endCxn id="20" idx="2"/>
          </p:cNvCxnSpPr>
          <p:nvPr/>
        </p:nvCxnSpPr>
        <p:spPr>
          <a:xfrm flipH="1">
            <a:off x="2460583" y="5916822"/>
            <a:ext cx="280858" cy="2376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A167191C-25D7-4636-9D11-C444654D8EDC}"/>
              </a:ext>
            </a:extLst>
          </p:cNvPr>
          <p:cNvSpPr/>
          <p:nvPr/>
        </p:nvSpPr>
        <p:spPr>
          <a:xfrm>
            <a:off x="1121741" y="1108894"/>
            <a:ext cx="7403273" cy="461665"/>
          </a:xfrm>
          <a:prstGeom prst="rect">
            <a:avLst/>
          </a:prstGeom>
        </p:spPr>
        <p:txBody>
          <a:bodyPr wrap="square">
            <a:spAutoFit/>
          </a:bodyPr>
          <a:lstStyle/>
          <a:p>
            <a:r>
              <a:rPr lang="en-US" sz="2400" dirty="0"/>
              <a:t>At each iteration, </a:t>
            </a:r>
            <a:r>
              <a:rPr lang="el-GR" sz="2400" dirty="0"/>
              <a:t>θ</a:t>
            </a:r>
            <a:r>
              <a:rPr lang="en-US" sz="2400" baseline="-25000" dirty="0"/>
              <a:t>1 </a:t>
            </a:r>
            <a:r>
              <a:rPr lang="en-US" altLang="en-US" sz="2400" dirty="0"/>
              <a:t>goes to the optimal point. </a:t>
            </a:r>
            <a:r>
              <a:rPr lang="en-US" sz="2400" baseline="-25000" dirty="0"/>
              <a:t> </a:t>
            </a:r>
            <a:r>
              <a:rPr lang="en-US" sz="2400" dirty="0"/>
              <a:t> </a:t>
            </a:r>
            <a:endParaRPr lang="en-US" altLang="en-US" sz="2400" dirty="0"/>
          </a:p>
        </p:txBody>
      </p:sp>
      <p:cxnSp>
        <p:nvCxnSpPr>
          <p:cNvPr id="30" name="Straight Arrow Connector 29">
            <a:extLst>
              <a:ext uri="{FF2B5EF4-FFF2-40B4-BE49-F238E27FC236}">
                <a16:creationId xmlns:a16="http://schemas.microsoft.com/office/drawing/2014/main" id="{5D63266B-1035-4EEF-A44E-FF122FB844AE}"/>
              </a:ext>
            </a:extLst>
          </p:cNvPr>
          <p:cNvCxnSpPr>
            <a:cxnSpLocks/>
          </p:cNvCxnSpPr>
          <p:nvPr/>
        </p:nvCxnSpPr>
        <p:spPr>
          <a:xfrm flipV="1">
            <a:off x="5245495" y="2019776"/>
            <a:ext cx="29395" cy="397095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D69C95C-8D02-4D59-9C3A-D52E1DF78227}"/>
              </a:ext>
            </a:extLst>
          </p:cNvPr>
          <p:cNvCxnSpPr>
            <a:cxnSpLocks/>
          </p:cNvCxnSpPr>
          <p:nvPr/>
        </p:nvCxnSpPr>
        <p:spPr>
          <a:xfrm>
            <a:off x="5245495" y="5990731"/>
            <a:ext cx="3426937"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30E6BDF-CC54-4BD4-8671-3092284B92E3}"/>
              </a:ext>
            </a:extLst>
          </p:cNvPr>
          <p:cNvCxnSpPr>
            <a:cxnSpLocks/>
          </p:cNvCxnSpPr>
          <p:nvPr/>
        </p:nvCxnSpPr>
        <p:spPr>
          <a:xfrm flipV="1">
            <a:off x="5274890" y="2155903"/>
            <a:ext cx="1200783" cy="3833884"/>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39" name="Title 1">
            <a:extLst>
              <a:ext uri="{FF2B5EF4-FFF2-40B4-BE49-F238E27FC236}">
                <a16:creationId xmlns:a16="http://schemas.microsoft.com/office/drawing/2014/main" id="{383C2406-7BBF-401E-9E24-49EA1C5B0A62}"/>
              </a:ext>
            </a:extLst>
          </p:cNvPr>
          <p:cNvSpPr txBox="1">
            <a:spLocks/>
          </p:cNvSpPr>
          <p:nvPr/>
        </p:nvSpPr>
        <p:spPr>
          <a:xfrm>
            <a:off x="4603226" y="1707073"/>
            <a:ext cx="528545" cy="4910595"/>
          </a:xfrm>
          <a:prstGeom prst="rect">
            <a:avLst/>
          </a:prstGeom>
        </p:spPr>
        <p:txBody>
          <a:bodyPr vert="wordArtVert"/>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200" dirty="0">
                <a:latin typeface="+mn-lt"/>
              </a:rPr>
              <a:t>Y6 4 2 0</a:t>
            </a:r>
            <a:endParaRPr lang="en-US" altLang="en-US" sz="2800" dirty="0"/>
          </a:p>
        </p:txBody>
      </p:sp>
      <p:sp>
        <p:nvSpPr>
          <p:cNvPr id="40" name="Multiplication Sign 39">
            <a:extLst>
              <a:ext uri="{FF2B5EF4-FFF2-40B4-BE49-F238E27FC236}">
                <a16:creationId xmlns:a16="http://schemas.microsoft.com/office/drawing/2014/main" id="{B69F18EA-E013-4D35-A448-CCFE5613C129}"/>
              </a:ext>
            </a:extLst>
          </p:cNvPr>
          <p:cNvSpPr/>
          <p:nvPr/>
        </p:nvSpPr>
        <p:spPr>
          <a:xfrm>
            <a:off x="6951161" y="241794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Multiplication Sign 40">
            <a:extLst>
              <a:ext uri="{FF2B5EF4-FFF2-40B4-BE49-F238E27FC236}">
                <a16:creationId xmlns:a16="http://schemas.microsoft.com/office/drawing/2014/main" id="{0FAD7554-927F-410E-B3E8-17128681BC0C}"/>
              </a:ext>
            </a:extLst>
          </p:cNvPr>
          <p:cNvSpPr/>
          <p:nvPr/>
        </p:nvSpPr>
        <p:spPr>
          <a:xfrm>
            <a:off x="6388902" y="350397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Multiplication Sign 41">
            <a:extLst>
              <a:ext uri="{FF2B5EF4-FFF2-40B4-BE49-F238E27FC236}">
                <a16:creationId xmlns:a16="http://schemas.microsoft.com/office/drawing/2014/main" id="{2815344E-2DB5-4728-BCB1-18CCCB100E2B}"/>
              </a:ext>
            </a:extLst>
          </p:cNvPr>
          <p:cNvSpPr/>
          <p:nvPr/>
        </p:nvSpPr>
        <p:spPr>
          <a:xfrm>
            <a:off x="5770331" y="455833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3" name="Straight Connector 42">
            <a:extLst>
              <a:ext uri="{FF2B5EF4-FFF2-40B4-BE49-F238E27FC236}">
                <a16:creationId xmlns:a16="http://schemas.microsoft.com/office/drawing/2014/main" id="{B9C2276B-EFE5-4985-BE26-87FE8FE03802}"/>
              </a:ext>
            </a:extLst>
          </p:cNvPr>
          <p:cNvCxnSpPr>
            <a:cxnSpLocks/>
          </p:cNvCxnSpPr>
          <p:nvPr/>
        </p:nvCxnSpPr>
        <p:spPr>
          <a:xfrm flipV="1">
            <a:off x="5304285" y="2225065"/>
            <a:ext cx="1455563" cy="3734335"/>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44" name="Title 1">
            <a:extLst>
              <a:ext uri="{FF2B5EF4-FFF2-40B4-BE49-F238E27FC236}">
                <a16:creationId xmlns:a16="http://schemas.microsoft.com/office/drawing/2014/main" id="{D1267F00-D5F7-4906-88FD-0F8212BEA90C}"/>
              </a:ext>
            </a:extLst>
          </p:cNvPr>
          <p:cNvSpPr txBox="1">
            <a:spLocks/>
          </p:cNvSpPr>
          <p:nvPr/>
        </p:nvSpPr>
        <p:spPr>
          <a:xfrm>
            <a:off x="5179930" y="6130181"/>
            <a:ext cx="5744104"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200" dirty="0">
                <a:latin typeface="+mn-lt"/>
              </a:rPr>
              <a:t>0	1	2	3	X</a:t>
            </a:r>
            <a:endParaRPr lang="en-US" altLang="en-US" sz="3200" dirty="0"/>
          </a:p>
          <a:p>
            <a:pPr marL="571500" indent="-571500">
              <a:buFont typeface="Arial" panose="020B0604020202020204" pitchFamily="34" charset="0"/>
              <a:buChar char="•"/>
            </a:pPr>
            <a:endParaRPr lang="en-US" altLang="en-US" sz="3200" dirty="0">
              <a:latin typeface="+mn-lt"/>
            </a:endParaRPr>
          </a:p>
        </p:txBody>
      </p:sp>
      <p:cxnSp>
        <p:nvCxnSpPr>
          <p:cNvPr id="45" name="Straight Connector 44">
            <a:extLst>
              <a:ext uri="{FF2B5EF4-FFF2-40B4-BE49-F238E27FC236}">
                <a16:creationId xmlns:a16="http://schemas.microsoft.com/office/drawing/2014/main" id="{C70574E5-7565-4B59-878D-A7C1A02F721E}"/>
              </a:ext>
            </a:extLst>
          </p:cNvPr>
          <p:cNvCxnSpPr>
            <a:cxnSpLocks/>
          </p:cNvCxnSpPr>
          <p:nvPr/>
        </p:nvCxnSpPr>
        <p:spPr>
          <a:xfrm flipV="1">
            <a:off x="5260192" y="2377466"/>
            <a:ext cx="1652056" cy="3581934"/>
          </a:xfrm>
          <a:prstGeom prst="line">
            <a:avLst/>
          </a:prstGeom>
          <a:ln w="57150"/>
        </p:spPr>
        <p:style>
          <a:lnRef idx="2">
            <a:schemeClr val="accent4"/>
          </a:lnRef>
          <a:fillRef idx="0">
            <a:schemeClr val="accent4"/>
          </a:fillRef>
          <a:effectRef idx="1">
            <a:schemeClr val="accent4"/>
          </a:effectRef>
          <a:fontRef idx="minor">
            <a:schemeClr val="tx1"/>
          </a:fontRef>
        </p:style>
      </p:cxnSp>
      <p:cxnSp>
        <p:nvCxnSpPr>
          <p:cNvPr id="46" name="Straight Connector 45">
            <a:extLst>
              <a:ext uri="{FF2B5EF4-FFF2-40B4-BE49-F238E27FC236}">
                <a16:creationId xmlns:a16="http://schemas.microsoft.com/office/drawing/2014/main" id="{18938B6A-A35C-4B68-BA91-B60DD1D9B9C7}"/>
              </a:ext>
            </a:extLst>
          </p:cNvPr>
          <p:cNvCxnSpPr>
            <a:cxnSpLocks/>
          </p:cNvCxnSpPr>
          <p:nvPr/>
        </p:nvCxnSpPr>
        <p:spPr>
          <a:xfrm flipV="1">
            <a:off x="5274890" y="2346135"/>
            <a:ext cx="1843292" cy="3667242"/>
          </a:xfrm>
          <a:prstGeom prst="line">
            <a:avLst/>
          </a:prstGeom>
          <a:ln w="57150"/>
        </p:spPr>
        <p:style>
          <a:lnRef idx="2">
            <a:schemeClr val="accent4"/>
          </a:lnRef>
          <a:fillRef idx="0">
            <a:schemeClr val="accent4"/>
          </a:fillRef>
          <a:effectRef idx="1">
            <a:schemeClr val="accent4"/>
          </a:effectRef>
          <a:fontRef idx="minor">
            <a:schemeClr val="tx1"/>
          </a:fontRef>
        </p:style>
      </p:cxnSp>
      <p:cxnSp>
        <p:nvCxnSpPr>
          <p:cNvPr id="47" name="Straight Connector 46">
            <a:extLst>
              <a:ext uri="{FF2B5EF4-FFF2-40B4-BE49-F238E27FC236}">
                <a16:creationId xmlns:a16="http://schemas.microsoft.com/office/drawing/2014/main" id="{35EDF6DC-D42E-43A2-8AF5-4E6B9353FAFD}"/>
              </a:ext>
            </a:extLst>
          </p:cNvPr>
          <p:cNvCxnSpPr>
            <a:cxnSpLocks/>
          </p:cNvCxnSpPr>
          <p:nvPr/>
        </p:nvCxnSpPr>
        <p:spPr>
          <a:xfrm flipV="1">
            <a:off x="5289587" y="2077685"/>
            <a:ext cx="2232363" cy="4013910"/>
          </a:xfrm>
          <a:prstGeom prst="line">
            <a:avLst/>
          </a:prstGeom>
          <a:ln w="57150"/>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7039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8287" y="-139055"/>
            <a:ext cx="8229600" cy="1143000"/>
          </a:xfrm>
        </p:spPr>
        <p:txBody>
          <a:bodyPr/>
          <a:lstStyle/>
          <a:p>
            <a:r>
              <a:rPr lang="en-US" sz="4400" dirty="0"/>
              <a:t>Agenda	</a:t>
            </a:r>
          </a:p>
        </p:txBody>
      </p:sp>
      <p:sp>
        <p:nvSpPr>
          <p:cNvPr id="3" name="Content Placeholder 2"/>
          <p:cNvSpPr>
            <a:spLocks noGrp="1"/>
          </p:cNvSpPr>
          <p:nvPr>
            <p:ph idx="4294967295"/>
          </p:nvPr>
        </p:nvSpPr>
        <p:spPr>
          <a:xfrm>
            <a:off x="188912" y="1159527"/>
            <a:ext cx="8766175" cy="5278633"/>
          </a:xfrm>
        </p:spPr>
        <p:txBody>
          <a:bodyPr>
            <a:noAutofit/>
          </a:bodyPr>
          <a:lstStyle/>
          <a:p>
            <a:pPr>
              <a:spcBef>
                <a:spcPts val="300"/>
              </a:spcBef>
              <a:buFont typeface="Wingdings" charset="2"/>
              <a:buChar char="Ø"/>
            </a:pPr>
            <a:r>
              <a:rPr lang="en-US" sz="2000" dirty="0">
                <a:solidFill>
                  <a:schemeClr val="tx1"/>
                </a:solidFill>
              </a:rPr>
              <a:t>Introduction of Machine Learning</a:t>
            </a:r>
          </a:p>
          <a:p>
            <a:pPr>
              <a:spcBef>
                <a:spcPts val="300"/>
              </a:spcBef>
              <a:buFont typeface="Wingdings" charset="2"/>
              <a:buChar char="Ø"/>
            </a:pPr>
            <a:r>
              <a:rPr lang="en-US" sz="2000" dirty="0">
                <a:solidFill>
                  <a:schemeClr val="tx1"/>
                </a:solidFill>
              </a:rPr>
              <a:t>Machine Learning Concepts – Hypothesis function, Cost function, Gradient Descent, Learning Rate</a:t>
            </a:r>
          </a:p>
          <a:p>
            <a:pPr>
              <a:spcBef>
                <a:spcPts val="300"/>
              </a:spcBef>
              <a:buFont typeface="Wingdings" charset="2"/>
              <a:buChar char="Ø"/>
            </a:pPr>
            <a:r>
              <a:rPr lang="en-US" sz="2000" dirty="0">
                <a:solidFill>
                  <a:schemeClr val="tx1"/>
                </a:solidFill>
              </a:rPr>
              <a:t>Machine Learning Types – Supervised and Unsupervised</a:t>
            </a:r>
          </a:p>
          <a:p>
            <a:pPr>
              <a:spcBef>
                <a:spcPts val="300"/>
              </a:spcBef>
              <a:buFont typeface="Wingdings" charset="2"/>
              <a:buChar char="Ø"/>
            </a:pPr>
            <a:r>
              <a:rPr lang="en-US" sz="2000" dirty="0">
                <a:solidFill>
                  <a:schemeClr val="tx1"/>
                </a:solidFill>
              </a:rPr>
              <a:t>Machine Learning Algorithms – Classification, Regression, Linear Regression, Decision Tree, Clustering</a:t>
            </a:r>
          </a:p>
          <a:p>
            <a:pPr>
              <a:spcBef>
                <a:spcPts val="300"/>
              </a:spcBef>
              <a:buFont typeface="Wingdings" charset="2"/>
              <a:buChar char="Ø"/>
            </a:pPr>
            <a:r>
              <a:rPr lang="en-US" sz="2000" dirty="0">
                <a:solidFill>
                  <a:schemeClr val="tx1"/>
                </a:solidFill>
              </a:rPr>
              <a:t>Artificial Neural Network (ANN)</a:t>
            </a:r>
          </a:p>
          <a:p>
            <a:pPr lvl="1">
              <a:spcBef>
                <a:spcPts val="300"/>
              </a:spcBef>
              <a:buFont typeface="Wingdings" charset="2"/>
              <a:buChar char="Ø"/>
            </a:pPr>
            <a:r>
              <a:rPr lang="en-US" dirty="0">
                <a:solidFill>
                  <a:schemeClr val="tx1"/>
                </a:solidFill>
              </a:rPr>
              <a:t>Definition</a:t>
            </a:r>
          </a:p>
          <a:p>
            <a:pPr lvl="1">
              <a:spcBef>
                <a:spcPts val="300"/>
              </a:spcBef>
              <a:buFont typeface="Wingdings" charset="2"/>
              <a:buChar char="Ø"/>
            </a:pPr>
            <a:r>
              <a:rPr lang="en-US" dirty="0">
                <a:solidFill>
                  <a:schemeClr val="tx1"/>
                </a:solidFill>
              </a:rPr>
              <a:t>Impact</a:t>
            </a:r>
          </a:p>
          <a:p>
            <a:pPr lvl="1">
              <a:spcBef>
                <a:spcPts val="300"/>
              </a:spcBef>
              <a:buFont typeface="Wingdings" charset="2"/>
              <a:buChar char="Ø"/>
            </a:pPr>
            <a:r>
              <a:rPr lang="en-US" dirty="0">
                <a:solidFill>
                  <a:schemeClr val="tx1"/>
                </a:solidFill>
              </a:rPr>
              <a:t>Structures –  input layers, hidden layers, output layers</a:t>
            </a:r>
          </a:p>
          <a:p>
            <a:pPr lvl="1">
              <a:spcBef>
                <a:spcPts val="300"/>
              </a:spcBef>
              <a:buFont typeface="Wingdings" charset="2"/>
              <a:buChar char="Ø"/>
            </a:pPr>
            <a:r>
              <a:rPr lang="en-US" dirty="0">
                <a:solidFill>
                  <a:schemeClr val="tx1"/>
                </a:solidFill>
              </a:rPr>
              <a:t>Parameters – weights, biases</a:t>
            </a:r>
          </a:p>
          <a:p>
            <a:pPr lvl="1">
              <a:spcBef>
                <a:spcPts val="300"/>
              </a:spcBef>
              <a:buFont typeface="Wingdings" charset="2"/>
              <a:buChar char="Ø"/>
            </a:pPr>
            <a:r>
              <a:rPr lang="en-US" dirty="0">
                <a:solidFill>
                  <a:schemeClr val="tx1"/>
                </a:solidFill>
              </a:rPr>
              <a:t>Hyperparameters - activation function, learning rate</a:t>
            </a:r>
          </a:p>
          <a:p>
            <a:pPr>
              <a:spcBef>
                <a:spcPts val="300"/>
              </a:spcBef>
              <a:buFont typeface="Wingdings" charset="2"/>
              <a:buChar char="Ø"/>
            </a:pPr>
            <a:r>
              <a:rPr lang="en-US" sz="2000" dirty="0">
                <a:solidFill>
                  <a:schemeClr val="tx1"/>
                </a:solidFill>
              </a:rPr>
              <a:t>Deep Neural Network (DNN)</a:t>
            </a:r>
          </a:p>
          <a:p>
            <a:pPr>
              <a:spcBef>
                <a:spcPts val="300"/>
              </a:spcBef>
              <a:buFont typeface="Wingdings" charset="2"/>
              <a:buChar char="Ø"/>
            </a:pPr>
            <a:r>
              <a:rPr lang="en-US" sz="2000" dirty="0">
                <a:solidFill>
                  <a:schemeClr val="tx1"/>
                </a:solidFill>
              </a:rPr>
              <a:t>Convolutional Neural Network (CNN) </a:t>
            </a:r>
          </a:p>
          <a:p>
            <a:pPr>
              <a:spcBef>
                <a:spcPts val="300"/>
              </a:spcBef>
              <a:buFont typeface="Wingdings" charset="2"/>
              <a:buChar char="Ø"/>
            </a:pPr>
            <a:r>
              <a:rPr lang="en-US" sz="2000" dirty="0">
                <a:solidFill>
                  <a:schemeClr val="tx1"/>
                </a:solidFill>
              </a:rPr>
              <a:t>Recurrent Neural Network (RNN)</a:t>
            </a:r>
          </a:p>
          <a:p>
            <a:pPr>
              <a:spcBef>
                <a:spcPts val="300"/>
              </a:spcBef>
              <a:buFont typeface="Wingdings" charset="2"/>
              <a:buChar char="Ø"/>
            </a:pPr>
            <a:r>
              <a:rPr lang="en-US" sz="2000" dirty="0">
                <a:solidFill>
                  <a:schemeClr val="tx1"/>
                </a:solidFill>
              </a:rPr>
              <a:t>Current/Future Machine Learning Implementation</a:t>
            </a:r>
          </a:p>
        </p:txBody>
      </p:sp>
    </p:spTree>
    <p:extLst>
      <p:ext uri="{BB962C8B-B14F-4D97-AF65-F5344CB8AC3E}">
        <p14:creationId xmlns:p14="http://schemas.microsoft.com/office/powerpoint/2010/main" val="1501264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39D6-51EB-4B2E-93C2-B45D42BE997F}"/>
              </a:ext>
            </a:extLst>
          </p:cNvPr>
          <p:cNvSpPr txBox="1">
            <a:spLocks/>
          </p:cNvSpPr>
          <p:nvPr/>
        </p:nvSpPr>
        <p:spPr>
          <a:xfrm>
            <a:off x="0" y="28238"/>
            <a:ext cx="9132449" cy="104700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Model building in Machine Learning</a:t>
            </a:r>
            <a:endParaRPr lang="en-US" altLang="en-US" sz="4000" b="1" dirty="0">
              <a:solidFill>
                <a:schemeClr val="tx2">
                  <a:lumMod val="50000"/>
                  <a:lumOff val="50000"/>
                </a:schemeClr>
              </a:solidFill>
            </a:endParaRPr>
          </a:p>
        </p:txBody>
      </p:sp>
      <p:graphicFrame>
        <p:nvGraphicFramePr>
          <p:cNvPr id="3" name="Diagram 2">
            <a:extLst>
              <a:ext uri="{FF2B5EF4-FFF2-40B4-BE49-F238E27FC236}">
                <a16:creationId xmlns:a16="http://schemas.microsoft.com/office/drawing/2014/main" id="{4F6BB9DE-1E2B-4F77-B671-4972F783FCFD}"/>
              </a:ext>
            </a:extLst>
          </p:cNvPr>
          <p:cNvGraphicFramePr/>
          <p:nvPr>
            <p:extLst>
              <p:ext uri="{D42A27DB-BD31-4B8C-83A1-F6EECF244321}">
                <p14:modId xmlns:p14="http://schemas.microsoft.com/office/powerpoint/2010/main" val="2803585735"/>
              </p:ext>
            </p:extLst>
          </p:nvPr>
        </p:nvGraphicFramePr>
        <p:xfrm>
          <a:off x="253219" y="1075247"/>
          <a:ext cx="8665698" cy="5480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6360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0" y="-32885"/>
            <a:ext cx="9044878" cy="794160"/>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solidFill>
                  <a:schemeClr val="bg1"/>
                </a:solidFill>
              </a:rPr>
              <a:t>Best model can provide best predicted value </a:t>
            </a:r>
            <a:endParaRPr lang="en-US" altLang="en-US" sz="3600" b="1" dirty="0">
              <a:solidFill>
                <a:schemeClr val="tx2">
                  <a:lumMod val="50000"/>
                  <a:lumOff val="50000"/>
                </a:schemeClr>
              </a:solidFill>
            </a:endParaRPr>
          </a:p>
        </p:txBody>
      </p:sp>
      <p:cxnSp>
        <p:nvCxnSpPr>
          <p:cNvPr id="3" name="Straight Arrow Connector 2">
            <a:extLst>
              <a:ext uri="{FF2B5EF4-FFF2-40B4-BE49-F238E27FC236}">
                <a16:creationId xmlns:a16="http://schemas.microsoft.com/office/drawing/2014/main" id="{A8B5DEA2-A0A2-4856-A000-E533F57BC925}"/>
              </a:ext>
            </a:extLst>
          </p:cNvPr>
          <p:cNvCxnSpPr>
            <a:cxnSpLocks/>
          </p:cNvCxnSpPr>
          <p:nvPr/>
        </p:nvCxnSpPr>
        <p:spPr>
          <a:xfrm flipV="1">
            <a:off x="711926" y="1843314"/>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4A0F52A0-2BE0-42C5-8786-7E430EF3F735}"/>
              </a:ext>
            </a:extLst>
          </p:cNvPr>
          <p:cNvCxnSpPr>
            <a:cxnSpLocks/>
          </p:cNvCxnSpPr>
          <p:nvPr/>
        </p:nvCxnSpPr>
        <p:spPr>
          <a:xfrm>
            <a:off x="711926" y="5857082"/>
            <a:ext cx="597916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73263747-D4E5-419C-87E7-D5A442CEAAF3}"/>
              </a:ext>
            </a:extLst>
          </p:cNvPr>
          <p:cNvCxnSpPr>
            <a:cxnSpLocks/>
          </p:cNvCxnSpPr>
          <p:nvPr/>
        </p:nvCxnSpPr>
        <p:spPr>
          <a:xfrm flipV="1">
            <a:off x="1130009" y="2191657"/>
            <a:ext cx="5241762" cy="2061029"/>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8" name="Multiplication Sign 7">
            <a:extLst>
              <a:ext uri="{FF2B5EF4-FFF2-40B4-BE49-F238E27FC236}">
                <a16:creationId xmlns:a16="http://schemas.microsoft.com/office/drawing/2014/main" id="{7F36EC87-B160-4FBC-9E0A-D10E5DCDB89C}"/>
              </a:ext>
            </a:extLst>
          </p:cNvPr>
          <p:cNvSpPr/>
          <p:nvPr/>
        </p:nvSpPr>
        <p:spPr>
          <a:xfrm>
            <a:off x="5311350" y="190771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Multiplication Sign 8">
            <a:extLst>
              <a:ext uri="{FF2B5EF4-FFF2-40B4-BE49-F238E27FC236}">
                <a16:creationId xmlns:a16="http://schemas.microsoft.com/office/drawing/2014/main" id="{0E221CCD-3151-4546-BF64-A2BB19DFE2F6}"/>
              </a:ext>
            </a:extLst>
          </p:cNvPr>
          <p:cNvSpPr/>
          <p:nvPr/>
        </p:nvSpPr>
        <p:spPr>
          <a:xfrm>
            <a:off x="4784155" y="258800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Multiplication Sign 9">
            <a:extLst>
              <a:ext uri="{FF2B5EF4-FFF2-40B4-BE49-F238E27FC236}">
                <a16:creationId xmlns:a16="http://schemas.microsoft.com/office/drawing/2014/main" id="{07723203-B28C-4FC7-A6C7-E94806587A3C}"/>
              </a:ext>
            </a:extLst>
          </p:cNvPr>
          <p:cNvSpPr/>
          <p:nvPr/>
        </p:nvSpPr>
        <p:spPr>
          <a:xfrm>
            <a:off x="1130009" y="437997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Multiplication Sign 10">
            <a:extLst>
              <a:ext uri="{FF2B5EF4-FFF2-40B4-BE49-F238E27FC236}">
                <a16:creationId xmlns:a16="http://schemas.microsoft.com/office/drawing/2014/main" id="{40CCCA76-51CE-464B-8E67-E0A86D50637A}"/>
              </a:ext>
            </a:extLst>
          </p:cNvPr>
          <p:cNvSpPr/>
          <p:nvPr/>
        </p:nvSpPr>
        <p:spPr>
          <a:xfrm>
            <a:off x="2531748" y="290285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Multiplication Sign 11">
            <a:extLst>
              <a:ext uri="{FF2B5EF4-FFF2-40B4-BE49-F238E27FC236}">
                <a16:creationId xmlns:a16="http://schemas.microsoft.com/office/drawing/2014/main" id="{407BB929-7555-47AF-B945-61BC8A7E1C40}"/>
              </a:ext>
            </a:extLst>
          </p:cNvPr>
          <p:cNvSpPr/>
          <p:nvPr/>
        </p:nvSpPr>
        <p:spPr>
          <a:xfrm>
            <a:off x="1616238" y="370235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Multiplication Sign 12">
            <a:extLst>
              <a:ext uri="{FF2B5EF4-FFF2-40B4-BE49-F238E27FC236}">
                <a16:creationId xmlns:a16="http://schemas.microsoft.com/office/drawing/2014/main" id="{EFCD7DF4-C4D8-47AA-B8DC-646B7E4BB34B}"/>
              </a:ext>
            </a:extLst>
          </p:cNvPr>
          <p:cNvSpPr/>
          <p:nvPr/>
        </p:nvSpPr>
        <p:spPr>
          <a:xfrm>
            <a:off x="3584301" y="341809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Multiplication Sign 13">
            <a:extLst>
              <a:ext uri="{FF2B5EF4-FFF2-40B4-BE49-F238E27FC236}">
                <a16:creationId xmlns:a16="http://schemas.microsoft.com/office/drawing/2014/main" id="{77948B3C-9056-4821-958D-6B236E806913}"/>
              </a:ext>
            </a:extLst>
          </p:cNvPr>
          <p:cNvSpPr/>
          <p:nvPr/>
        </p:nvSpPr>
        <p:spPr>
          <a:xfrm>
            <a:off x="4056859" y="240658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Title 1">
            <a:extLst>
              <a:ext uri="{FF2B5EF4-FFF2-40B4-BE49-F238E27FC236}">
                <a16:creationId xmlns:a16="http://schemas.microsoft.com/office/drawing/2014/main" id="{353D8303-BDC1-44A6-A294-49DEDDCB7566}"/>
              </a:ext>
            </a:extLst>
          </p:cNvPr>
          <p:cNvSpPr txBox="1">
            <a:spLocks/>
          </p:cNvSpPr>
          <p:nvPr/>
        </p:nvSpPr>
        <p:spPr>
          <a:xfrm>
            <a:off x="5843226" y="6031937"/>
            <a:ext cx="528545"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X</a:t>
            </a:r>
            <a:endParaRPr lang="en-US" altLang="en-US" sz="2900" b="1" dirty="0"/>
          </a:p>
          <a:p>
            <a:pPr marL="571500" indent="-571500">
              <a:buFont typeface="Arial" panose="020B0604020202020204" pitchFamily="34" charset="0"/>
              <a:buChar char="•"/>
            </a:pPr>
            <a:endParaRPr lang="en-US" altLang="en-US" sz="3600" b="1" dirty="0">
              <a:latin typeface="+mn-lt"/>
            </a:endParaRPr>
          </a:p>
        </p:txBody>
      </p:sp>
      <p:sp>
        <p:nvSpPr>
          <p:cNvPr id="19" name="Title 1">
            <a:extLst>
              <a:ext uri="{FF2B5EF4-FFF2-40B4-BE49-F238E27FC236}">
                <a16:creationId xmlns:a16="http://schemas.microsoft.com/office/drawing/2014/main" id="{A87F7D14-B90B-4E98-ADE2-35420FBB965F}"/>
              </a:ext>
            </a:extLst>
          </p:cNvPr>
          <p:cNvSpPr txBox="1">
            <a:spLocks/>
          </p:cNvSpPr>
          <p:nvPr/>
        </p:nvSpPr>
        <p:spPr>
          <a:xfrm>
            <a:off x="99122" y="1885153"/>
            <a:ext cx="528545"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Y</a:t>
            </a:r>
            <a:endParaRPr lang="en-US" altLang="en-US" sz="2900" b="1" dirty="0"/>
          </a:p>
          <a:p>
            <a:pPr marL="571500" indent="-571500">
              <a:buFont typeface="Arial" panose="020B0604020202020204" pitchFamily="34" charset="0"/>
              <a:buChar char="•"/>
            </a:pPr>
            <a:endParaRPr lang="en-US" altLang="en-US" sz="3600" b="1" dirty="0">
              <a:latin typeface="+mn-lt"/>
            </a:endParaRPr>
          </a:p>
        </p:txBody>
      </p:sp>
      <p:sp>
        <p:nvSpPr>
          <p:cNvPr id="21" name="Title 1">
            <a:extLst>
              <a:ext uri="{FF2B5EF4-FFF2-40B4-BE49-F238E27FC236}">
                <a16:creationId xmlns:a16="http://schemas.microsoft.com/office/drawing/2014/main" id="{3E7BEECB-19C2-4EF5-BAD5-51D302C3DDF1}"/>
              </a:ext>
            </a:extLst>
          </p:cNvPr>
          <p:cNvSpPr txBox="1">
            <a:spLocks/>
          </p:cNvSpPr>
          <p:nvPr/>
        </p:nvSpPr>
        <p:spPr>
          <a:xfrm>
            <a:off x="3259799" y="5924898"/>
            <a:ext cx="797060"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X</a:t>
            </a:r>
            <a:r>
              <a:rPr lang="en-US" altLang="en-US" sz="3600" b="1" baseline="-25000" dirty="0">
                <a:latin typeface="+mn-lt"/>
              </a:rPr>
              <a:t>i</a:t>
            </a:r>
            <a:endParaRPr lang="en-US" altLang="en-US" sz="2900" b="1" baseline="-25000" dirty="0"/>
          </a:p>
          <a:p>
            <a:pPr marL="571500" indent="-571500">
              <a:buFont typeface="Arial" panose="020B0604020202020204" pitchFamily="34" charset="0"/>
              <a:buChar char="•"/>
            </a:pPr>
            <a:endParaRPr lang="en-US" altLang="en-US" sz="3600" b="1" dirty="0">
              <a:latin typeface="+mn-lt"/>
            </a:endParaRPr>
          </a:p>
        </p:txBody>
      </p:sp>
      <p:sp>
        <p:nvSpPr>
          <p:cNvPr id="23" name="Title 1">
            <a:extLst>
              <a:ext uri="{FF2B5EF4-FFF2-40B4-BE49-F238E27FC236}">
                <a16:creationId xmlns:a16="http://schemas.microsoft.com/office/drawing/2014/main" id="{4DAC822B-757B-4C17-BD89-9B359C510C03}"/>
              </a:ext>
            </a:extLst>
          </p:cNvPr>
          <p:cNvSpPr txBox="1">
            <a:spLocks/>
          </p:cNvSpPr>
          <p:nvPr/>
        </p:nvSpPr>
        <p:spPr>
          <a:xfrm>
            <a:off x="127480" y="3118964"/>
            <a:ext cx="797060"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Y</a:t>
            </a:r>
            <a:r>
              <a:rPr lang="en-US" altLang="en-US" sz="3600" b="1" baseline="-25000" dirty="0">
                <a:latin typeface="+mn-lt"/>
              </a:rPr>
              <a:t>i</a:t>
            </a:r>
            <a:endParaRPr lang="en-US" altLang="en-US" sz="2900" b="1" baseline="-25000" dirty="0"/>
          </a:p>
          <a:p>
            <a:pPr marL="571500" indent="-571500">
              <a:buFont typeface="Arial" panose="020B0604020202020204" pitchFamily="34" charset="0"/>
              <a:buChar char="•"/>
            </a:pPr>
            <a:endParaRPr lang="en-US" altLang="en-US" sz="3600" b="1" dirty="0">
              <a:latin typeface="+mn-lt"/>
            </a:endParaRPr>
          </a:p>
        </p:txBody>
      </p:sp>
      <p:cxnSp>
        <p:nvCxnSpPr>
          <p:cNvPr id="25" name="Straight Connector 24">
            <a:extLst>
              <a:ext uri="{FF2B5EF4-FFF2-40B4-BE49-F238E27FC236}">
                <a16:creationId xmlns:a16="http://schemas.microsoft.com/office/drawing/2014/main" id="{579B7CDC-3624-4638-BF05-AE6ABB057EAB}"/>
              </a:ext>
            </a:extLst>
          </p:cNvPr>
          <p:cNvCxnSpPr>
            <a:cxnSpLocks/>
          </p:cNvCxnSpPr>
          <p:nvPr/>
        </p:nvCxnSpPr>
        <p:spPr>
          <a:xfrm flipV="1">
            <a:off x="3462154" y="3350278"/>
            <a:ext cx="0" cy="2506804"/>
          </a:xfrm>
          <a:prstGeom prst="line">
            <a:avLst/>
          </a:prstGeom>
          <a:ln w="38100" cmpd="sng">
            <a:solidFill>
              <a:schemeClr val="tx1"/>
            </a:solidFill>
            <a:prstDash val="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052764A-99EA-4BF7-8482-63447959134A}"/>
              </a:ext>
            </a:extLst>
          </p:cNvPr>
          <p:cNvCxnSpPr>
            <a:cxnSpLocks/>
          </p:cNvCxnSpPr>
          <p:nvPr/>
        </p:nvCxnSpPr>
        <p:spPr>
          <a:xfrm>
            <a:off x="711925" y="3350278"/>
            <a:ext cx="2750229" cy="0"/>
          </a:xfrm>
          <a:prstGeom prst="line">
            <a:avLst/>
          </a:prstGeom>
          <a:ln w="38100" cmpd="sng">
            <a:solidFill>
              <a:schemeClr val="tx1"/>
            </a:solidFill>
            <a:prstDash val="dash"/>
            <a:headEnd type="none"/>
            <a:tailEnd type="oval"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136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B82BD37-20B8-40F9-BD72-49CFE7A3F2EB}"/>
              </a:ext>
            </a:extLst>
          </p:cNvPr>
          <p:cNvSpPr txBox="1">
            <a:spLocks/>
          </p:cNvSpPr>
          <p:nvPr/>
        </p:nvSpPr>
        <p:spPr>
          <a:xfrm>
            <a:off x="380895" y="902492"/>
            <a:ext cx="3973690" cy="1611479"/>
          </a:xfrm>
          <a:prstGeom prst="rect">
            <a:avLst/>
          </a:prstGeom>
        </p:spPr>
        <p:txBody>
          <a:bodyPr/>
          <a:lstStyle>
            <a:lvl1pPr algn="l" defTabSz="914400" rtl="0" eaLnBrk="1" latinLnBrk="0" hangingPunct="1">
              <a:lnSpc>
                <a:spcPct val="80000"/>
              </a:lnSpc>
              <a:spcBef>
                <a:spcPct val="0"/>
              </a:spcBef>
              <a:buNone/>
              <a:defRPr sz="3600" b="1" kern="1200">
                <a:solidFill>
                  <a:schemeClr val="accent1">
                    <a:lumMod val="7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More data, </a:t>
            </a:r>
          </a:p>
          <a:p>
            <a:r>
              <a:rPr lang="en-US" dirty="0">
                <a:solidFill>
                  <a:schemeClr val="tx1"/>
                </a:solidFill>
                <a:latin typeface="Arial" panose="020B0604020202020204" pitchFamily="34" charset="0"/>
                <a:cs typeface="Arial" panose="020B0604020202020204" pitchFamily="34" charset="0"/>
              </a:rPr>
              <a:t>Better model,</a:t>
            </a:r>
          </a:p>
          <a:p>
            <a:r>
              <a:rPr lang="en-US" dirty="0">
                <a:solidFill>
                  <a:schemeClr val="tx1"/>
                </a:solidFill>
                <a:latin typeface="Arial" panose="020B0604020202020204" pitchFamily="34" charset="0"/>
                <a:cs typeface="Arial" panose="020B0604020202020204" pitchFamily="34" charset="0"/>
              </a:rPr>
              <a:t>Better prediction</a:t>
            </a:r>
          </a:p>
        </p:txBody>
      </p:sp>
      <p:cxnSp>
        <p:nvCxnSpPr>
          <p:cNvPr id="3" name="Straight Arrow Connector 2">
            <a:extLst>
              <a:ext uri="{FF2B5EF4-FFF2-40B4-BE49-F238E27FC236}">
                <a16:creationId xmlns:a16="http://schemas.microsoft.com/office/drawing/2014/main" id="{7F50B955-8D70-4BEA-948E-CEB2D6A46430}"/>
              </a:ext>
            </a:extLst>
          </p:cNvPr>
          <p:cNvCxnSpPr>
            <a:cxnSpLocks/>
          </p:cNvCxnSpPr>
          <p:nvPr/>
        </p:nvCxnSpPr>
        <p:spPr>
          <a:xfrm flipV="1">
            <a:off x="197210" y="1843314"/>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5D95B0C7-AFDC-4DCF-B712-B43ACE892AA5}"/>
              </a:ext>
            </a:extLst>
          </p:cNvPr>
          <p:cNvCxnSpPr>
            <a:cxnSpLocks/>
          </p:cNvCxnSpPr>
          <p:nvPr/>
        </p:nvCxnSpPr>
        <p:spPr>
          <a:xfrm flipV="1">
            <a:off x="197210" y="5856848"/>
            <a:ext cx="3977594" cy="23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68696DD4-C3BB-4AF5-B377-DFDFD02D4F57}"/>
              </a:ext>
            </a:extLst>
          </p:cNvPr>
          <p:cNvCxnSpPr>
            <a:cxnSpLocks/>
          </p:cNvCxnSpPr>
          <p:nvPr/>
        </p:nvCxnSpPr>
        <p:spPr>
          <a:xfrm flipV="1">
            <a:off x="615293" y="2753031"/>
            <a:ext cx="3428173" cy="1626940"/>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7" name="Multiplication Sign 6">
            <a:extLst>
              <a:ext uri="{FF2B5EF4-FFF2-40B4-BE49-F238E27FC236}">
                <a16:creationId xmlns:a16="http://schemas.microsoft.com/office/drawing/2014/main" id="{E7BEBC07-0732-4D1B-A38C-B7C6AE5A2635}"/>
              </a:ext>
            </a:extLst>
          </p:cNvPr>
          <p:cNvSpPr/>
          <p:nvPr/>
        </p:nvSpPr>
        <p:spPr>
          <a:xfrm>
            <a:off x="1814966" y="324921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Multiplication Sign 7">
            <a:extLst>
              <a:ext uri="{FF2B5EF4-FFF2-40B4-BE49-F238E27FC236}">
                <a16:creationId xmlns:a16="http://schemas.microsoft.com/office/drawing/2014/main" id="{2C007902-1044-454C-BB7A-42732444BBA3}"/>
              </a:ext>
            </a:extLst>
          </p:cNvPr>
          <p:cNvSpPr/>
          <p:nvPr/>
        </p:nvSpPr>
        <p:spPr>
          <a:xfrm>
            <a:off x="615293" y="437997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Multiplication Sign 8">
            <a:extLst>
              <a:ext uri="{FF2B5EF4-FFF2-40B4-BE49-F238E27FC236}">
                <a16:creationId xmlns:a16="http://schemas.microsoft.com/office/drawing/2014/main" id="{25CAE80A-3CBA-4BD4-993F-66B951EAD2FD}"/>
              </a:ext>
            </a:extLst>
          </p:cNvPr>
          <p:cNvSpPr/>
          <p:nvPr/>
        </p:nvSpPr>
        <p:spPr>
          <a:xfrm>
            <a:off x="2017032" y="290285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Multiplication Sign 9">
            <a:extLst>
              <a:ext uri="{FF2B5EF4-FFF2-40B4-BE49-F238E27FC236}">
                <a16:creationId xmlns:a16="http://schemas.microsoft.com/office/drawing/2014/main" id="{FAFAD3F5-7741-409D-A8C2-FD846BFEAFB1}"/>
              </a:ext>
            </a:extLst>
          </p:cNvPr>
          <p:cNvSpPr/>
          <p:nvPr/>
        </p:nvSpPr>
        <p:spPr>
          <a:xfrm>
            <a:off x="1101522" y="370235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Multiplication Sign 10">
            <a:extLst>
              <a:ext uri="{FF2B5EF4-FFF2-40B4-BE49-F238E27FC236}">
                <a16:creationId xmlns:a16="http://schemas.microsoft.com/office/drawing/2014/main" id="{D45B45FC-2C70-4802-B8AD-0825E7163F7C}"/>
              </a:ext>
            </a:extLst>
          </p:cNvPr>
          <p:cNvSpPr/>
          <p:nvPr/>
        </p:nvSpPr>
        <p:spPr>
          <a:xfrm>
            <a:off x="3069585" y="341809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Multiplication Sign 11">
            <a:extLst>
              <a:ext uri="{FF2B5EF4-FFF2-40B4-BE49-F238E27FC236}">
                <a16:creationId xmlns:a16="http://schemas.microsoft.com/office/drawing/2014/main" id="{492B1B54-AD77-4231-9542-5F50A6717191}"/>
              </a:ext>
            </a:extLst>
          </p:cNvPr>
          <p:cNvSpPr/>
          <p:nvPr/>
        </p:nvSpPr>
        <p:spPr>
          <a:xfrm>
            <a:off x="3542143" y="240658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1">
            <a:extLst>
              <a:ext uri="{FF2B5EF4-FFF2-40B4-BE49-F238E27FC236}">
                <a16:creationId xmlns:a16="http://schemas.microsoft.com/office/drawing/2014/main" id="{FDBD8017-F2F8-46E3-832A-26A8221AA13A}"/>
              </a:ext>
            </a:extLst>
          </p:cNvPr>
          <p:cNvSpPr txBox="1">
            <a:spLocks/>
          </p:cNvSpPr>
          <p:nvPr/>
        </p:nvSpPr>
        <p:spPr>
          <a:xfrm>
            <a:off x="3646259" y="6056057"/>
            <a:ext cx="528545"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X</a:t>
            </a:r>
            <a:endParaRPr lang="en-US" altLang="en-US" sz="2900" b="1" dirty="0"/>
          </a:p>
          <a:p>
            <a:pPr marL="571500" indent="-571500">
              <a:buFont typeface="Arial" panose="020B0604020202020204" pitchFamily="34" charset="0"/>
              <a:buChar char="•"/>
            </a:pPr>
            <a:endParaRPr lang="en-US" altLang="en-US" sz="3600" b="1" dirty="0">
              <a:latin typeface="+mn-lt"/>
            </a:endParaRPr>
          </a:p>
        </p:txBody>
      </p:sp>
      <p:sp>
        <p:nvSpPr>
          <p:cNvPr id="14" name="Title 1">
            <a:extLst>
              <a:ext uri="{FF2B5EF4-FFF2-40B4-BE49-F238E27FC236}">
                <a16:creationId xmlns:a16="http://schemas.microsoft.com/office/drawing/2014/main" id="{A6A4A2B6-8A7A-471E-9A68-52FD2BEAB838}"/>
              </a:ext>
            </a:extLst>
          </p:cNvPr>
          <p:cNvSpPr txBox="1">
            <a:spLocks/>
          </p:cNvSpPr>
          <p:nvPr/>
        </p:nvSpPr>
        <p:spPr>
          <a:xfrm>
            <a:off x="-67063" y="1286897"/>
            <a:ext cx="528545"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Y</a:t>
            </a:r>
            <a:endParaRPr lang="en-US" altLang="en-US" sz="2900" b="1" dirty="0"/>
          </a:p>
          <a:p>
            <a:pPr marL="571500" indent="-571500">
              <a:buFont typeface="Arial" panose="020B0604020202020204" pitchFamily="34" charset="0"/>
              <a:buChar char="•"/>
            </a:pPr>
            <a:endParaRPr lang="en-US" altLang="en-US" sz="3600" b="1" dirty="0">
              <a:latin typeface="+mn-lt"/>
            </a:endParaRPr>
          </a:p>
        </p:txBody>
      </p:sp>
      <p:sp>
        <p:nvSpPr>
          <p:cNvPr id="15" name="Multiplication Sign 14">
            <a:extLst>
              <a:ext uri="{FF2B5EF4-FFF2-40B4-BE49-F238E27FC236}">
                <a16:creationId xmlns:a16="http://schemas.microsoft.com/office/drawing/2014/main" id="{F1CDFC95-CD6C-4C1C-9BC5-2AC25EAB0BA1}"/>
              </a:ext>
            </a:extLst>
          </p:cNvPr>
          <p:cNvSpPr/>
          <p:nvPr/>
        </p:nvSpPr>
        <p:spPr>
          <a:xfrm>
            <a:off x="1899336" y="354408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Multiplication Sign 15">
            <a:extLst>
              <a:ext uri="{FF2B5EF4-FFF2-40B4-BE49-F238E27FC236}">
                <a16:creationId xmlns:a16="http://schemas.microsoft.com/office/drawing/2014/main" id="{F6532E2B-7245-4380-BE2F-75A49F1657AC}"/>
              </a:ext>
            </a:extLst>
          </p:cNvPr>
          <p:cNvSpPr/>
          <p:nvPr/>
        </p:nvSpPr>
        <p:spPr>
          <a:xfrm>
            <a:off x="2409966" y="335966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Multiplication Sign 16">
            <a:extLst>
              <a:ext uri="{FF2B5EF4-FFF2-40B4-BE49-F238E27FC236}">
                <a16:creationId xmlns:a16="http://schemas.microsoft.com/office/drawing/2014/main" id="{FB088397-B6CA-4184-9835-BEF3C8A68F5F}"/>
              </a:ext>
            </a:extLst>
          </p:cNvPr>
          <p:cNvSpPr/>
          <p:nvPr/>
        </p:nvSpPr>
        <p:spPr>
          <a:xfrm>
            <a:off x="1587751" y="379023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Multiplication Sign 18">
            <a:extLst>
              <a:ext uri="{FF2B5EF4-FFF2-40B4-BE49-F238E27FC236}">
                <a16:creationId xmlns:a16="http://schemas.microsoft.com/office/drawing/2014/main" id="{6F7FB317-492F-4040-850A-B0418F27D56B}"/>
              </a:ext>
            </a:extLst>
          </p:cNvPr>
          <p:cNvSpPr/>
          <p:nvPr/>
        </p:nvSpPr>
        <p:spPr>
          <a:xfrm>
            <a:off x="2796323" y="281864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Multiplication Sign 19">
            <a:extLst>
              <a:ext uri="{FF2B5EF4-FFF2-40B4-BE49-F238E27FC236}">
                <a16:creationId xmlns:a16="http://schemas.microsoft.com/office/drawing/2014/main" id="{B2B2E110-B155-4271-9371-DE67E1B96FFE}"/>
              </a:ext>
            </a:extLst>
          </p:cNvPr>
          <p:cNvSpPr/>
          <p:nvPr/>
        </p:nvSpPr>
        <p:spPr>
          <a:xfrm>
            <a:off x="2733806" y="311211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Multiplication Sign 21">
            <a:extLst>
              <a:ext uri="{FF2B5EF4-FFF2-40B4-BE49-F238E27FC236}">
                <a16:creationId xmlns:a16="http://schemas.microsoft.com/office/drawing/2014/main" id="{23A05017-F4BE-47EB-8A0E-70D691EF5B8E}"/>
              </a:ext>
            </a:extLst>
          </p:cNvPr>
          <p:cNvSpPr/>
          <p:nvPr/>
        </p:nvSpPr>
        <p:spPr>
          <a:xfrm>
            <a:off x="3289807" y="282248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Multiplication Sign 22">
            <a:extLst>
              <a:ext uri="{FF2B5EF4-FFF2-40B4-BE49-F238E27FC236}">
                <a16:creationId xmlns:a16="http://schemas.microsoft.com/office/drawing/2014/main" id="{2072ACD7-CFC1-4F41-B302-5B79890FE2A3}"/>
              </a:ext>
            </a:extLst>
          </p:cNvPr>
          <p:cNvSpPr/>
          <p:nvPr/>
        </p:nvSpPr>
        <p:spPr>
          <a:xfrm>
            <a:off x="683440" y="389989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4" name="Straight Arrow Connector 23">
            <a:extLst>
              <a:ext uri="{FF2B5EF4-FFF2-40B4-BE49-F238E27FC236}">
                <a16:creationId xmlns:a16="http://schemas.microsoft.com/office/drawing/2014/main" id="{ADD4614A-173A-40EE-BFA9-FD401D23E3F3}"/>
              </a:ext>
            </a:extLst>
          </p:cNvPr>
          <p:cNvCxnSpPr>
            <a:cxnSpLocks/>
          </p:cNvCxnSpPr>
          <p:nvPr/>
        </p:nvCxnSpPr>
        <p:spPr>
          <a:xfrm flipV="1">
            <a:off x="4605730" y="1856865"/>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4E5776C-7070-459A-BCFF-44DF625A57DF}"/>
              </a:ext>
            </a:extLst>
          </p:cNvPr>
          <p:cNvCxnSpPr>
            <a:cxnSpLocks/>
          </p:cNvCxnSpPr>
          <p:nvPr/>
        </p:nvCxnSpPr>
        <p:spPr>
          <a:xfrm flipV="1">
            <a:off x="4586100" y="5856848"/>
            <a:ext cx="4360690" cy="1378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08B3901-CAB1-4C32-A4E3-416B1965A153}"/>
              </a:ext>
            </a:extLst>
          </p:cNvPr>
          <p:cNvCxnSpPr>
            <a:cxnSpLocks/>
          </p:cNvCxnSpPr>
          <p:nvPr/>
        </p:nvCxnSpPr>
        <p:spPr>
          <a:xfrm flipV="1">
            <a:off x="4970413" y="3359663"/>
            <a:ext cx="4043837" cy="1236730"/>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28" name="Multiplication Sign 27">
            <a:extLst>
              <a:ext uri="{FF2B5EF4-FFF2-40B4-BE49-F238E27FC236}">
                <a16:creationId xmlns:a16="http://schemas.microsoft.com/office/drawing/2014/main" id="{4F1AFF88-38A3-44D3-8DD9-26C61E378E1F}"/>
              </a:ext>
            </a:extLst>
          </p:cNvPr>
          <p:cNvSpPr/>
          <p:nvPr/>
        </p:nvSpPr>
        <p:spPr>
          <a:xfrm>
            <a:off x="6101939" y="337134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Multiplication Sign 28">
            <a:extLst>
              <a:ext uri="{FF2B5EF4-FFF2-40B4-BE49-F238E27FC236}">
                <a16:creationId xmlns:a16="http://schemas.microsoft.com/office/drawing/2014/main" id="{9AA797BF-416E-41D9-AD58-FA251CF73FE4}"/>
              </a:ext>
            </a:extLst>
          </p:cNvPr>
          <p:cNvSpPr/>
          <p:nvPr/>
        </p:nvSpPr>
        <p:spPr>
          <a:xfrm>
            <a:off x="4566986" y="450209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Multiplication Sign 29">
            <a:extLst>
              <a:ext uri="{FF2B5EF4-FFF2-40B4-BE49-F238E27FC236}">
                <a16:creationId xmlns:a16="http://schemas.microsoft.com/office/drawing/2014/main" id="{01D859E1-BDA3-40AC-9459-40C05DC4481E}"/>
              </a:ext>
            </a:extLst>
          </p:cNvPr>
          <p:cNvSpPr/>
          <p:nvPr/>
        </p:nvSpPr>
        <p:spPr>
          <a:xfrm>
            <a:off x="6431001" y="411228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Multiplication Sign 30">
            <a:extLst>
              <a:ext uri="{FF2B5EF4-FFF2-40B4-BE49-F238E27FC236}">
                <a16:creationId xmlns:a16="http://schemas.microsoft.com/office/drawing/2014/main" id="{BC028491-AAA8-4D75-B7B8-6663317E84F7}"/>
              </a:ext>
            </a:extLst>
          </p:cNvPr>
          <p:cNvSpPr/>
          <p:nvPr/>
        </p:nvSpPr>
        <p:spPr>
          <a:xfrm>
            <a:off x="5388495" y="382448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Multiplication Sign 31">
            <a:extLst>
              <a:ext uri="{FF2B5EF4-FFF2-40B4-BE49-F238E27FC236}">
                <a16:creationId xmlns:a16="http://schemas.microsoft.com/office/drawing/2014/main" id="{752D0AD2-F0F1-44C6-913B-726024FF40ED}"/>
              </a:ext>
            </a:extLst>
          </p:cNvPr>
          <p:cNvSpPr/>
          <p:nvPr/>
        </p:nvSpPr>
        <p:spPr>
          <a:xfrm>
            <a:off x="7715897" y="354022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Multiplication Sign 32">
            <a:extLst>
              <a:ext uri="{FF2B5EF4-FFF2-40B4-BE49-F238E27FC236}">
                <a16:creationId xmlns:a16="http://schemas.microsoft.com/office/drawing/2014/main" id="{0B66344B-CA5E-44D4-8396-92483FB06528}"/>
              </a:ext>
            </a:extLst>
          </p:cNvPr>
          <p:cNvSpPr/>
          <p:nvPr/>
        </p:nvSpPr>
        <p:spPr>
          <a:xfrm>
            <a:off x="8317353" y="308265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a:extLst>
              <a:ext uri="{FF2B5EF4-FFF2-40B4-BE49-F238E27FC236}">
                <a16:creationId xmlns:a16="http://schemas.microsoft.com/office/drawing/2014/main" id="{99707B0B-B6AC-4FC4-A773-4345CD0C4386}"/>
              </a:ext>
            </a:extLst>
          </p:cNvPr>
          <p:cNvSpPr txBox="1">
            <a:spLocks/>
          </p:cNvSpPr>
          <p:nvPr/>
        </p:nvSpPr>
        <p:spPr>
          <a:xfrm>
            <a:off x="8418245" y="6028366"/>
            <a:ext cx="528545"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X</a:t>
            </a:r>
            <a:endParaRPr lang="en-US" altLang="en-US" sz="2900" b="1" dirty="0"/>
          </a:p>
          <a:p>
            <a:pPr marL="571500" indent="-571500">
              <a:buFont typeface="Arial" panose="020B0604020202020204" pitchFamily="34" charset="0"/>
              <a:buChar char="•"/>
            </a:pPr>
            <a:endParaRPr lang="en-US" altLang="en-US" sz="3600" b="1" dirty="0">
              <a:latin typeface="+mn-lt"/>
            </a:endParaRPr>
          </a:p>
        </p:txBody>
      </p:sp>
      <p:sp>
        <p:nvSpPr>
          <p:cNvPr id="35" name="Title 1">
            <a:extLst>
              <a:ext uri="{FF2B5EF4-FFF2-40B4-BE49-F238E27FC236}">
                <a16:creationId xmlns:a16="http://schemas.microsoft.com/office/drawing/2014/main" id="{F6EF2146-A519-48A3-ABAB-FBBA8EB8B705}"/>
              </a:ext>
            </a:extLst>
          </p:cNvPr>
          <p:cNvSpPr txBox="1">
            <a:spLocks/>
          </p:cNvSpPr>
          <p:nvPr/>
        </p:nvSpPr>
        <p:spPr>
          <a:xfrm>
            <a:off x="4341457" y="1286897"/>
            <a:ext cx="528545"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Y</a:t>
            </a:r>
            <a:endParaRPr lang="en-US" altLang="en-US" sz="2900" b="1" dirty="0"/>
          </a:p>
          <a:p>
            <a:pPr marL="571500" indent="-571500">
              <a:buFont typeface="Arial" panose="020B0604020202020204" pitchFamily="34" charset="0"/>
              <a:buChar char="•"/>
            </a:pPr>
            <a:endParaRPr lang="en-US" altLang="en-US" sz="3600" b="1" dirty="0">
              <a:latin typeface="+mn-lt"/>
            </a:endParaRPr>
          </a:p>
        </p:txBody>
      </p:sp>
      <p:sp>
        <p:nvSpPr>
          <p:cNvPr id="36" name="Multiplication Sign 35">
            <a:extLst>
              <a:ext uri="{FF2B5EF4-FFF2-40B4-BE49-F238E27FC236}">
                <a16:creationId xmlns:a16="http://schemas.microsoft.com/office/drawing/2014/main" id="{98E49340-491D-4F65-ADCA-1F4DBF7F3A9B}"/>
              </a:ext>
            </a:extLst>
          </p:cNvPr>
          <p:cNvSpPr/>
          <p:nvPr/>
        </p:nvSpPr>
        <p:spPr>
          <a:xfrm>
            <a:off x="6186309" y="366621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Multiplication Sign 36">
            <a:extLst>
              <a:ext uri="{FF2B5EF4-FFF2-40B4-BE49-F238E27FC236}">
                <a16:creationId xmlns:a16="http://schemas.microsoft.com/office/drawing/2014/main" id="{81218B60-C54C-4484-ACB8-940FFE50479B}"/>
              </a:ext>
            </a:extLst>
          </p:cNvPr>
          <p:cNvSpPr/>
          <p:nvPr/>
        </p:nvSpPr>
        <p:spPr>
          <a:xfrm>
            <a:off x="6696939" y="348179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Multiplication Sign 37">
            <a:extLst>
              <a:ext uri="{FF2B5EF4-FFF2-40B4-BE49-F238E27FC236}">
                <a16:creationId xmlns:a16="http://schemas.microsoft.com/office/drawing/2014/main" id="{DCF88242-6874-459E-9703-965EE83256FE}"/>
              </a:ext>
            </a:extLst>
          </p:cNvPr>
          <p:cNvSpPr/>
          <p:nvPr/>
        </p:nvSpPr>
        <p:spPr>
          <a:xfrm>
            <a:off x="5874724" y="391236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Multiplication Sign 39">
            <a:extLst>
              <a:ext uri="{FF2B5EF4-FFF2-40B4-BE49-F238E27FC236}">
                <a16:creationId xmlns:a16="http://schemas.microsoft.com/office/drawing/2014/main" id="{FC7AF32A-1E08-4ED8-A9A0-C8A70222D48C}"/>
              </a:ext>
            </a:extLst>
          </p:cNvPr>
          <p:cNvSpPr/>
          <p:nvPr/>
        </p:nvSpPr>
        <p:spPr>
          <a:xfrm>
            <a:off x="7083296" y="294077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Multiplication Sign 40">
            <a:extLst>
              <a:ext uri="{FF2B5EF4-FFF2-40B4-BE49-F238E27FC236}">
                <a16:creationId xmlns:a16="http://schemas.microsoft.com/office/drawing/2014/main" id="{B3565F43-CEFB-4C3B-AF5F-4E1D28871CC6}"/>
              </a:ext>
            </a:extLst>
          </p:cNvPr>
          <p:cNvSpPr/>
          <p:nvPr/>
        </p:nvSpPr>
        <p:spPr>
          <a:xfrm>
            <a:off x="7099659" y="377679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Multiplication Sign 41">
            <a:extLst>
              <a:ext uri="{FF2B5EF4-FFF2-40B4-BE49-F238E27FC236}">
                <a16:creationId xmlns:a16="http://schemas.microsoft.com/office/drawing/2014/main" id="{ADFC6963-1F6D-403B-8939-354CB976FBAB}"/>
              </a:ext>
            </a:extLst>
          </p:cNvPr>
          <p:cNvSpPr/>
          <p:nvPr/>
        </p:nvSpPr>
        <p:spPr>
          <a:xfrm>
            <a:off x="8490065" y="351035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Multiplication Sign 42">
            <a:extLst>
              <a:ext uri="{FF2B5EF4-FFF2-40B4-BE49-F238E27FC236}">
                <a16:creationId xmlns:a16="http://schemas.microsoft.com/office/drawing/2014/main" id="{71BC25E7-C338-49B1-8CCC-D03DC24C32B4}"/>
              </a:ext>
            </a:extLst>
          </p:cNvPr>
          <p:cNvSpPr/>
          <p:nvPr/>
        </p:nvSpPr>
        <p:spPr>
          <a:xfrm>
            <a:off x="7749231" y="311668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Multiplication Sign 43">
            <a:extLst>
              <a:ext uri="{FF2B5EF4-FFF2-40B4-BE49-F238E27FC236}">
                <a16:creationId xmlns:a16="http://schemas.microsoft.com/office/drawing/2014/main" id="{5E183C64-A2C8-4C00-97BC-8F6BF77B92BE}"/>
              </a:ext>
            </a:extLst>
          </p:cNvPr>
          <p:cNvSpPr/>
          <p:nvPr/>
        </p:nvSpPr>
        <p:spPr>
          <a:xfrm>
            <a:off x="4635133" y="402202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Title 2">
            <a:extLst>
              <a:ext uri="{FF2B5EF4-FFF2-40B4-BE49-F238E27FC236}">
                <a16:creationId xmlns:a16="http://schemas.microsoft.com/office/drawing/2014/main" id="{FC783F2B-3AA5-4D1C-9948-B251825C4C3D}"/>
              </a:ext>
            </a:extLst>
          </p:cNvPr>
          <p:cNvSpPr txBox="1">
            <a:spLocks/>
          </p:cNvSpPr>
          <p:nvPr/>
        </p:nvSpPr>
        <p:spPr>
          <a:xfrm>
            <a:off x="4832924" y="663765"/>
            <a:ext cx="4617720" cy="1871522"/>
          </a:xfrm>
          <a:prstGeom prst="rect">
            <a:avLst/>
          </a:prstGeom>
        </p:spPr>
        <p:txBody>
          <a:bodyPr vert="horz" lIns="91440" tIns="45720" rIns="91440" bIns="45720" rtlCol="0" anchor="ctr">
            <a:normAutofit/>
          </a:bodyPr>
          <a:lstStyle>
            <a:lvl1pPr algn="l" defTabSz="457200" rtl="0" eaLnBrk="1" latinLnBrk="0" hangingPunct="1">
              <a:lnSpc>
                <a:spcPct val="80000"/>
              </a:lnSpc>
              <a:spcBef>
                <a:spcPct val="0"/>
              </a:spcBef>
              <a:buNone/>
              <a:defRPr sz="3600" b="0" kern="1200" baseline="0">
                <a:solidFill>
                  <a:srgbClr val="008CA1"/>
                </a:solidFill>
                <a:latin typeface="Arial"/>
                <a:ea typeface="+mj-ea"/>
                <a:cs typeface="Arial"/>
              </a:defRPr>
            </a:lvl1pPr>
          </a:lstStyle>
          <a:p>
            <a:r>
              <a:rPr lang="en-US" b="1" dirty="0">
                <a:solidFill>
                  <a:schemeClr val="tx1"/>
                </a:solidFill>
              </a:rPr>
              <a:t>Different data, Different model, Different prediction</a:t>
            </a:r>
          </a:p>
        </p:txBody>
      </p:sp>
    </p:spTree>
    <p:extLst>
      <p:ext uri="{BB962C8B-B14F-4D97-AF65-F5344CB8AC3E}">
        <p14:creationId xmlns:p14="http://schemas.microsoft.com/office/powerpoint/2010/main" val="179362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E594EC64-87AC-4C06-A68C-2820BD88ADA4}"/>
              </a:ext>
            </a:extLst>
          </p:cNvPr>
          <p:cNvCxnSpPr>
            <a:cxnSpLocks/>
          </p:cNvCxnSpPr>
          <p:nvPr/>
        </p:nvCxnSpPr>
        <p:spPr>
          <a:xfrm flipV="1">
            <a:off x="149216" y="1843314"/>
            <a:ext cx="0" cy="401376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C125B17E-1FEA-4288-A430-0AFAB058A544}"/>
              </a:ext>
            </a:extLst>
          </p:cNvPr>
          <p:cNvCxnSpPr>
            <a:cxnSpLocks/>
          </p:cNvCxnSpPr>
          <p:nvPr/>
        </p:nvCxnSpPr>
        <p:spPr>
          <a:xfrm>
            <a:off x="149216" y="5857082"/>
            <a:ext cx="3874139"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33CF15C3-EE4F-4815-91F9-BE99964543AE}"/>
              </a:ext>
            </a:extLst>
          </p:cNvPr>
          <p:cNvCxnSpPr>
            <a:cxnSpLocks/>
          </p:cNvCxnSpPr>
          <p:nvPr/>
        </p:nvCxnSpPr>
        <p:spPr>
          <a:xfrm flipV="1">
            <a:off x="483931" y="2247217"/>
            <a:ext cx="3289758" cy="2080972"/>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6" name="Multiplication Sign 5">
            <a:extLst>
              <a:ext uri="{FF2B5EF4-FFF2-40B4-BE49-F238E27FC236}">
                <a16:creationId xmlns:a16="http://schemas.microsoft.com/office/drawing/2014/main" id="{B73E6516-2AEF-42BD-9718-74163A32D60B}"/>
              </a:ext>
            </a:extLst>
          </p:cNvPr>
          <p:cNvSpPr/>
          <p:nvPr/>
        </p:nvSpPr>
        <p:spPr>
          <a:xfrm>
            <a:off x="1766972" y="324921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Multiplication Sign 6">
            <a:extLst>
              <a:ext uri="{FF2B5EF4-FFF2-40B4-BE49-F238E27FC236}">
                <a16:creationId xmlns:a16="http://schemas.microsoft.com/office/drawing/2014/main" id="{A3AD909A-725A-4233-91FB-E6F985508B38}"/>
              </a:ext>
            </a:extLst>
          </p:cNvPr>
          <p:cNvSpPr/>
          <p:nvPr/>
        </p:nvSpPr>
        <p:spPr>
          <a:xfrm>
            <a:off x="567299" y="437997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Multiplication Sign 7">
            <a:extLst>
              <a:ext uri="{FF2B5EF4-FFF2-40B4-BE49-F238E27FC236}">
                <a16:creationId xmlns:a16="http://schemas.microsoft.com/office/drawing/2014/main" id="{3561A7B6-1635-4175-AC89-0BC2AD052F2E}"/>
              </a:ext>
            </a:extLst>
          </p:cNvPr>
          <p:cNvSpPr/>
          <p:nvPr/>
        </p:nvSpPr>
        <p:spPr>
          <a:xfrm>
            <a:off x="1969038" y="290285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Multiplication Sign 8">
            <a:extLst>
              <a:ext uri="{FF2B5EF4-FFF2-40B4-BE49-F238E27FC236}">
                <a16:creationId xmlns:a16="http://schemas.microsoft.com/office/drawing/2014/main" id="{02D2E5B4-3ABC-429D-9946-77A27987B726}"/>
              </a:ext>
            </a:extLst>
          </p:cNvPr>
          <p:cNvSpPr/>
          <p:nvPr/>
        </p:nvSpPr>
        <p:spPr>
          <a:xfrm>
            <a:off x="1099175" y="147141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Multiplication Sign 9">
            <a:extLst>
              <a:ext uri="{FF2B5EF4-FFF2-40B4-BE49-F238E27FC236}">
                <a16:creationId xmlns:a16="http://schemas.microsoft.com/office/drawing/2014/main" id="{92CF5B65-0F74-4012-90FC-77238AA0D062}"/>
              </a:ext>
            </a:extLst>
          </p:cNvPr>
          <p:cNvSpPr/>
          <p:nvPr/>
        </p:nvSpPr>
        <p:spPr>
          <a:xfrm>
            <a:off x="3021591" y="341809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Multiplication Sign 10">
            <a:extLst>
              <a:ext uri="{FF2B5EF4-FFF2-40B4-BE49-F238E27FC236}">
                <a16:creationId xmlns:a16="http://schemas.microsoft.com/office/drawing/2014/main" id="{FC1FBA21-9080-4D83-A6DB-3624C26D17C4}"/>
              </a:ext>
            </a:extLst>
          </p:cNvPr>
          <p:cNvSpPr/>
          <p:nvPr/>
        </p:nvSpPr>
        <p:spPr>
          <a:xfrm>
            <a:off x="2685812" y="113203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itle 1">
            <a:extLst>
              <a:ext uri="{FF2B5EF4-FFF2-40B4-BE49-F238E27FC236}">
                <a16:creationId xmlns:a16="http://schemas.microsoft.com/office/drawing/2014/main" id="{9D797230-2DB1-46C8-98C1-0E75E06D3CAD}"/>
              </a:ext>
            </a:extLst>
          </p:cNvPr>
          <p:cNvSpPr txBox="1">
            <a:spLocks/>
          </p:cNvSpPr>
          <p:nvPr/>
        </p:nvSpPr>
        <p:spPr>
          <a:xfrm>
            <a:off x="3553467" y="6093378"/>
            <a:ext cx="528545"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X</a:t>
            </a:r>
            <a:endParaRPr lang="en-US" altLang="en-US" sz="2900" b="1" dirty="0"/>
          </a:p>
          <a:p>
            <a:pPr marL="571500" indent="-571500">
              <a:buFont typeface="Arial" panose="020B0604020202020204" pitchFamily="34" charset="0"/>
              <a:buChar char="•"/>
            </a:pPr>
            <a:endParaRPr lang="en-US" altLang="en-US" sz="3600" b="1" dirty="0">
              <a:latin typeface="+mn-lt"/>
            </a:endParaRPr>
          </a:p>
        </p:txBody>
      </p:sp>
      <p:sp>
        <p:nvSpPr>
          <p:cNvPr id="13" name="Title 1">
            <a:extLst>
              <a:ext uri="{FF2B5EF4-FFF2-40B4-BE49-F238E27FC236}">
                <a16:creationId xmlns:a16="http://schemas.microsoft.com/office/drawing/2014/main" id="{383CEC07-A78D-47E9-A199-4697AE7046CA}"/>
              </a:ext>
            </a:extLst>
          </p:cNvPr>
          <p:cNvSpPr txBox="1">
            <a:spLocks/>
          </p:cNvSpPr>
          <p:nvPr/>
        </p:nvSpPr>
        <p:spPr>
          <a:xfrm>
            <a:off x="-87963" y="1172284"/>
            <a:ext cx="528545"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Y</a:t>
            </a:r>
            <a:endParaRPr lang="en-US" altLang="en-US" sz="2900" b="1" dirty="0"/>
          </a:p>
          <a:p>
            <a:pPr marL="571500" indent="-571500">
              <a:buFont typeface="Arial" panose="020B0604020202020204" pitchFamily="34" charset="0"/>
              <a:buChar char="•"/>
            </a:pPr>
            <a:endParaRPr lang="en-US" altLang="en-US" sz="3600" b="1" dirty="0">
              <a:latin typeface="+mn-lt"/>
            </a:endParaRPr>
          </a:p>
        </p:txBody>
      </p:sp>
      <p:sp>
        <p:nvSpPr>
          <p:cNvPr id="14" name="Multiplication Sign 13">
            <a:extLst>
              <a:ext uri="{FF2B5EF4-FFF2-40B4-BE49-F238E27FC236}">
                <a16:creationId xmlns:a16="http://schemas.microsoft.com/office/drawing/2014/main" id="{ACABB432-53CD-40CB-86A4-35532EC7B44A}"/>
              </a:ext>
            </a:extLst>
          </p:cNvPr>
          <p:cNvSpPr/>
          <p:nvPr/>
        </p:nvSpPr>
        <p:spPr>
          <a:xfrm>
            <a:off x="1851342" y="354408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Multiplication Sign 14">
            <a:extLst>
              <a:ext uri="{FF2B5EF4-FFF2-40B4-BE49-F238E27FC236}">
                <a16:creationId xmlns:a16="http://schemas.microsoft.com/office/drawing/2014/main" id="{2E31D74D-F4B2-4DD4-9097-A8B1A61B7F32}"/>
              </a:ext>
            </a:extLst>
          </p:cNvPr>
          <p:cNvSpPr/>
          <p:nvPr/>
        </p:nvSpPr>
        <p:spPr>
          <a:xfrm>
            <a:off x="2361972" y="335966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Multiplication Sign 15">
            <a:extLst>
              <a:ext uri="{FF2B5EF4-FFF2-40B4-BE49-F238E27FC236}">
                <a16:creationId xmlns:a16="http://schemas.microsoft.com/office/drawing/2014/main" id="{3DFD3074-98CC-4D5C-AACC-9AE84E45FB66}"/>
              </a:ext>
            </a:extLst>
          </p:cNvPr>
          <p:cNvSpPr/>
          <p:nvPr/>
        </p:nvSpPr>
        <p:spPr>
          <a:xfrm>
            <a:off x="1539757" y="379023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Multiplication Sign 17">
            <a:extLst>
              <a:ext uri="{FF2B5EF4-FFF2-40B4-BE49-F238E27FC236}">
                <a16:creationId xmlns:a16="http://schemas.microsoft.com/office/drawing/2014/main" id="{71FDBAA4-BF0F-4533-B8E4-B27AE3ADAC48}"/>
              </a:ext>
            </a:extLst>
          </p:cNvPr>
          <p:cNvSpPr/>
          <p:nvPr/>
        </p:nvSpPr>
        <p:spPr>
          <a:xfrm>
            <a:off x="2748329" y="281864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Multiplication Sign 18">
            <a:extLst>
              <a:ext uri="{FF2B5EF4-FFF2-40B4-BE49-F238E27FC236}">
                <a16:creationId xmlns:a16="http://schemas.microsoft.com/office/drawing/2014/main" id="{0A3737ED-E75C-4A76-875F-67400801823C}"/>
              </a:ext>
            </a:extLst>
          </p:cNvPr>
          <p:cNvSpPr/>
          <p:nvPr/>
        </p:nvSpPr>
        <p:spPr>
          <a:xfrm>
            <a:off x="2685812" y="311211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Multiplication Sign 20">
            <a:extLst>
              <a:ext uri="{FF2B5EF4-FFF2-40B4-BE49-F238E27FC236}">
                <a16:creationId xmlns:a16="http://schemas.microsoft.com/office/drawing/2014/main" id="{AE88FF70-38AD-4B9F-AFC5-6D2AF521278F}"/>
              </a:ext>
            </a:extLst>
          </p:cNvPr>
          <p:cNvSpPr/>
          <p:nvPr/>
        </p:nvSpPr>
        <p:spPr>
          <a:xfrm>
            <a:off x="3241813" y="282248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Multiplication Sign 21">
            <a:extLst>
              <a:ext uri="{FF2B5EF4-FFF2-40B4-BE49-F238E27FC236}">
                <a16:creationId xmlns:a16="http://schemas.microsoft.com/office/drawing/2014/main" id="{8CD61C70-80E2-4AD6-AEE2-60D2D159B78C}"/>
              </a:ext>
            </a:extLst>
          </p:cNvPr>
          <p:cNvSpPr/>
          <p:nvPr/>
        </p:nvSpPr>
        <p:spPr>
          <a:xfrm>
            <a:off x="635446" y="389989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3" name="Picture 2" descr="Image result for garbage in garbage out">
            <a:extLst>
              <a:ext uri="{FF2B5EF4-FFF2-40B4-BE49-F238E27FC236}">
                <a16:creationId xmlns:a16="http://schemas.microsoft.com/office/drawing/2014/main" id="{25DC96C2-77C1-4460-BD83-218428158E9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005147" y="2247218"/>
            <a:ext cx="1886022" cy="18860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arbage in garbage out">
            <a:extLst>
              <a:ext uri="{FF2B5EF4-FFF2-40B4-BE49-F238E27FC236}">
                <a16:creationId xmlns:a16="http://schemas.microsoft.com/office/drawing/2014/main" id="{D235D52E-A046-4F8D-8212-28D9967060E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126075" y="2247219"/>
            <a:ext cx="1886022" cy="1845668"/>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597F46-6CEE-43FC-873F-9C695AD117F6}"/>
              </a:ext>
            </a:extLst>
          </p:cNvPr>
          <p:cNvSpPr txBox="1">
            <a:spLocks/>
          </p:cNvSpPr>
          <p:nvPr/>
        </p:nvSpPr>
        <p:spPr>
          <a:xfrm>
            <a:off x="4005147" y="4328189"/>
            <a:ext cx="1985282" cy="598100"/>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sz="3599" dirty="0"/>
              <a:t>Garbage in </a:t>
            </a:r>
            <a:endParaRPr lang="en-US" altLang="en-US" sz="2899" b="1" dirty="0"/>
          </a:p>
        </p:txBody>
      </p:sp>
      <p:sp>
        <p:nvSpPr>
          <p:cNvPr id="26" name="Title 1">
            <a:extLst>
              <a:ext uri="{FF2B5EF4-FFF2-40B4-BE49-F238E27FC236}">
                <a16:creationId xmlns:a16="http://schemas.microsoft.com/office/drawing/2014/main" id="{C60D3514-423E-4D8A-9B48-2212D2E7E059}"/>
              </a:ext>
            </a:extLst>
          </p:cNvPr>
          <p:cNvSpPr txBox="1">
            <a:spLocks/>
          </p:cNvSpPr>
          <p:nvPr/>
        </p:nvSpPr>
        <p:spPr>
          <a:xfrm>
            <a:off x="7126075" y="4242061"/>
            <a:ext cx="1864102" cy="598100"/>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sz="3599" dirty="0"/>
              <a:t>Garbage out </a:t>
            </a:r>
            <a:endParaRPr lang="en-US" altLang="en-US" sz="2899" b="1" dirty="0"/>
          </a:p>
        </p:txBody>
      </p:sp>
      <p:sp>
        <p:nvSpPr>
          <p:cNvPr id="27" name="Equals 26">
            <a:extLst>
              <a:ext uri="{FF2B5EF4-FFF2-40B4-BE49-F238E27FC236}">
                <a16:creationId xmlns:a16="http://schemas.microsoft.com/office/drawing/2014/main" id="{3FD1C224-BB29-4537-8E69-F7A6D7E72398}"/>
              </a:ext>
            </a:extLst>
          </p:cNvPr>
          <p:cNvSpPr/>
          <p:nvPr/>
        </p:nvSpPr>
        <p:spPr>
          <a:xfrm>
            <a:off x="5950138" y="2580522"/>
            <a:ext cx="1146406" cy="1337386"/>
          </a:xfrm>
          <a:prstGeom prst="mathEqua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00B050"/>
              </a:solidFill>
            </a:endParaRPr>
          </a:p>
        </p:txBody>
      </p:sp>
      <p:sp>
        <p:nvSpPr>
          <p:cNvPr id="30" name="Title 2">
            <a:extLst>
              <a:ext uri="{FF2B5EF4-FFF2-40B4-BE49-F238E27FC236}">
                <a16:creationId xmlns:a16="http://schemas.microsoft.com/office/drawing/2014/main" id="{D11EC196-D024-45AA-8664-C38886E79A66}"/>
              </a:ext>
            </a:extLst>
          </p:cNvPr>
          <p:cNvSpPr txBox="1">
            <a:spLocks/>
          </p:cNvSpPr>
          <p:nvPr/>
        </p:nvSpPr>
        <p:spPr>
          <a:xfrm>
            <a:off x="-72418" y="42049"/>
            <a:ext cx="9467556" cy="719368"/>
          </a:xfrm>
          <a:prstGeom prst="rect">
            <a:avLst/>
          </a:prstGeom>
        </p:spPr>
        <p:txBody>
          <a:bodyPr/>
          <a:lstStyle>
            <a:lvl1pPr algn="l" defTabSz="914400" rtl="0" eaLnBrk="1" latinLnBrk="0" hangingPunct="1">
              <a:lnSpc>
                <a:spcPct val="80000"/>
              </a:lnSpc>
              <a:spcBef>
                <a:spcPct val="0"/>
              </a:spcBef>
              <a:buNone/>
              <a:defRPr sz="3600" b="1" kern="1200">
                <a:solidFill>
                  <a:schemeClr val="accent1">
                    <a:lumMod val="75000"/>
                  </a:schemeClr>
                </a:solidFill>
                <a:latin typeface="+mj-lt"/>
                <a:ea typeface="+mj-ea"/>
                <a:cs typeface="+mj-cs"/>
              </a:defRPr>
            </a:lvl1pPr>
          </a:lstStyle>
          <a:p>
            <a:r>
              <a:rPr lang="en-US" sz="4000" dirty="0">
                <a:solidFill>
                  <a:schemeClr val="bg1"/>
                </a:solidFill>
                <a:latin typeface="Arial" panose="020B0604020202020204" pitchFamily="34" charset="0"/>
                <a:cs typeface="Arial" panose="020B0604020202020204" pitchFamily="34" charset="0"/>
              </a:rPr>
              <a:t>Bad data, Bad model, Bad prediction</a:t>
            </a:r>
          </a:p>
        </p:txBody>
      </p:sp>
    </p:spTree>
    <p:extLst>
      <p:ext uri="{BB962C8B-B14F-4D97-AF65-F5344CB8AC3E}">
        <p14:creationId xmlns:p14="http://schemas.microsoft.com/office/powerpoint/2010/main" val="280160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4B1A-9BEF-46E8-B5FE-64CDA5CC4758}"/>
              </a:ext>
            </a:extLst>
          </p:cNvPr>
          <p:cNvSpPr txBox="1">
            <a:spLocks/>
          </p:cNvSpPr>
          <p:nvPr/>
        </p:nvSpPr>
        <p:spPr>
          <a:xfrm>
            <a:off x="268287" y="-139055"/>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sz="4400" dirty="0"/>
              <a:t>Machine Learning Type</a:t>
            </a:r>
          </a:p>
        </p:txBody>
      </p:sp>
      <p:sp>
        <p:nvSpPr>
          <p:cNvPr id="4" name="Rectangle 3">
            <a:extLst>
              <a:ext uri="{FF2B5EF4-FFF2-40B4-BE49-F238E27FC236}">
                <a16:creationId xmlns:a16="http://schemas.microsoft.com/office/drawing/2014/main" id="{2F3B9941-BE73-4675-9F1C-DA236B68F4BF}"/>
              </a:ext>
            </a:extLst>
          </p:cNvPr>
          <p:cNvSpPr/>
          <p:nvPr/>
        </p:nvSpPr>
        <p:spPr>
          <a:xfrm>
            <a:off x="98475" y="1234167"/>
            <a:ext cx="5135587" cy="5262979"/>
          </a:xfrm>
          <a:prstGeom prst="rect">
            <a:avLst/>
          </a:prstGeom>
        </p:spPr>
        <p:txBody>
          <a:bodyPr wrap="square">
            <a:spAutoFit/>
          </a:bodyPr>
          <a:lstStyle/>
          <a:p>
            <a:pPr marL="457200" indent="-457200" defTabSz="0">
              <a:buFont typeface="Arial" panose="020B0604020202020204" pitchFamily="34" charset="0"/>
              <a:buChar char="•"/>
              <a:tabLst>
                <a:tab pos="274320" algn="l"/>
              </a:tabLst>
            </a:pPr>
            <a:r>
              <a:rPr lang="en-US" altLang="en-US" sz="2400" dirty="0"/>
              <a:t> Supervised </a:t>
            </a:r>
          </a:p>
          <a:p>
            <a:pPr marL="914400" lvl="1" indent="-571500" defTabSz="0">
              <a:buFont typeface="Arial" panose="020B0604020202020204" pitchFamily="34" charset="0"/>
              <a:buChar char="•"/>
              <a:tabLst>
                <a:tab pos="274320" algn="l"/>
              </a:tabLst>
            </a:pPr>
            <a:r>
              <a:rPr lang="en-US" altLang="en-US" sz="2400" dirty="0"/>
              <a:t>Input data labeled : has correct answers</a:t>
            </a:r>
          </a:p>
          <a:p>
            <a:pPr marL="914400" lvl="1" indent="-571500" defTabSz="0">
              <a:buFont typeface="Arial" panose="020B0604020202020204" pitchFamily="34" charset="0"/>
              <a:buChar char="•"/>
              <a:tabLst>
                <a:tab pos="274320" algn="l"/>
              </a:tabLst>
            </a:pPr>
            <a:r>
              <a:rPr lang="en-US" altLang="en-US" sz="2400" dirty="0"/>
              <a:t>Specific purpose</a:t>
            </a:r>
          </a:p>
          <a:p>
            <a:pPr marL="914400" lvl="1" indent="-571500" defTabSz="0">
              <a:buFont typeface="Arial" panose="020B0604020202020204" pitchFamily="34" charset="0"/>
              <a:buChar char="•"/>
              <a:tabLst>
                <a:tab pos="274320" algn="l"/>
              </a:tabLst>
            </a:pPr>
            <a:r>
              <a:rPr lang="en-US" altLang="en-US" sz="2400" dirty="0"/>
              <a:t>Types</a:t>
            </a:r>
          </a:p>
          <a:p>
            <a:pPr marL="1371600" lvl="2" indent="-571500" defTabSz="0">
              <a:buFont typeface="Arial" panose="020B0604020202020204" pitchFamily="34" charset="0"/>
              <a:buChar char="•"/>
              <a:tabLst>
                <a:tab pos="274320" algn="l"/>
              </a:tabLst>
            </a:pPr>
            <a:r>
              <a:rPr lang="en-US" altLang="en-US" sz="2400" dirty="0"/>
              <a:t>Classification for distinct     output values</a:t>
            </a:r>
          </a:p>
          <a:p>
            <a:pPr marL="1371600" lvl="2" indent="-571500" defTabSz="0">
              <a:buFont typeface="Arial" panose="020B0604020202020204" pitchFamily="34" charset="0"/>
              <a:buChar char="•"/>
              <a:tabLst>
                <a:tab pos="274320" algn="l"/>
              </a:tabLst>
            </a:pPr>
            <a:r>
              <a:rPr lang="en-US" altLang="en-US" sz="2400" dirty="0"/>
              <a:t>Regression for continuous output values</a:t>
            </a:r>
          </a:p>
          <a:p>
            <a:pPr marL="457200" indent="-571500" defTabSz="0">
              <a:buFont typeface="Arial" panose="020B0604020202020204" pitchFamily="34" charset="0"/>
              <a:buChar char="•"/>
              <a:tabLst>
                <a:tab pos="274320" algn="l"/>
              </a:tabLst>
            </a:pPr>
            <a:r>
              <a:rPr lang="en-US" altLang="en-US" sz="2400" dirty="0"/>
              <a:t>Unsupervised</a:t>
            </a:r>
          </a:p>
          <a:p>
            <a:pPr marL="914400" lvl="1" indent="-571500" defTabSz="0">
              <a:buFont typeface="Arial" panose="020B0604020202020204" pitchFamily="34" charset="0"/>
              <a:buChar char="•"/>
              <a:tabLst>
                <a:tab pos="274320" algn="l"/>
              </a:tabLst>
            </a:pPr>
            <a:r>
              <a:rPr lang="en-US" altLang="en-US" sz="2400" dirty="0"/>
              <a:t>Input data not-labeled : No correct answers</a:t>
            </a:r>
          </a:p>
          <a:p>
            <a:pPr marL="914400" lvl="1" indent="-571500" defTabSz="0">
              <a:buFont typeface="Arial" panose="020B0604020202020204" pitchFamily="34" charset="0"/>
              <a:buChar char="•"/>
              <a:tabLst>
                <a:tab pos="274320" algn="l"/>
              </a:tabLst>
            </a:pPr>
            <a:r>
              <a:rPr lang="en-US" altLang="en-US" sz="2400" dirty="0"/>
              <a:t>Exploratory</a:t>
            </a:r>
          </a:p>
          <a:p>
            <a:pPr marL="914400" lvl="1" indent="-571500" defTabSz="0">
              <a:buFont typeface="Arial" panose="020B0604020202020204" pitchFamily="34" charset="0"/>
              <a:buChar char="•"/>
              <a:tabLst>
                <a:tab pos="274320" algn="l"/>
              </a:tabLst>
            </a:pPr>
            <a:r>
              <a:rPr lang="en-US" altLang="en-US" sz="2400" dirty="0"/>
              <a:t>Types : Clustering (clusters)</a:t>
            </a:r>
          </a:p>
        </p:txBody>
      </p:sp>
      <p:graphicFrame>
        <p:nvGraphicFramePr>
          <p:cNvPr id="6" name="Table 5">
            <a:extLst>
              <a:ext uri="{FF2B5EF4-FFF2-40B4-BE49-F238E27FC236}">
                <a16:creationId xmlns:a16="http://schemas.microsoft.com/office/drawing/2014/main" id="{33E6AAE7-9ADD-4E49-AE75-79AE6220EC2B}"/>
              </a:ext>
            </a:extLst>
          </p:cNvPr>
          <p:cNvGraphicFramePr>
            <a:graphicFrameLocks noGrp="1"/>
          </p:cNvGraphicFramePr>
          <p:nvPr>
            <p:extLst>
              <p:ext uri="{D42A27DB-BD31-4B8C-83A1-F6EECF244321}">
                <p14:modId xmlns:p14="http://schemas.microsoft.com/office/powerpoint/2010/main" val="2145543562"/>
              </p:ext>
            </p:extLst>
          </p:nvPr>
        </p:nvGraphicFramePr>
        <p:xfrm>
          <a:off x="5135588" y="1514195"/>
          <a:ext cx="4063998" cy="22250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942619757"/>
                    </a:ext>
                  </a:extLst>
                </a:gridCol>
                <a:gridCol w="677333">
                  <a:extLst>
                    <a:ext uri="{9D8B030D-6E8A-4147-A177-3AD203B41FA5}">
                      <a16:colId xmlns:a16="http://schemas.microsoft.com/office/drawing/2014/main" val="3966654133"/>
                    </a:ext>
                  </a:extLst>
                </a:gridCol>
                <a:gridCol w="677333">
                  <a:extLst>
                    <a:ext uri="{9D8B030D-6E8A-4147-A177-3AD203B41FA5}">
                      <a16:colId xmlns:a16="http://schemas.microsoft.com/office/drawing/2014/main" val="2732712303"/>
                    </a:ext>
                  </a:extLst>
                </a:gridCol>
                <a:gridCol w="677333">
                  <a:extLst>
                    <a:ext uri="{9D8B030D-6E8A-4147-A177-3AD203B41FA5}">
                      <a16:colId xmlns:a16="http://schemas.microsoft.com/office/drawing/2014/main" val="2450443977"/>
                    </a:ext>
                  </a:extLst>
                </a:gridCol>
                <a:gridCol w="677333">
                  <a:extLst>
                    <a:ext uri="{9D8B030D-6E8A-4147-A177-3AD203B41FA5}">
                      <a16:colId xmlns:a16="http://schemas.microsoft.com/office/drawing/2014/main" val="533692867"/>
                    </a:ext>
                  </a:extLst>
                </a:gridCol>
                <a:gridCol w="677333">
                  <a:extLst>
                    <a:ext uri="{9D8B030D-6E8A-4147-A177-3AD203B41FA5}">
                      <a16:colId xmlns:a16="http://schemas.microsoft.com/office/drawing/2014/main" val="1879759162"/>
                    </a:ext>
                  </a:extLst>
                </a:gridCol>
              </a:tblGrid>
              <a:tr h="370840">
                <a:tc>
                  <a:txBody>
                    <a:bodyPr/>
                    <a:lstStyle/>
                    <a:p>
                      <a:r>
                        <a:rPr lang="en-US" dirty="0"/>
                        <a:t>X</a:t>
                      </a:r>
                      <a:r>
                        <a:rPr lang="en-US" baseline="-25000" dirty="0"/>
                        <a:t>0</a:t>
                      </a:r>
                    </a:p>
                  </a:txBody>
                  <a:tcPr/>
                </a:tc>
                <a:tc>
                  <a:txBody>
                    <a:bodyPr/>
                    <a:lstStyle/>
                    <a:p>
                      <a:r>
                        <a:rPr lang="en-US" dirty="0"/>
                        <a:t>X</a:t>
                      </a:r>
                      <a:r>
                        <a:rPr lang="en-US" baseline="-25000" dirty="0"/>
                        <a:t>1</a:t>
                      </a:r>
                    </a:p>
                  </a:txBody>
                  <a:tcPr/>
                </a:tc>
                <a:tc>
                  <a:txBody>
                    <a:bodyPr/>
                    <a:lstStyle/>
                    <a:p>
                      <a:r>
                        <a:rPr lang="en-US" dirty="0"/>
                        <a:t>X</a:t>
                      </a:r>
                      <a:r>
                        <a:rPr lang="en-US" baseline="-25000" dirty="0"/>
                        <a:t>2</a:t>
                      </a:r>
                    </a:p>
                  </a:txBody>
                  <a:tcPr/>
                </a:tc>
                <a:tc>
                  <a:txBody>
                    <a:bodyPr/>
                    <a:lstStyle/>
                    <a:p>
                      <a:r>
                        <a:rPr lang="en-US" dirty="0"/>
                        <a:t>…</a:t>
                      </a:r>
                    </a:p>
                  </a:txBody>
                  <a:tcPr/>
                </a:tc>
                <a:tc>
                  <a:txBody>
                    <a:bodyPr/>
                    <a:lstStyle/>
                    <a:p>
                      <a:r>
                        <a:rPr lang="en-US" dirty="0"/>
                        <a:t>Xn</a:t>
                      </a:r>
                    </a:p>
                  </a:txBody>
                  <a:tcPr/>
                </a:tc>
                <a:tc>
                  <a:txBody>
                    <a:bodyPr/>
                    <a:lstStyle/>
                    <a:p>
                      <a:r>
                        <a:rPr lang="en-US" dirty="0"/>
                        <a:t>Y</a:t>
                      </a:r>
                    </a:p>
                  </a:txBody>
                  <a:tcPr>
                    <a:solidFill>
                      <a:schemeClr val="bg2">
                        <a:lumMod val="50000"/>
                      </a:schemeClr>
                    </a:solidFill>
                  </a:tcPr>
                </a:tc>
                <a:extLst>
                  <a:ext uri="{0D108BD9-81ED-4DB2-BD59-A6C34878D82A}">
                    <a16:rowId xmlns:a16="http://schemas.microsoft.com/office/drawing/2014/main" val="395057361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bg2">
                        <a:lumMod val="50000"/>
                      </a:schemeClr>
                    </a:solidFill>
                  </a:tcPr>
                </a:tc>
                <a:extLst>
                  <a:ext uri="{0D108BD9-81ED-4DB2-BD59-A6C34878D82A}">
                    <a16:rowId xmlns:a16="http://schemas.microsoft.com/office/drawing/2014/main" val="37530547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bg2">
                        <a:lumMod val="50000"/>
                      </a:schemeClr>
                    </a:solidFill>
                  </a:tcPr>
                </a:tc>
                <a:extLst>
                  <a:ext uri="{0D108BD9-81ED-4DB2-BD59-A6C34878D82A}">
                    <a16:rowId xmlns:a16="http://schemas.microsoft.com/office/drawing/2014/main" val="252319468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bg2">
                        <a:lumMod val="50000"/>
                      </a:schemeClr>
                    </a:solidFill>
                  </a:tcPr>
                </a:tc>
                <a:extLst>
                  <a:ext uri="{0D108BD9-81ED-4DB2-BD59-A6C34878D82A}">
                    <a16:rowId xmlns:a16="http://schemas.microsoft.com/office/drawing/2014/main" val="38019583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bg2">
                        <a:lumMod val="50000"/>
                      </a:schemeClr>
                    </a:solidFill>
                  </a:tcPr>
                </a:tc>
                <a:extLst>
                  <a:ext uri="{0D108BD9-81ED-4DB2-BD59-A6C34878D82A}">
                    <a16:rowId xmlns:a16="http://schemas.microsoft.com/office/drawing/2014/main" val="135255837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bg2">
                        <a:lumMod val="50000"/>
                      </a:schemeClr>
                    </a:solidFill>
                  </a:tcPr>
                </a:tc>
                <a:extLst>
                  <a:ext uri="{0D108BD9-81ED-4DB2-BD59-A6C34878D82A}">
                    <a16:rowId xmlns:a16="http://schemas.microsoft.com/office/drawing/2014/main" val="2076371210"/>
                  </a:ext>
                </a:extLst>
              </a:tr>
            </a:tbl>
          </a:graphicData>
        </a:graphic>
      </p:graphicFrame>
      <p:graphicFrame>
        <p:nvGraphicFramePr>
          <p:cNvPr id="7" name="Table 6">
            <a:extLst>
              <a:ext uri="{FF2B5EF4-FFF2-40B4-BE49-F238E27FC236}">
                <a16:creationId xmlns:a16="http://schemas.microsoft.com/office/drawing/2014/main" id="{AE036173-A59E-467B-AD97-74A08246FEBF}"/>
              </a:ext>
            </a:extLst>
          </p:cNvPr>
          <p:cNvGraphicFramePr>
            <a:graphicFrameLocks noGrp="1"/>
          </p:cNvGraphicFramePr>
          <p:nvPr>
            <p:extLst>
              <p:ext uri="{D42A27DB-BD31-4B8C-83A1-F6EECF244321}">
                <p14:modId xmlns:p14="http://schemas.microsoft.com/office/powerpoint/2010/main" val="3382397229"/>
              </p:ext>
            </p:extLst>
          </p:nvPr>
        </p:nvGraphicFramePr>
        <p:xfrm>
          <a:off x="5080002" y="4508269"/>
          <a:ext cx="3386665" cy="22250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942619757"/>
                    </a:ext>
                  </a:extLst>
                </a:gridCol>
                <a:gridCol w="677333">
                  <a:extLst>
                    <a:ext uri="{9D8B030D-6E8A-4147-A177-3AD203B41FA5}">
                      <a16:colId xmlns:a16="http://schemas.microsoft.com/office/drawing/2014/main" val="3966654133"/>
                    </a:ext>
                  </a:extLst>
                </a:gridCol>
                <a:gridCol w="677333">
                  <a:extLst>
                    <a:ext uri="{9D8B030D-6E8A-4147-A177-3AD203B41FA5}">
                      <a16:colId xmlns:a16="http://schemas.microsoft.com/office/drawing/2014/main" val="2732712303"/>
                    </a:ext>
                  </a:extLst>
                </a:gridCol>
                <a:gridCol w="677333">
                  <a:extLst>
                    <a:ext uri="{9D8B030D-6E8A-4147-A177-3AD203B41FA5}">
                      <a16:colId xmlns:a16="http://schemas.microsoft.com/office/drawing/2014/main" val="2450443977"/>
                    </a:ext>
                  </a:extLst>
                </a:gridCol>
                <a:gridCol w="677333">
                  <a:extLst>
                    <a:ext uri="{9D8B030D-6E8A-4147-A177-3AD203B41FA5}">
                      <a16:colId xmlns:a16="http://schemas.microsoft.com/office/drawing/2014/main" val="533692867"/>
                    </a:ext>
                  </a:extLst>
                </a:gridCol>
              </a:tblGrid>
              <a:tr h="370840">
                <a:tc>
                  <a:txBody>
                    <a:bodyPr/>
                    <a:lstStyle/>
                    <a:p>
                      <a:r>
                        <a:rPr lang="en-US" dirty="0"/>
                        <a:t>X</a:t>
                      </a:r>
                      <a:r>
                        <a:rPr lang="en-US" baseline="-25000" dirty="0"/>
                        <a:t>0</a:t>
                      </a:r>
                    </a:p>
                  </a:txBody>
                  <a:tcPr/>
                </a:tc>
                <a:tc>
                  <a:txBody>
                    <a:bodyPr/>
                    <a:lstStyle/>
                    <a:p>
                      <a:r>
                        <a:rPr lang="en-US" dirty="0"/>
                        <a:t>X</a:t>
                      </a:r>
                      <a:r>
                        <a:rPr lang="en-US" baseline="-25000" dirty="0"/>
                        <a:t>1</a:t>
                      </a:r>
                    </a:p>
                  </a:txBody>
                  <a:tcPr/>
                </a:tc>
                <a:tc>
                  <a:txBody>
                    <a:bodyPr/>
                    <a:lstStyle/>
                    <a:p>
                      <a:r>
                        <a:rPr lang="en-US" dirty="0"/>
                        <a:t>X</a:t>
                      </a:r>
                      <a:r>
                        <a:rPr lang="en-US" baseline="-25000" dirty="0"/>
                        <a:t>2</a:t>
                      </a:r>
                    </a:p>
                  </a:txBody>
                  <a:tcPr/>
                </a:tc>
                <a:tc>
                  <a:txBody>
                    <a:bodyPr/>
                    <a:lstStyle/>
                    <a:p>
                      <a:r>
                        <a:rPr lang="en-US" dirty="0"/>
                        <a:t>…</a:t>
                      </a:r>
                    </a:p>
                  </a:txBody>
                  <a:tcPr/>
                </a:tc>
                <a:tc>
                  <a:txBody>
                    <a:bodyPr/>
                    <a:lstStyle/>
                    <a:p>
                      <a:r>
                        <a:rPr lang="en-US" dirty="0"/>
                        <a:t>Xn</a:t>
                      </a:r>
                    </a:p>
                  </a:txBody>
                  <a:tcPr/>
                </a:tc>
                <a:extLst>
                  <a:ext uri="{0D108BD9-81ED-4DB2-BD59-A6C34878D82A}">
                    <a16:rowId xmlns:a16="http://schemas.microsoft.com/office/drawing/2014/main" val="395057361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530547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2319468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019583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5255837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6371210"/>
                  </a:ext>
                </a:extLst>
              </a:tr>
            </a:tbl>
          </a:graphicData>
        </a:graphic>
      </p:graphicFrame>
    </p:spTree>
    <p:extLst>
      <p:ext uri="{BB962C8B-B14F-4D97-AF65-F5344CB8AC3E}">
        <p14:creationId xmlns:p14="http://schemas.microsoft.com/office/powerpoint/2010/main" val="761530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063598" y="106903"/>
            <a:ext cx="8755681" cy="72699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Classification</a:t>
            </a:r>
            <a:endParaRPr lang="en-US" altLang="en-US" sz="4400" b="1" dirty="0">
              <a:solidFill>
                <a:schemeClr val="tx2">
                  <a:lumMod val="50000"/>
                  <a:lumOff val="50000"/>
                </a:schemeClr>
              </a:solidFill>
            </a:endParaRPr>
          </a:p>
        </p:txBody>
      </p:sp>
      <p:cxnSp>
        <p:nvCxnSpPr>
          <p:cNvPr id="3" name="Straight Arrow Connector 2">
            <a:extLst>
              <a:ext uri="{FF2B5EF4-FFF2-40B4-BE49-F238E27FC236}">
                <a16:creationId xmlns:a16="http://schemas.microsoft.com/office/drawing/2014/main" id="{A8B5DEA2-A0A2-4856-A000-E533F57BC925}"/>
              </a:ext>
            </a:extLst>
          </p:cNvPr>
          <p:cNvCxnSpPr>
            <a:cxnSpLocks/>
          </p:cNvCxnSpPr>
          <p:nvPr/>
        </p:nvCxnSpPr>
        <p:spPr>
          <a:xfrm flipV="1">
            <a:off x="4717871" y="1582057"/>
            <a:ext cx="0" cy="427502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4A0F52A0-2BE0-42C5-8786-7E430EF3F735}"/>
              </a:ext>
            </a:extLst>
          </p:cNvPr>
          <p:cNvCxnSpPr>
            <a:cxnSpLocks/>
          </p:cNvCxnSpPr>
          <p:nvPr/>
        </p:nvCxnSpPr>
        <p:spPr>
          <a:xfrm>
            <a:off x="4717871" y="5857082"/>
            <a:ext cx="4243532"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73263747-D4E5-419C-87E7-D5A442CEAAF3}"/>
              </a:ext>
            </a:extLst>
          </p:cNvPr>
          <p:cNvCxnSpPr>
            <a:cxnSpLocks/>
          </p:cNvCxnSpPr>
          <p:nvPr/>
        </p:nvCxnSpPr>
        <p:spPr>
          <a:xfrm flipV="1">
            <a:off x="5171356" y="2635746"/>
            <a:ext cx="3687254" cy="1744924"/>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9" name="Multiplication Sign 8">
            <a:extLst>
              <a:ext uri="{FF2B5EF4-FFF2-40B4-BE49-F238E27FC236}">
                <a16:creationId xmlns:a16="http://schemas.microsoft.com/office/drawing/2014/main" id="{0E221CCD-3151-4546-BF64-A2BB19DFE2F6}"/>
              </a:ext>
            </a:extLst>
          </p:cNvPr>
          <p:cNvSpPr/>
          <p:nvPr/>
        </p:nvSpPr>
        <p:spPr>
          <a:xfrm>
            <a:off x="5842474" y="278219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Multiplication Sign 9">
            <a:extLst>
              <a:ext uri="{FF2B5EF4-FFF2-40B4-BE49-F238E27FC236}">
                <a16:creationId xmlns:a16="http://schemas.microsoft.com/office/drawing/2014/main" id="{07723203-B28C-4FC7-A6C7-E94806587A3C}"/>
              </a:ext>
            </a:extLst>
          </p:cNvPr>
          <p:cNvSpPr/>
          <p:nvPr/>
        </p:nvSpPr>
        <p:spPr>
          <a:xfrm>
            <a:off x="5630725" y="185391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Multiplication Sign 10">
            <a:extLst>
              <a:ext uri="{FF2B5EF4-FFF2-40B4-BE49-F238E27FC236}">
                <a16:creationId xmlns:a16="http://schemas.microsoft.com/office/drawing/2014/main" id="{40CCCA76-51CE-464B-8E67-E0A86D50637A}"/>
              </a:ext>
            </a:extLst>
          </p:cNvPr>
          <p:cNvSpPr/>
          <p:nvPr/>
        </p:nvSpPr>
        <p:spPr>
          <a:xfrm>
            <a:off x="5470039" y="236274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Multiplication Sign 11">
            <a:extLst>
              <a:ext uri="{FF2B5EF4-FFF2-40B4-BE49-F238E27FC236}">
                <a16:creationId xmlns:a16="http://schemas.microsoft.com/office/drawing/2014/main" id="{407BB929-7555-47AF-B945-61BC8A7E1C40}"/>
              </a:ext>
            </a:extLst>
          </p:cNvPr>
          <p:cNvSpPr/>
          <p:nvPr/>
        </p:nvSpPr>
        <p:spPr>
          <a:xfrm>
            <a:off x="6272428" y="251108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EFCD7DF4-C4D8-47AA-B8DC-646B7E4BB34B}"/>
              </a:ext>
            </a:extLst>
          </p:cNvPr>
          <p:cNvSpPr/>
          <p:nvPr/>
        </p:nvSpPr>
        <p:spPr>
          <a:xfrm>
            <a:off x="6749045" y="167350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77948B3C-9056-4821-958D-6B236E806913}"/>
              </a:ext>
            </a:extLst>
          </p:cNvPr>
          <p:cNvSpPr/>
          <p:nvPr/>
        </p:nvSpPr>
        <p:spPr>
          <a:xfrm>
            <a:off x="7327146" y="262485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353D8303-BDC1-44A6-A294-49DEDDCB7566}"/>
              </a:ext>
            </a:extLst>
          </p:cNvPr>
          <p:cNvSpPr txBox="1">
            <a:spLocks/>
          </p:cNvSpPr>
          <p:nvPr/>
        </p:nvSpPr>
        <p:spPr>
          <a:xfrm>
            <a:off x="8107608" y="6037665"/>
            <a:ext cx="927074"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X</a:t>
            </a:r>
            <a:r>
              <a:rPr lang="en-US" altLang="en-US" sz="3600" b="1" baseline="-25000" dirty="0">
                <a:latin typeface="+mn-lt"/>
              </a:rPr>
              <a:t>1</a:t>
            </a:r>
            <a:endParaRPr lang="en-US" altLang="en-US" sz="2900" b="1" baseline="-25000" dirty="0"/>
          </a:p>
          <a:p>
            <a:pPr marL="571500" indent="-571500">
              <a:buFont typeface="Arial" panose="020B0604020202020204" pitchFamily="34" charset="0"/>
              <a:buChar char="•"/>
            </a:pPr>
            <a:endParaRPr lang="en-US" altLang="en-US" sz="3600" b="1" dirty="0">
              <a:latin typeface="+mn-lt"/>
            </a:endParaRPr>
          </a:p>
        </p:txBody>
      </p:sp>
      <p:sp>
        <p:nvSpPr>
          <p:cNvPr id="17" name="Multiplication Sign 16">
            <a:extLst>
              <a:ext uri="{FF2B5EF4-FFF2-40B4-BE49-F238E27FC236}">
                <a16:creationId xmlns:a16="http://schemas.microsoft.com/office/drawing/2014/main" id="{A21E787B-478A-47FA-B0C8-C59FD373C95E}"/>
              </a:ext>
            </a:extLst>
          </p:cNvPr>
          <p:cNvSpPr/>
          <p:nvPr/>
        </p:nvSpPr>
        <p:spPr>
          <a:xfrm>
            <a:off x="5252696" y="298818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Multiplication Sign 19">
            <a:extLst>
              <a:ext uri="{FF2B5EF4-FFF2-40B4-BE49-F238E27FC236}">
                <a16:creationId xmlns:a16="http://schemas.microsoft.com/office/drawing/2014/main" id="{50E2C1E8-F8EB-4EC0-A94C-969AFD616B2E}"/>
              </a:ext>
            </a:extLst>
          </p:cNvPr>
          <p:cNvSpPr/>
          <p:nvPr/>
        </p:nvSpPr>
        <p:spPr>
          <a:xfrm>
            <a:off x="6701210" y="270611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Multiplication Sign 20">
            <a:extLst>
              <a:ext uri="{FF2B5EF4-FFF2-40B4-BE49-F238E27FC236}">
                <a16:creationId xmlns:a16="http://schemas.microsoft.com/office/drawing/2014/main" id="{5BECABA7-A8B1-41B5-98F7-283FB187EC61}"/>
              </a:ext>
            </a:extLst>
          </p:cNvPr>
          <p:cNvSpPr/>
          <p:nvPr/>
        </p:nvSpPr>
        <p:spPr>
          <a:xfrm>
            <a:off x="5670778" y="324778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ultiplication Sign 22">
            <a:extLst>
              <a:ext uri="{FF2B5EF4-FFF2-40B4-BE49-F238E27FC236}">
                <a16:creationId xmlns:a16="http://schemas.microsoft.com/office/drawing/2014/main" id="{0E3E94CF-9DC6-4D3E-A801-316862AD12A0}"/>
              </a:ext>
            </a:extLst>
          </p:cNvPr>
          <p:cNvSpPr/>
          <p:nvPr/>
        </p:nvSpPr>
        <p:spPr>
          <a:xfrm>
            <a:off x="6172900" y="200718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Multiplication Sign 23">
            <a:extLst>
              <a:ext uri="{FF2B5EF4-FFF2-40B4-BE49-F238E27FC236}">
                <a16:creationId xmlns:a16="http://schemas.microsoft.com/office/drawing/2014/main" id="{4CFBEF0E-648E-461D-9A2D-6CDA2B72507A}"/>
              </a:ext>
            </a:extLst>
          </p:cNvPr>
          <p:cNvSpPr/>
          <p:nvPr/>
        </p:nvSpPr>
        <p:spPr>
          <a:xfrm>
            <a:off x="6981013" y="216674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ultiplication Sign 24">
            <a:extLst>
              <a:ext uri="{FF2B5EF4-FFF2-40B4-BE49-F238E27FC236}">
                <a16:creationId xmlns:a16="http://schemas.microsoft.com/office/drawing/2014/main" id="{B9D54517-B71D-4E46-BDA0-779AE85509C9}"/>
              </a:ext>
            </a:extLst>
          </p:cNvPr>
          <p:cNvSpPr/>
          <p:nvPr/>
        </p:nvSpPr>
        <p:spPr>
          <a:xfrm>
            <a:off x="7856757" y="210596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Multiplication Sign 25">
            <a:extLst>
              <a:ext uri="{FF2B5EF4-FFF2-40B4-BE49-F238E27FC236}">
                <a16:creationId xmlns:a16="http://schemas.microsoft.com/office/drawing/2014/main" id="{02B96E50-EF61-4379-A220-5B1595A5A70A}"/>
              </a:ext>
            </a:extLst>
          </p:cNvPr>
          <p:cNvSpPr/>
          <p:nvPr/>
        </p:nvSpPr>
        <p:spPr>
          <a:xfrm>
            <a:off x="7392512" y="175625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ultiplication Sign 26">
            <a:extLst>
              <a:ext uri="{FF2B5EF4-FFF2-40B4-BE49-F238E27FC236}">
                <a16:creationId xmlns:a16="http://schemas.microsoft.com/office/drawing/2014/main" id="{60D0FBC6-6461-44A2-B971-57444CFBCD04}"/>
              </a:ext>
            </a:extLst>
          </p:cNvPr>
          <p:cNvSpPr/>
          <p:nvPr/>
        </p:nvSpPr>
        <p:spPr>
          <a:xfrm>
            <a:off x="5096337" y="352203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257B88F-457D-4DC3-872A-CF8923657EF0}"/>
              </a:ext>
            </a:extLst>
          </p:cNvPr>
          <p:cNvSpPr/>
          <p:nvPr/>
        </p:nvSpPr>
        <p:spPr>
          <a:xfrm>
            <a:off x="-321864" y="852136"/>
            <a:ext cx="5095881" cy="5016758"/>
          </a:xfrm>
          <a:prstGeom prst="rect">
            <a:avLst/>
          </a:prstGeom>
        </p:spPr>
        <p:txBody>
          <a:bodyPr wrap="square">
            <a:spAutoFit/>
          </a:bodyPr>
          <a:lstStyle/>
          <a:p>
            <a:r>
              <a:rPr lang="en-US" altLang="en-US" sz="3200" dirty="0"/>
              <a:t> </a:t>
            </a:r>
          </a:p>
          <a:p>
            <a:pPr marL="914400" lvl="1" indent="-571500">
              <a:buFont typeface="Arial" panose="020B0604020202020204" pitchFamily="34" charset="0"/>
              <a:buChar char="•"/>
            </a:pPr>
            <a:r>
              <a:rPr lang="en-US" altLang="en-US" sz="3200" dirty="0"/>
              <a:t>Categorical target</a:t>
            </a:r>
          </a:p>
          <a:p>
            <a:pPr marL="914400" lvl="1" indent="-571500">
              <a:buFont typeface="Arial" panose="020B0604020202020204" pitchFamily="34" charset="0"/>
              <a:buChar char="•"/>
            </a:pPr>
            <a:r>
              <a:rPr lang="en-US" altLang="en-US" sz="3200" dirty="0"/>
              <a:t>Binary or Classification </a:t>
            </a:r>
          </a:p>
          <a:p>
            <a:pPr marL="914400" lvl="1" indent="-571500">
              <a:buFont typeface="Arial" panose="020B0604020202020204" pitchFamily="34" charset="0"/>
              <a:buChar char="•"/>
            </a:pPr>
            <a:r>
              <a:rPr lang="en-US" altLang="en-US" sz="3200" dirty="0"/>
              <a:t>Example : Yes/No, 0 to 9, mild/moderate/severe</a:t>
            </a:r>
          </a:p>
          <a:p>
            <a:pPr marL="914400" lvl="1" indent="-571500">
              <a:buFont typeface="Arial" panose="020B0604020202020204" pitchFamily="34" charset="0"/>
              <a:buChar char="•"/>
            </a:pPr>
            <a:r>
              <a:rPr lang="en-US" altLang="en-US" sz="3200" dirty="0"/>
              <a:t>Logistic Regression, SVM, Decision Tree, Random Forests</a:t>
            </a:r>
          </a:p>
        </p:txBody>
      </p:sp>
      <p:sp>
        <p:nvSpPr>
          <p:cNvPr id="29" name="Title 1">
            <a:extLst>
              <a:ext uri="{FF2B5EF4-FFF2-40B4-BE49-F238E27FC236}">
                <a16:creationId xmlns:a16="http://schemas.microsoft.com/office/drawing/2014/main" id="{93FD91DF-A77E-4257-992B-ABD5DE043A12}"/>
              </a:ext>
            </a:extLst>
          </p:cNvPr>
          <p:cNvSpPr txBox="1">
            <a:spLocks/>
          </p:cNvSpPr>
          <p:nvPr/>
        </p:nvSpPr>
        <p:spPr>
          <a:xfrm>
            <a:off x="4254334" y="1064275"/>
            <a:ext cx="927074"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X</a:t>
            </a:r>
            <a:r>
              <a:rPr lang="en-US" altLang="en-US" sz="3600" b="1" baseline="-25000" dirty="0">
                <a:latin typeface="+mn-lt"/>
              </a:rPr>
              <a:t>2</a:t>
            </a:r>
            <a:endParaRPr lang="en-US" altLang="en-US" sz="2900" b="1" baseline="-25000" dirty="0"/>
          </a:p>
          <a:p>
            <a:pPr marL="571500" indent="-571500">
              <a:buFont typeface="Arial" panose="020B0604020202020204" pitchFamily="34" charset="0"/>
              <a:buChar char="•"/>
            </a:pPr>
            <a:endParaRPr lang="en-US" altLang="en-US" sz="3600" b="1" dirty="0">
              <a:latin typeface="+mn-lt"/>
            </a:endParaRPr>
          </a:p>
        </p:txBody>
      </p:sp>
      <p:sp>
        <p:nvSpPr>
          <p:cNvPr id="30" name="Flowchart: Connector 29">
            <a:extLst>
              <a:ext uri="{FF2B5EF4-FFF2-40B4-BE49-F238E27FC236}">
                <a16:creationId xmlns:a16="http://schemas.microsoft.com/office/drawing/2014/main" id="{D52CA513-034F-4E21-9D66-7DD6D7495EFA}"/>
              </a:ext>
            </a:extLst>
          </p:cNvPr>
          <p:cNvSpPr/>
          <p:nvPr/>
        </p:nvSpPr>
        <p:spPr>
          <a:xfrm>
            <a:off x="5784572" y="4380670"/>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6617E66E-9426-440C-81D4-416FB1993B18}"/>
              </a:ext>
            </a:extLst>
          </p:cNvPr>
          <p:cNvSpPr/>
          <p:nvPr/>
        </p:nvSpPr>
        <p:spPr>
          <a:xfrm>
            <a:off x="7981894" y="4577703"/>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Connector 31">
            <a:extLst>
              <a:ext uri="{FF2B5EF4-FFF2-40B4-BE49-F238E27FC236}">
                <a16:creationId xmlns:a16="http://schemas.microsoft.com/office/drawing/2014/main" id="{14BB9DE5-5956-4F87-825A-DA31C5978A4D}"/>
              </a:ext>
            </a:extLst>
          </p:cNvPr>
          <p:cNvSpPr/>
          <p:nvPr/>
        </p:nvSpPr>
        <p:spPr>
          <a:xfrm>
            <a:off x="7815737" y="4119057"/>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Connector 32">
            <a:extLst>
              <a:ext uri="{FF2B5EF4-FFF2-40B4-BE49-F238E27FC236}">
                <a16:creationId xmlns:a16="http://schemas.microsoft.com/office/drawing/2014/main" id="{12C19DBE-102B-41F9-81A1-1DE9347E2D40}"/>
              </a:ext>
            </a:extLst>
          </p:cNvPr>
          <p:cNvSpPr/>
          <p:nvPr/>
        </p:nvSpPr>
        <p:spPr>
          <a:xfrm>
            <a:off x="6272032" y="417196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Connector 33">
            <a:extLst>
              <a:ext uri="{FF2B5EF4-FFF2-40B4-BE49-F238E27FC236}">
                <a16:creationId xmlns:a16="http://schemas.microsoft.com/office/drawing/2014/main" id="{38E4E622-3464-4335-A530-158FE45E0F2C}"/>
              </a:ext>
            </a:extLst>
          </p:cNvPr>
          <p:cNvSpPr/>
          <p:nvPr/>
        </p:nvSpPr>
        <p:spPr>
          <a:xfrm>
            <a:off x="5586710" y="467371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Connector 34">
            <a:extLst>
              <a:ext uri="{FF2B5EF4-FFF2-40B4-BE49-F238E27FC236}">
                <a16:creationId xmlns:a16="http://schemas.microsoft.com/office/drawing/2014/main" id="{A0483564-7CCC-4C46-BF81-6E13755BD2F7}"/>
              </a:ext>
            </a:extLst>
          </p:cNvPr>
          <p:cNvSpPr/>
          <p:nvPr/>
        </p:nvSpPr>
        <p:spPr>
          <a:xfrm>
            <a:off x="6491382" y="3945181"/>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Connector 35">
            <a:extLst>
              <a:ext uri="{FF2B5EF4-FFF2-40B4-BE49-F238E27FC236}">
                <a16:creationId xmlns:a16="http://schemas.microsoft.com/office/drawing/2014/main" id="{4D47CB81-BA49-4D87-8B8B-614CD166EF74}"/>
              </a:ext>
            </a:extLst>
          </p:cNvPr>
          <p:cNvSpPr/>
          <p:nvPr/>
        </p:nvSpPr>
        <p:spPr>
          <a:xfrm>
            <a:off x="6949738" y="4032710"/>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Connector 36">
            <a:extLst>
              <a:ext uri="{FF2B5EF4-FFF2-40B4-BE49-F238E27FC236}">
                <a16:creationId xmlns:a16="http://schemas.microsoft.com/office/drawing/2014/main" id="{6618AE0E-0198-4F51-9CC8-84449047ED9A}"/>
              </a:ext>
            </a:extLst>
          </p:cNvPr>
          <p:cNvSpPr/>
          <p:nvPr/>
        </p:nvSpPr>
        <p:spPr>
          <a:xfrm>
            <a:off x="8388633" y="3631886"/>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Connector 37">
            <a:extLst>
              <a:ext uri="{FF2B5EF4-FFF2-40B4-BE49-F238E27FC236}">
                <a16:creationId xmlns:a16="http://schemas.microsoft.com/office/drawing/2014/main" id="{B3A5F482-E1FF-44D1-BDCB-B44440D98BB5}"/>
              </a:ext>
            </a:extLst>
          </p:cNvPr>
          <p:cNvSpPr/>
          <p:nvPr/>
        </p:nvSpPr>
        <p:spPr>
          <a:xfrm>
            <a:off x="7707045" y="346751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Connector 38">
            <a:extLst>
              <a:ext uri="{FF2B5EF4-FFF2-40B4-BE49-F238E27FC236}">
                <a16:creationId xmlns:a16="http://schemas.microsoft.com/office/drawing/2014/main" id="{A8F1B499-2ADB-4E86-AD39-83873388100B}"/>
              </a:ext>
            </a:extLst>
          </p:cNvPr>
          <p:cNvSpPr/>
          <p:nvPr/>
        </p:nvSpPr>
        <p:spPr>
          <a:xfrm>
            <a:off x="6093982" y="507988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Connector 39">
            <a:extLst>
              <a:ext uri="{FF2B5EF4-FFF2-40B4-BE49-F238E27FC236}">
                <a16:creationId xmlns:a16="http://schemas.microsoft.com/office/drawing/2014/main" id="{FCDB228E-E103-42C1-89AB-2D43341A2201}"/>
              </a:ext>
            </a:extLst>
          </p:cNvPr>
          <p:cNvSpPr/>
          <p:nvPr/>
        </p:nvSpPr>
        <p:spPr>
          <a:xfrm>
            <a:off x="6732395" y="4886762"/>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Connector 40">
            <a:extLst>
              <a:ext uri="{FF2B5EF4-FFF2-40B4-BE49-F238E27FC236}">
                <a16:creationId xmlns:a16="http://schemas.microsoft.com/office/drawing/2014/main" id="{60FEDC99-66C4-45C8-AAFB-173E00743197}"/>
              </a:ext>
            </a:extLst>
          </p:cNvPr>
          <p:cNvSpPr/>
          <p:nvPr/>
        </p:nvSpPr>
        <p:spPr>
          <a:xfrm>
            <a:off x="7026068" y="364266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lowchart: Connector 41">
            <a:extLst>
              <a:ext uri="{FF2B5EF4-FFF2-40B4-BE49-F238E27FC236}">
                <a16:creationId xmlns:a16="http://schemas.microsoft.com/office/drawing/2014/main" id="{46972EE5-366F-4643-B796-1C68BCD9ABAF}"/>
              </a:ext>
            </a:extLst>
          </p:cNvPr>
          <p:cNvSpPr/>
          <p:nvPr/>
        </p:nvSpPr>
        <p:spPr>
          <a:xfrm>
            <a:off x="8338798" y="4161191"/>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lowchart: Connector 42">
            <a:extLst>
              <a:ext uri="{FF2B5EF4-FFF2-40B4-BE49-F238E27FC236}">
                <a16:creationId xmlns:a16="http://schemas.microsoft.com/office/drawing/2014/main" id="{451A3372-673C-4A88-94B3-8FE7AF95779A}"/>
              </a:ext>
            </a:extLst>
          </p:cNvPr>
          <p:cNvSpPr/>
          <p:nvPr/>
        </p:nvSpPr>
        <p:spPr>
          <a:xfrm>
            <a:off x="6807723" y="4417882"/>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lowchart: Connector 43">
            <a:extLst>
              <a:ext uri="{FF2B5EF4-FFF2-40B4-BE49-F238E27FC236}">
                <a16:creationId xmlns:a16="http://schemas.microsoft.com/office/drawing/2014/main" id="{4703DCB7-9607-4D3B-AD59-B1EFD93114E8}"/>
              </a:ext>
            </a:extLst>
          </p:cNvPr>
          <p:cNvSpPr/>
          <p:nvPr/>
        </p:nvSpPr>
        <p:spPr>
          <a:xfrm>
            <a:off x="7308763" y="4133944"/>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lowchart: Connector 44">
            <a:extLst>
              <a:ext uri="{FF2B5EF4-FFF2-40B4-BE49-F238E27FC236}">
                <a16:creationId xmlns:a16="http://schemas.microsoft.com/office/drawing/2014/main" id="{C8753685-B6DC-48D3-8498-1F6871C76A7C}"/>
              </a:ext>
            </a:extLst>
          </p:cNvPr>
          <p:cNvSpPr/>
          <p:nvPr/>
        </p:nvSpPr>
        <p:spPr>
          <a:xfrm>
            <a:off x="8090566" y="3386919"/>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lowchart: Connector 45">
            <a:extLst>
              <a:ext uri="{FF2B5EF4-FFF2-40B4-BE49-F238E27FC236}">
                <a16:creationId xmlns:a16="http://schemas.microsoft.com/office/drawing/2014/main" id="{75CA134F-CD0A-4295-9B4C-A314A1A24879}"/>
              </a:ext>
            </a:extLst>
          </p:cNvPr>
          <p:cNvSpPr/>
          <p:nvPr/>
        </p:nvSpPr>
        <p:spPr>
          <a:xfrm>
            <a:off x="8688297" y="2988187"/>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lowchart: Connector 46">
            <a:extLst>
              <a:ext uri="{FF2B5EF4-FFF2-40B4-BE49-F238E27FC236}">
                <a16:creationId xmlns:a16="http://schemas.microsoft.com/office/drawing/2014/main" id="{3E3F6017-3C3A-4203-B5D8-21F463000D71}"/>
              </a:ext>
            </a:extLst>
          </p:cNvPr>
          <p:cNvSpPr/>
          <p:nvPr/>
        </p:nvSpPr>
        <p:spPr>
          <a:xfrm>
            <a:off x="7526106" y="4688517"/>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tar: 5 Points 4">
            <a:extLst>
              <a:ext uri="{FF2B5EF4-FFF2-40B4-BE49-F238E27FC236}">
                <a16:creationId xmlns:a16="http://schemas.microsoft.com/office/drawing/2014/main" id="{2C9AF292-71A0-4AD4-9FAD-6BDCAF10F763}"/>
              </a:ext>
            </a:extLst>
          </p:cNvPr>
          <p:cNvSpPr/>
          <p:nvPr/>
        </p:nvSpPr>
        <p:spPr>
          <a:xfrm>
            <a:off x="6248671" y="3030818"/>
            <a:ext cx="589313" cy="471033"/>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Star: 5 Points 47">
            <a:extLst>
              <a:ext uri="{FF2B5EF4-FFF2-40B4-BE49-F238E27FC236}">
                <a16:creationId xmlns:a16="http://schemas.microsoft.com/office/drawing/2014/main" id="{09C09B9C-63C7-41B3-A83F-E36554E3EB8C}"/>
              </a:ext>
            </a:extLst>
          </p:cNvPr>
          <p:cNvSpPr/>
          <p:nvPr/>
        </p:nvSpPr>
        <p:spPr>
          <a:xfrm>
            <a:off x="6146783" y="4505330"/>
            <a:ext cx="589313" cy="471033"/>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Multiplication Sign 48">
            <a:extLst>
              <a:ext uri="{FF2B5EF4-FFF2-40B4-BE49-F238E27FC236}">
                <a16:creationId xmlns:a16="http://schemas.microsoft.com/office/drawing/2014/main" id="{A286806E-B93B-49EF-8C23-2CCBBDF5087A}"/>
              </a:ext>
            </a:extLst>
          </p:cNvPr>
          <p:cNvSpPr/>
          <p:nvPr/>
        </p:nvSpPr>
        <p:spPr>
          <a:xfrm>
            <a:off x="6295442" y="304413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lowchart: Connector 49">
            <a:extLst>
              <a:ext uri="{FF2B5EF4-FFF2-40B4-BE49-F238E27FC236}">
                <a16:creationId xmlns:a16="http://schemas.microsoft.com/office/drawing/2014/main" id="{6E9C1D62-0905-46B1-8526-0692E5D1E951}"/>
              </a:ext>
            </a:extLst>
          </p:cNvPr>
          <p:cNvSpPr/>
          <p:nvPr/>
        </p:nvSpPr>
        <p:spPr>
          <a:xfrm>
            <a:off x="6325503" y="4600241"/>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729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8" grpId="0" animBg="1"/>
      <p:bldP spid="48" grpId="1" animBg="1"/>
      <p:bldP spid="49"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mage result for support vector machine">
            <a:extLst>
              <a:ext uri="{FF2B5EF4-FFF2-40B4-BE49-F238E27FC236}">
                <a16:creationId xmlns:a16="http://schemas.microsoft.com/office/drawing/2014/main" id="{24849F62-4885-4A24-B51D-749F1C7469A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81347" y="1055660"/>
            <a:ext cx="4121336" cy="301681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EEAF4DE-6063-4535-83B9-CF95ACD23B29}"/>
              </a:ext>
            </a:extLst>
          </p:cNvPr>
          <p:cNvSpPr txBox="1">
            <a:spLocks/>
          </p:cNvSpPr>
          <p:nvPr/>
        </p:nvSpPr>
        <p:spPr>
          <a:xfrm>
            <a:off x="557130" y="40998"/>
            <a:ext cx="8662917" cy="220483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Support Vector Machine (SVM)</a:t>
            </a:r>
            <a:endParaRPr lang="en-US" altLang="en-US" sz="4400" b="1" dirty="0">
              <a:solidFill>
                <a:schemeClr val="tx2">
                  <a:lumMod val="50000"/>
                  <a:lumOff val="50000"/>
                </a:schemeClr>
              </a:solidFill>
            </a:endParaRPr>
          </a:p>
        </p:txBody>
      </p:sp>
      <p:sp>
        <p:nvSpPr>
          <p:cNvPr id="7" name="Rectangle 6">
            <a:extLst>
              <a:ext uri="{FF2B5EF4-FFF2-40B4-BE49-F238E27FC236}">
                <a16:creationId xmlns:a16="http://schemas.microsoft.com/office/drawing/2014/main" id="{AEA5BABF-CD96-43F6-8198-2FE8CEFC054D}"/>
              </a:ext>
            </a:extLst>
          </p:cNvPr>
          <p:cNvSpPr/>
          <p:nvPr/>
        </p:nvSpPr>
        <p:spPr>
          <a:xfrm>
            <a:off x="-1" y="1055660"/>
            <a:ext cx="4580573" cy="5632311"/>
          </a:xfrm>
          <a:prstGeom prst="rect">
            <a:avLst/>
          </a:prstGeom>
        </p:spPr>
        <p:txBody>
          <a:bodyPr wrap="square">
            <a:spAutoFit/>
          </a:bodyPr>
          <a:lstStyle/>
          <a:p>
            <a:pPr marL="457200" indent="-457200">
              <a:buFont typeface="Arial" panose="020B0604020202020204" pitchFamily="34" charset="0"/>
              <a:buChar char="•"/>
            </a:pPr>
            <a:r>
              <a:rPr lang="en-US" altLang="en-US" sz="2400" dirty="0"/>
              <a:t>SVM is one of the most powerful classification model, especially for complex, but small/mid-sized datasets.</a:t>
            </a:r>
          </a:p>
          <a:p>
            <a:pPr marL="457200" indent="-457200">
              <a:buFont typeface="Arial" panose="020B0604020202020204" pitchFamily="34" charset="0"/>
              <a:buChar char="•"/>
            </a:pPr>
            <a:r>
              <a:rPr lang="en-US" altLang="en-US" sz="2400" dirty="0"/>
              <a:t>Best for binary classification</a:t>
            </a:r>
          </a:p>
          <a:p>
            <a:pPr marL="457200" indent="-457200">
              <a:buFont typeface="Arial" panose="020B0604020202020204" pitchFamily="34" charset="0"/>
              <a:buChar char="•"/>
            </a:pPr>
            <a:r>
              <a:rPr lang="en-US" altLang="en-US" sz="2400" dirty="0"/>
              <a:t>Easy to train</a:t>
            </a:r>
          </a:p>
          <a:p>
            <a:pPr marL="457200" indent="-457200">
              <a:buFont typeface="Arial" panose="020B0604020202020204" pitchFamily="34" charset="0"/>
              <a:buChar char="•"/>
            </a:pPr>
            <a:r>
              <a:rPr lang="en-US" sz="2400" dirty="0"/>
              <a:t>It finds out a line/ hyper-plane (in multidimensional space that separate outs classes) that maximizes margin between two classes.</a:t>
            </a:r>
          </a:p>
          <a:p>
            <a:pPr marL="457200" indent="-457200">
              <a:buFont typeface="Arial" panose="020B0604020202020204" pitchFamily="34" charset="0"/>
              <a:buChar char="•"/>
            </a:pPr>
            <a:r>
              <a:rPr lang="en-US" altLang="en-US" sz="2400" dirty="0"/>
              <a:t>Hyperparameters – Kernel (linear, polynomial), gamma, </a:t>
            </a:r>
            <a:r>
              <a:rPr lang="en-US" sz="2400" dirty="0"/>
              <a:t>margin(a separation of line to the closest class points)</a:t>
            </a:r>
            <a:endParaRPr lang="en-US" altLang="en-US" sz="2400" dirty="0"/>
          </a:p>
        </p:txBody>
      </p:sp>
      <p:pic>
        <p:nvPicPr>
          <p:cNvPr id="2" name="Picture 1">
            <a:extLst>
              <a:ext uri="{FF2B5EF4-FFF2-40B4-BE49-F238E27FC236}">
                <a16:creationId xmlns:a16="http://schemas.microsoft.com/office/drawing/2014/main" id="{DAA0C944-B666-4EC8-B454-A481A7BD8011}"/>
              </a:ext>
            </a:extLst>
          </p:cNvPr>
          <p:cNvPicPr>
            <a:picLocks noChangeAspect="1"/>
          </p:cNvPicPr>
          <p:nvPr/>
        </p:nvPicPr>
        <p:blipFill>
          <a:blip r:embed="rId4"/>
          <a:stretch>
            <a:fillRect/>
          </a:stretch>
        </p:blipFill>
        <p:spPr>
          <a:xfrm>
            <a:off x="4580573" y="3875531"/>
            <a:ext cx="4322885" cy="2785521"/>
          </a:xfrm>
          <a:prstGeom prst="rect">
            <a:avLst/>
          </a:prstGeom>
        </p:spPr>
      </p:pic>
    </p:spTree>
    <p:extLst>
      <p:ext uri="{BB962C8B-B14F-4D97-AF65-F5344CB8AC3E}">
        <p14:creationId xmlns:p14="http://schemas.microsoft.com/office/powerpoint/2010/main" val="2546760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EAF4DE-6063-4535-83B9-CF95ACD23B29}"/>
              </a:ext>
            </a:extLst>
          </p:cNvPr>
          <p:cNvSpPr txBox="1">
            <a:spLocks/>
          </p:cNvSpPr>
          <p:nvPr/>
        </p:nvSpPr>
        <p:spPr>
          <a:xfrm>
            <a:off x="32960" y="68639"/>
            <a:ext cx="8662917" cy="77714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How SVM works</a:t>
            </a:r>
            <a:endParaRPr lang="en-US" altLang="en-US" sz="4400" b="1" dirty="0">
              <a:solidFill>
                <a:schemeClr val="tx2">
                  <a:lumMod val="50000"/>
                  <a:lumOff val="50000"/>
                </a:schemeClr>
              </a:solidFill>
            </a:endParaRPr>
          </a:p>
        </p:txBody>
      </p:sp>
      <p:cxnSp>
        <p:nvCxnSpPr>
          <p:cNvPr id="8" name="Straight Arrow Connector 7">
            <a:extLst>
              <a:ext uri="{FF2B5EF4-FFF2-40B4-BE49-F238E27FC236}">
                <a16:creationId xmlns:a16="http://schemas.microsoft.com/office/drawing/2014/main" id="{35E79166-881D-44CB-AD08-676E5F99178A}"/>
              </a:ext>
            </a:extLst>
          </p:cNvPr>
          <p:cNvCxnSpPr>
            <a:cxnSpLocks/>
          </p:cNvCxnSpPr>
          <p:nvPr/>
        </p:nvCxnSpPr>
        <p:spPr>
          <a:xfrm flipV="1">
            <a:off x="121026" y="1747705"/>
            <a:ext cx="0" cy="427502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0CCE9D7E-52FB-424E-91D0-16C1100B2BD9}"/>
              </a:ext>
            </a:extLst>
          </p:cNvPr>
          <p:cNvCxnSpPr>
            <a:cxnSpLocks/>
          </p:cNvCxnSpPr>
          <p:nvPr/>
        </p:nvCxnSpPr>
        <p:spPr>
          <a:xfrm>
            <a:off x="121026" y="6022730"/>
            <a:ext cx="3864211"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82E6FE3-BF8D-4BD2-ABE7-05F3064D0E42}"/>
              </a:ext>
            </a:extLst>
          </p:cNvPr>
          <p:cNvCxnSpPr>
            <a:cxnSpLocks/>
          </p:cNvCxnSpPr>
          <p:nvPr/>
        </p:nvCxnSpPr>
        <p:spPr>
          <a:xfrm flipV="1">
            <a:off x="250953" y="2801394"/>
            <a:ext cx="3687254" cy="1744924"/>
          </a:xfrm>
          <a:prstGeom prst="line">
            <a:avLst/>
          </a:prstGeom>
          <a:ln w="57150">
            <a:solidFill>
              <a:srgbClr val="FF0000"/>
            </a:solidFill>
          </a:ln>
        </p:spPr>
        <p:style>
          <a:lnRef idx="2">
            <a:schemeClr val="accent4"/>
          </a:lnRef>
          <a:fillRef idx="0">
            <a:schemeClr val="accent4"/>
          </a:fillRef>
          <a:effectRef idx="1">
            <a:schemeClr val="accent4"/>
          </a:effectRef>
          <a:fontRef idx="minor">
            <a:schemeClr val="tx1"/>
          </a:fontRef>
        </p:style>
      </p:cxnSp>
      <p:sp>
        <p:nvSpPr>
          <p:cNvPr id="11" name="Multiplication Sign 10">
            <a:extLst>
              <a:ext uri="{FF2B5EF4-FFF2-40B4-BE49-F238E27FC236}">
                <a16:creationId xmlns:a16="http://schemas.microsoft.com/office/drawing/2014/main" id="{8DBC3D30-81EA-4E69-996A-E68B6540A289}"/>
              </a:ext>
            </a:extLst>
          </p:cNvPr>
          <p:cNvSpPr/>
          <p:nvPr/>
        </p:nvSpPr>
        <p:spPr>
          <a:xfrm>
            <a:off x="922071" y="294784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Multiplication Sign 11">
            <a:extLst>
              <a:ext uri="{FF2B5EF4-FFF2-40B4-BE49-F238E27FC236}">
                <a16:creationId xmlns:a16="http://schemas.microsoft.com/office/drawing/2014/main" id="{4B2C3EE2-D3A1-4310-B024-3CBFA35C0390}"/>
              </a:ext>
            </a:extLst>
          </p:cNvPr>
          <p:cNvSpPr/>
          <p:nvPr/>
        </p:nvSpPr>
        <p:spPr>
          <a:xfrm>
            <a:off x="710322" y="201956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C6DA74FE-A09C-4D56-9E57-7787765312A8}"/>
              </a:ext>
            </a:extLst>
          </p:cNvPr>
          <p:cNvSpPr/>
          <p:nvPr/>
        </p:nvSpPr>
        <p:spPr>
          <a:xfrm>
            <a:off x="549636" y="252838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AE1A01E1-5CB6-474E-8D2B-E6EC7E506867}"/>
              </a:ext>
            </a:extLst>
          </p:cNvPr>
          <p:cNvSpPr/>
          <p:nvPr/>
        </p:nvSpPr>
        <p:spPr>
          <a:xfrm>
            <a:off x="1352025" y="267673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Multiplication Sign 14">
            <a:extLst>
              <a:ext uri="{FF2B5EF4-FFF2-40B4-BE49-F238E27FC236}">
                <a16:creationId xmlns:a16="http://schemas.microsoft.com/office/drawing/2014/main" id="{E1F2EEFF-5145-482F-A2F3-B23E005E90C8}"/>
              </a:ext>
            </a:extLst>
          </p:cNvPr>
          <p:cNvSpPr/>
          <p:nvPr/>
        </p:nvSpPr>
        <p:spPr>
          <a:xfrm>
            <a:off x="1828642" y="183915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Multiplication Sign 15">
            <a:extLst>
              <a:ext uri="{FF2B5EF4-FFF2-40B4-BE49-F238E27FC236}">
                <a16:creationId xmlns:a16="http://schemas.microsoft.com/office/drawing/2014/main" id="{0120A08A-72EC-46A0-BBA4-71D2F1E73192}"/>
              </a:ext>
            </a:extLst>
          </p:cNvPr>
          <p:cNvSpPr/>
          <p:nvPr/>
        </p:nvSpPr>
        <p:spPr>
          <a:xfrm>
            <a:off x="2406743" y="279049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Multiplication Sign 17">
            <a:extLst>
              <a:ext uri="{FF2B5EF4-FFF2-40B4-BE49-F238E27FC236}">
                <a16:creationId xmlns:a16="http://schemas.microsoft.com/office/drawing/2014/main" id="{82E690C2-B8C0-4DE9-B823-A56E1B1314C6}"/>
              </a:ext>
            </a:extLst>
          </p:cNvPr>
          <p:cNvSpPr/>
          <p:nvPr/>
        </p:nvSpPr>
        <p:spPr>
          <a:xfrm>
            <a:off x="332293" y="315383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Multiplication Sign 18">
            <a:extLst>
              <a:ext uri="{FF2B5EF4-FFF2-40B4-BE49-F238E27FC236}">
                <a16:creationId xmlns:a16="http://schemas.microsoft.com/office/drawing/2014/main" id="{62B6B23D-3865-42F8-B5B0-031D01FBC2D2}"/>
              </a:ext>
            </a:extLst>
          </p:cNvPr>
          <p:cNvSpPr/>
          <p:nvPr/>
        </p:nvSpPr>
        <p:spPr>
          <a:xfrm>
            <a:off x="1780807" y="287176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Multiplication Sign 19">
            <a:extLst>
              <a:ext uri="{FF2B5EF4-FFF2-40B4-BE49-F238E27FC236}">
                <a16:creationId xmlns:a16="http://schemas.microsoft.com/office/drawing/2014/main" id="{2C6FB6F8-5EB9-4BD6-B931-4666AF1CEBEB}"/>
              </a:ext>
            </a:extLst>
          </p:cNvPr>
          <p:cNvSpPr/>
          <p:nvPr/>
        </p:nvSpPr>
        <p:spPr>
          <a:xfrm>
            <a:off x="750375" y="341342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Multiplication Sign 20">
            <a:extLst>
              <a:ext uri="{FF2B5EF4-FFF2-40B4-BE49-F238E27FC236}">
                <a16:creationId xmlns:a16="http://schemas.microsoft.com/office/drawing/2014/main" id="{401F949A-1891-4469-8612-9B8C065E50F9}"/>
              </a:ext>
            </a:extLst>
          </p:cNvPr>
          <p:cNvSpPr/>
          <p:nvPr/>
        </p:nvSpPr>
        <p:spPr>
          <a:xfrm>
            <a:off x="1252497" y="217283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Multiplication Sign 21">
            <a:extLst>
              <a:ext uri="{FF2B5EF4-FFF2-40B4-BE49-F238E27FC236}">
                <a16:creationId xmlns:a16="http://schemas.microsoft.com/office/drawing/2014/main" id="{E1D15F8D-B67F-4662-9DE4-5645E2FF550D}"/>
              </a:ext>
            </a:extLst>
          </p:cNvPr>
          <p:cNvSpPr/>
          <p:nvPr/>
        </p:nvSpPr>
        <p:spPr>
          <a:xfrm>
            <a:off x="2060610" y="233239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ultiplication Sign 22">
            <a:extLst>
              <a:ext uri="{FF2B5EF4-FFF2-40B4-BE49-F238E27FC236}">
                <a16:creationId xmlns:a16="http://schemas.microsoft.com/office/drawing/2014/main" id="{11D1E224-F690-48B1-9908-860047906CBF}"/>
              </a:ext>
            </a:extLst>
          </p:cNvPr>
          <p:cNvSpPr/>
          <p:nvPr/>
        </p:nvSpPr>
        <p:spPr>
          <a:xfrm>
            <a:off x="2936354" y="227161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Multiplication Sign 23">
            <a:extLst>
              <a:ext uri="{FF2B5EF4-FFF2-40B4-BE49-F238E27FC236}">
                <a16:creationId xmlns:a16="http://schemas.microsoft.com/office/drawing/2014/main" id="{C2AC7CF8-B7DD-4862-8107-DE1EF6CD91AD}"/>
              </a:ext>
            </a:extLst>
          </p:cNvPr>
          <p:cNvSpPr/>
          <p:nvPr/>
        </p:nvSpPr>
        <p:spPr>
          <a:xfrm>
            <a:off x="2472109" y="192190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ultiplication Sign 24">
            <a:extLst>
              <a:ext uri="{FF2B5EF4-FFF2-40B4-BE49-F238E27FC236}">
                <a16:creationId xmlns:a16="http://schemas.microsoft.com/office/drawing/2014/main" id="{E846FA97-FE6B-4074-9E56-9E05E47704D0}"/>
              </a:ext>
            </a:extLst>
          </p:cNvPr>
          <p:cNvSpPr/>
          <p:nvPr/>
        </p:nvSpPr>
        <p:spPr>
          <a:xfrm>
            <a:off x="175934" y="368768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Connector 26">
            <a:extLst>
              <a:ext uri="{FF2B5EF4-FFF2-40B4-BE49-F238E27FC236}">
                <a16:creationId xmlns:a16="http://schemas.microsoft.com/office/drawing/2014/main" id="{3A98C091-D727-4973-A8A1-CEF422CADA7A}"/>
              </a:ext>
            </a:extLst>
          </p:cNvPr>
          <p:cNvSpPr/>
          <p:nvPr/>
        </p:nvSpPr>
        <p:spPr>
          <a:xfrm>
            <a:off x="864169" y="454631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Connector 27">
            <a:extLst>
              <a:ext uri="{FF2B5EF4-FFF2-40B4-BE49-F238E27FC236}">
                <a16:creationId xmlns:a16="http://schemas.microsoft.com/office/drawing/2014/main" id="{3292F978-434E-43CF-B15B-3143C03D2C67}"/>
              </a:ext>
            </a:extLst>
          </p:cNvPr>
          <p:cNvSpPr/>
          <p:nvPr/>
        </p:nvSpPr>
        <p:spPr>
          <a:xfrm>
            <a:off x="3061491" y="4743351"/>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Connector 28">
            <a:extLst>
              <a:ext uri="{FF2B5EF4-FFF2-40B4-BE49-F238E27FC236}">
                <a16:creationId xmlns:a16="http://schemas.microsoft.com/office/drawing/2014/main" id="{F55297E8-3647-463E-B73C-4395D9E313B4}"/>
              </a:ext>
            </a:extLst>
          </p:cNvPr>
          <p:cNvSpPr/>
          <p:nvPr/>
        </p:nvSpPr>
        <p:spPr>
          <a:xfrm>
            <a:off x="2895334" y="428470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lowchart: Connector 29">
            <a:extLst>
              <a:ext uri="{FF2B5EF4-FFF2-40B4-BE49-F238E27FC236}">
                <a16:creationId xmlns:a16="http://schemas.microsoft.com/office/drawing/2014/main" id="{36ACB2A3-D510-46B8-B931-91B24B3B013E}"/>
              </a:ext>
            </a:extLst>
          </p:cNvPr>
          <p:cNvSpPr/>
          <p:nvPr/>
        </p:nvSpPr>
        <p:spPr>
          <a:xfrm>
            <a:off x="1380017" y="446246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BB997310-9A43-4A5B-81DA-AE3ED7F4A1D4}"/>
              </a:ext>
            </a:extLst>
          </p:cNvPr>
          <p:cNvSpPr/>
          <p:nvPr/>
        </p:nvSpPr>
        <p:spPr>
          <a:xfrm>
            <a:off x="666307" y="4839363"/>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Connector 31">
            <a:extLst>
              <a:ext uri="{FF2B5EF4-FFF2-40B4-BE49-F238E27FC236}">
                <a16:creationId xmlns:a16="http://schemas.microsoft.com/office/drawing/2014/main" id="{11DE0CF2-0F4C-4D84-B3CC-582EB860FC05}"/>
              </a:ext>
            </a:extLst>
          </p:cNvPr>
          <p:cNvSpPr/>
          <p:nvPr/>
        </p:nvSpPr>
        <p:spPr>
          <a:xfrm>
            <a:off x="1625057" y="4279987"/>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Connector 32">
            <a:extLst>
              <a:ext uri="{FF2B5EF4-FFF2-40B4-BE49-F238E27FC236}">
                <a16:creationId xmlns:a16="http://schemas.microsoft.com/office/drawing/2014/main" id="{2B28BCD9-9982-4548-A659-1BC652652DF2}"/>
              </a:ext>
            </a:extLst>
          </p:cNvPr>
          <p:cNvSpPr/>
          <p:nvPr/>
        </p:nvSpPr>
        <p:spPr>
          <a:xfrm>
            <a:off x="2029335" y="419835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Connector 33">
            <a:extLst>
              <a:ext uri="{FF2B5EF4-FFF2-40B4-BE49-F238E27FC236}">
                <a16:creationId xmlns:a16="http://schemas.microsoft.com/office/drawing/2014/main" id="{8607341E-567F-4436-AADB-9315BB06D8BE}"/>
              </a:ext>
            </a:extLst>
          </p:cNvPr>
          <p:cNvSpPr/>
          <p:nvPr/>
        </p:nvSpPr>
        <p:spPr>
          <a:xfrm>
            <a:off x="3468230" y="3797534"/>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Connector 34">
            <a:extLst>
              <a:ext uri="{FF2B5EF4-FFF2-40B4-BE49-F238E27FC236}">
                <a16:creationId xmlns:a16="http://schemas.microsoft.com/office/drawing/2014/main" id="{806AF0D7-5693-40A2-9E6A-960DAEE5EF36}"/>
              </a:ext>
            </a:extLst>
          </p:cNvPr>
          <p:cNvSpPr/>
          <p:nvPr/>
        </p:nvSpPr>
        <p:spPr>
          <a:xfrm>
            <a:off x="2786642" y="3633166"/>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Connector 35">
            <a:extLst>
              <a:ext uri="{FF2B5EF4-FFF2-40B4-BE49-F238E27FC236}">
                <a16:creationId xmlns:a16="http://schemas.microsoft.com/office/drawing/2014/main" id="{9FF906D0-FA49-4232-95C7-556B22A07287}"/>
              </a:ext>
            </a:extLst>
          </p:cNvPr>
          <p:cNvSpPr/>
          <p:nvPr/>
        </p:nvSpPr>
        <p:spPr>
          <a:xfrm>
            <a:off x="1173579" y="5245536"/>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Connector 36">
            <a:extLst>
              <a:ext uri="{FF2B5EF4-FFF2-40B4-BE49-F238E27FC236}">
                <a16:creationId xmlns:a16="http://schemas.microsoft.com/office/drawing/2014/main" id="{34436056-ECB0-4261-90C2-BDEEDE510E6A}"/>
              </a:ext>
            </a:extLst>
          </p:cNvPr>
          <p:cNvSpPr/>
          <p:nvPr/>
        </p:nvSpPr>
        <p:spPr>
          <a:xfrm>
            <a:off x="1811992" y="5052410"/>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Connector 37">
            <a:extLst>
              <a:ext uri="{FF2B5EF4-FFF2-40B4-BE49-F238E27FC236}">
                <a16:creationId xmlns:a16="http://schemas.microsoft.com/office/drawing/2014/main" id="{7F5A1C7B-2984-4B2E-9752-B404DE286F94}"/>
              </a:ext>
            </a:extLst>
          </p:cNvPr>
          <p:cNvSpPr/>
          <p:nvPr/>
        </p:nvSpPr>
        <p:spPr>
          <a:xfrm>
            <a:off x="2226351" y="3935462"/>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Connector 38">
            <a:extLst>
              <a:ext uri="{FF2B5EF4-FFF2-40B4-BE49-F238E27FC236}">
                <a16:creationId xmlns:a16="http://schemas.microsoft.com/office/drawing/2014/main" id="{39386BF0-561E-4CEA-9AD2-2AAE77465E61}"/>
              </a:ext>
            </a:extLst>
          </p:cNvPr>
          <p:cNvSpPr/>
          <p:nvPr/>
        </p:nvSpPr>
        <p:spPr>
          <a:xfrm>
            <a:off x="3418395" y="4326839"/>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Connector 39">
            <a:extLst>
              <a:ext uri="{FF2B5EF4-FFF2-40B4-BE49-F238E27FC236}">
                <a16:creationId xmlns:a16="http://schemas.microsoft.com/office/drawing/2014/main" id="{C8799153-02EE-44DB-8AF4-4B8D089DCB04}"/>
              </a:ext>
            </a:extLst>
          </p:cNvPr>
          <p:cNvSpPr/>
          <p:nvPr/>
        </p:nvSpPr>
        <p:spPr>
          <a:xfrm>
            <a:off x="1887320" y="4583530"/>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Connector 40">
            <a:extLst>
              <a:ext uri="{FF2B5EF4-FFF2-40B4-BE49-F238E27FC236}">
                <a16:creationId xmlns:a16="http://schemas.microsoft.com/office/drawing/2014/main" id="{9AF68F3C-8FAF-4C84-BF6B-6201D00B19CF}"/>
              </a:ext>
            </a:extLst>
          </p:cNvPr>
          <p:cNvSpPr/>
          <p:nvPr/>
        </p:nvSpPr>
        <p:spPr>
          <a:xfrm>
            <a:off x="2388360" y="4299592"/>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lowchart: Connector 41">
            <a:extLst>
              <a:ext uri="{FF2B5EF4-FFF2-40B4-BE49-F238E27FC236}">
                <a16:creationId xmlns:a16="http://schemas.microsoft.com/office/drawing/2014/main" id="{B871A525-84D2-4323-87C0-67F006972878}"/>
              </a:ext>
            </a:extLst>
          </p:cNvPr>
          <p:cNvSpPr/>
          <p:nvPr/>
        </p:nvSpPr>
        <p:spPr>
          <a:xfrm>
            <a:off x="3170163" y="3552567"/>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lowchart: Connector 42">
            <a:extLst>
              <a:ext uri="{FF2B5EF4-FFF2-40B4-BE49-F238E27FC236}">
                <a16:creationId xmlns:a16="http://schemas.microsoft.com/office/drawing/2014/main" id="{AE785138-3CBA-4852-B2D8-CC6FD960E25E}"/>
              </a:ext>
            </a:extLst>
          </p:cNvPr>
          <p:cNvSpPr/>
          <p:nvPr/>
        </p:nvSpPr>
        <p:spPr>
          <a:xfrm>
            <a:off x="3767894" y="315383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lowchart: Connector 43">
            <a:extLst>
              <a:ext uri="{FF2B5EF4-FFF2-40B4-BE49-F238E27FC236}">
                <a16:creationId xmlns:a16="http://schemas.microsoft.com/office/drawing/2014/main" id="{540AFA8F-2255-4C74-9D7F-BC4AB5588C6C}"/>
              </a:ext>
            </a:extLst>
          </p:cNvPr>
          <p:cNvSpPr/>
          <p:nvPr/>
        </p:nvSpPr>
        <p:spPr>
          <a:xfrm>
            <a:off x="2605703" y="485416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Multiplication Sign 46">
            <a:extLst>
              <a:ext uri="{FF2B5EF4-FFF2-40B4-BE49-F238E27FC236}">
                <a16:creationId xmlns:a16="http://schemas.microsoft.com/office/drawing/2014/main" id="{E5F6C98B-91D7-4FAB-8316-3FE9B5D10393}"/>
              </a:ext>
            </a:extLst>
          </p:cNvPr>
          <p:cNvSpPr/>
          <p:nvPr/>
        </p:nvSpPr>
        <p:spPr>
          <a:xfrm>
            <a:off x="1375039" y="320978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a:extLst>
              <a:ext uri="{FF2B5EF4-FFF2-40B4-BE49-F238E27FC236}">
                <a16:creationId xmlns:a16="http://schemas.microsoft.com/office/drawing/2014/main" id="{9A79C72D-3438-41B5-9BB4-9C729EF1DA7B}"/>
              </a:ext>
            </a:extLst>
          </p:cNvPr>
          <p:cNvCxnSpPr>
            <a:cxnSpLocks/>
          </p:cNvCxnSpPr>
          <p:nvPr/>
        </p:nvCxnSpPr>
        <p:spPr>
          <a:xfrm flipV="1">
            <a:off x="5013872" y="1785315"/>
            <a:ext cx="0" cy="427502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491FDE9-383E-4374-915F-3EBF4ADCC18D}"/>
              </a:ext>
            </a:extLst>
          </p:cNvPr>
          <p:cNvCxnSpPr>
            <a:cxnSpLocks/>
          </p:cNvCxnSpPr>
          <p:nvPr/>
        </p:nvCxnSpPr>
        <p:spPr>
          <a:xfrm>
            <a:off x="5013872" y="6060340"/>
            <a:ext cx="3864211"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C32C371-E414-4CEC-B344-E498DCED3E36}"/>
              </a:ext>
            </a:extLst>
          </p:cNvPr>
          <p:cNvCxnSpPr>
            <a:cxnSpLocks/>
          </p:cNvCxnSpPr>
          <p:nvPr/>
        </p:nvCxnSpPr>
        <p:spPr>
          <a:xfrm flipV="1">
            <a:off x="5143799" y="2839004"/>
            <a:ext cx="3687254" cy="1744924"/>
          </a:xfrm>
          <a:prstGeom prst="line">
            <a:avLst/>
          </a:prstGeom>
          <a:ln w="57150">
            <a:solidFill>
              <a:srgbClr val="FF0000"/>
            </a:solidFill>
          </a:ln>
        </p:spPr>
        <p:style>
          <a:lnRef idx="2">
            <a:schemeClr val="accent4"/>
          </a:lnRef>
          <a:fillRef idx="0">
            <a:schemeClr val="accent4"/>
          </a:fillRef>
          <a:effectRef idx="1">
            <a:schemeClr val="accent4"/>
          </a:effectRef>
          <a:fontRef idx="minor">
            <a:schemeClr val="tx1"/>
          </a:fontRef>
        </p:style>
      </p:cxnSp>
      <p:sp>
        <p:nvSpPr>
          <p:cNvPr id="53" name="Multiplication Sign 52">
            <a:extLst>
              <a:ext uri="{FF2B5EF4-FFF2-40B4-BE49-F238E27FC236}">
                <a16:creationId xmlns:a16="http://schemas.microsoft.com/office/drawing/2014/main" id="{000DC56A-2E87-46AD-8555-8E3A4178ACED}"/>
              </a:ext>
            </a:extLst>
          </p:cNvPr>
          <p:cNvSpPr/>
          <p:nvPr/>
        </p:nvSpPr>
        <p:spPr>
          <a:xfrm>
            <a:off x="5814917" y="298545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Multiplication Sign 53">
            <a:extLst>
              <a:ext uri="{FF2B5EF4-FFF2-40B4-BE49-F238E27FC236}">
                <a16:creationId xmlns:a16="http://schemas.microsoft.com/office/drawing/2014/main" id="{F51A6BBC-9452-459B-9BD5-21EC1BF5D05D}"/>
              </a:ext>
            </a:extLst>
          </p:cNvPr>
          <p:cNvSpPr/>
          <p:nvPr/>
        </p:nvSpPr>
        <p:spPr>
          <a:xfrm>
            <a:off x="5603168" y="205717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Multiplication Sign 54">
            <a:extLst>
              <a:ext uri="{FF2B5EF4-FFF2-40B4-BE49-F238E27FC236}">
                <a16:creationId xmlns:a16="http://schemas.microsoft.com/office/drawing/2014/main" id="{12900890-448B-4699-99FD-9AD46D2F1E33}"/>
              </a:ext>
            </a:extLst>
          </p:cNvPr>
          <p:cNvSpPr/>
          <p:nvPr/>
        </p:nvSpPr>
        <p:spPr>
          <a:xfrm>
            <a:off x="5442482" y="256599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Multiplication Sign 55">
            <a:extLst>
              <a:ext uri="{FF2B5EF4-FFF2-40B4-BE49-F238E27FC236}">
                <a16:creationId xmlns:a16="http://schemas.microsoft.com/office/drawing/2014/main" id="{C170CB7B-49E7-40BD-926B-F4AC79BEC6D7}"/>
              </a:ext>
            </a:extLst>
          </p:cNvPr>
          <p:cNvSpPr/>
          <p:nvPr/>
        </p:nvSpPr>
        <p:spPr>
          <a:xfrm>
            <a:off x="6244871" y="271434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Multiplication Sign 56">
            <a:extLst>
              <a:ext uri="{FF2B5EF4-FFF2-40B4-BE49-F238E27FC236}">
                <a16:creationId xmlns:a16="http://schemas.microsoft.com/office/drawing/2014/main" id="{29807565-3F53-4ECB-9EFA-675E4681EACE}"/>
              </a:ext>
            </a:extLst>
          </p:cNvPr>
          <p:cNvSpPr/>
          <p:nvPr/>
        </p:nvSpPr>
        <p:spPr>
          <a:xfrm>
            <a:off x="6721488" y="187676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Multiplication Sign 57">
            <a:extLst>
              <a:ext uri="{FF2B5EF4-FFF2-40B4-BE49-F238E27FC236}">
                <a16:creationId xmlns:a16="http://schemas.microsoft.com/office/drawing/2014/main" id="{C8E9F01D-A3FC-4F85-93C2-5F0F2D1D5E67}"/>
              </a:ext>
            </a:extLst>
          </p:cNvPr>
          <p:cNvSpPr/>
          <p:nvPr/>
        </p:nvSpPr>
        <p:spPr>
          <a:xfrm>
            <a:off x="7299589" y="282810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Multiplication Sign 58">
            <a:extLst>
              <a:ext uri="{FF2B5EF4-FFF2-40B4-BE49-F238E27FC236}">
                <a16:creationId xmlns:a16="http://schemas.microsoft.com/office/drawing/2014/main" id="{822265C0-1F86-4661-9E72-E6C70943E9C2}"/>
              </a:ext>
            </a:extLst>
          </p:cNvPr>
          <p:cNvSpPr/>
          <p:nvPr/>
        </p:nvSpPr>
        <p:spPr>
          <a:xfrm>
            <a:off x="5225139" y="319144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Multiplication Sign 59">
            <a:extLst>
              <a:ext uri="{FF2B5EF4-FFF2-40B4-BE49-F238E27FC236}">
                <a16:creationId xmlns:a16="http://schemas.microsoft.com/office/drawing/2014/main" id="{90A4136E-E8B9-4597-B9E2-7D8AA55AE455}"/>
              </a:ext>
            </a:extLst>
          </p:cNvPr>
          <p:cNvSpPr/>
          <p:nvPr/>
        </p:nvSpPr>
        <p:spPr>
          <a:xfrm>
            <a:off x="6673653" y="290937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Multiplication Sign 60">
            <a:extLst>
              <a:ext uri="{FF2B5EF4-FFF2-40B4-BE49-F238E27FC236}">
                <a16:creationId xmlns:a16="http://schemas.microsoft.com/office/drawing/2014/main" id="{1AEFEA33-2442-48E0-B0F5-20C5D4BC316A}"/>
              </a:ext>
            </a:extLst>
          </p:cNvPr>
          <p:cNvSpPr/>
          <p:nvPr/>
        </p:nvSpPr>
        <p:spPr>
          <a:xfrm>
            <a:off x="5643221" y="345103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Multiplication Sign 61">
            <a:extLst>
              <a:ext uri="{FF2B5EF4-FFF2-40B4-BE49-F238E27FC236}">
                <a16:creationId xmlns:a16="http://schemas.microsoft.com/office/drawing/2014/main" id="{B85953B4-586E-42F4-9E32-0D5E7C01CB1D}"/>
              </a:ext>
            </a:extLst>
          </p:cNvPr>
          <p:cNvSpPr/>
          <p:nvPr/>
        </p:nvSpPr>
        <p:spPr>
          <a:xfrm>
            <a:off x="6145343" y="221044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Multiplication Sign 62">
            <a:extLst>
              <a:ext uri="{FF2B5EF4-FFF2-40B4-BE49-F238E27FC236}">
                <a16:creationId xmlns:a16="http://schemas.microsoft.com/office/drawing/2014/main" id="{7A17D9BF-0BE8-4DB3-805E-3C54AF7DF6B8}"/>
              </a:ext>
            </a:extLst>
          </p:cNvPr>
          <p:cNvSpPr/>
          <p:nvPr/>
        </p:nvSpPr>
        <p:spPr>
          <a:xfrm>
            <a:off x="6953456" y="237000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Multiplication Sign 63">
            <a:extLst>
              <a:ext uri="{FF2B5EF4-FFF2-40B4-BE49-F238E27FC236}">
                <a16:creationId xmlns:a16="http://schemas.microsoft.com/office/drawing/2014/main" id="{60436D13-5773-4E8A-8D30-D1B647573020}"/>
              </a:ext>
            </a:extLst>
          </p:cNvPr>
          <p:cNvSpPr/>
          <p:nvPr/>
        </p:nvSpPr>
        <p:spPr>
          <a:xfrm>
            <a:off x="7829200" y="230922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Multiplication Sign 64">
            <a:extLst>
              <a:ext uri="{FF2B5EF4-FFF2-40B4-BE49-F238E27FC236}">
                <a16:creationId xmlns:a16="http://schemas.microsoft.com/office/drawing/2014/main" id="{EE1FF61E-6C93-4BB3-8549-2FBBF0A305CD}"/>
              </a:ext>
            </a:extLst>
          </p:cNvPr>
          <p:cNvSpPr/>
          <p:nvPr/>
        </p:nvSpPr>
        <p:spPr>
          <a:xfrm>
            <a:off x="7364955" y="195951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Multiplication Sign 65">
            <a:extLst>
              <a:ext uri="{FF2B5EF4-FFF2-40B4-BE49-F238E27FC236}">
                <a16:creationId xmlns:a16="http://schemas.microsoft.com/office/drawing/2014/main" id="{098CAA91-E3FC-4CFA-8A33-1C66CCC15F4B}"/>
              </a:ext>
            </a:extLst>
          </p:cNvPr>
          <p:cNvSpPr/>
          <p:nvPr/>
        </p:nvSpPr>
        <p:spPr>
          <a:xfrm>
            <a:off x="5068780" y="372529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lowchart: Connector 66">
            <a:extLst>
              <a:ext uri="{FF2B5EF4-FFF2-40B4-BE49-F238E27FC236}">
                <a16:creationId xmlns:a16="http://schemas.microsoft.com/office/drawing/2014/main" id="{50F7854A-D000-4E7F-AB29-FE417B4364B3}"/>
              </a:ext>
            </a:extLst>
          </p:cNvPr>
          <p:cNvSpPr/>
          <p:nvPr/>
        </p:nvSpPr>
        <p:spPr>
          <a:xfrm>
            <a:off x="5757015" y="458392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lowchart: Connector 67">
            <a:extLst>
              <a:ext uri="{FF2B5EF4-FFF2-40B4-BE49-F238E27FC236}">
                <a16:creationId xmlns:a16="http://schemas.microsoft.com/office/drawing/2014/main" id="{85FE82ED-CD09-40E8-81EA-7ED009DED532}"/>
              </a:ext>
            </a:extLst>
          </p:cNvPr>
          <p:cNvSpPr/>
          <p:nvPr/>
        </p:nvSpPr>
        <p:spPr>
          <a:xfrm>
            <a:off x="7954337" y="4780961"/>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lowchart: Connector 68">
            <a:extLst>
              <a:ext uri="{FF2B5EF4-FFF2-40B4-BE49-F238E27FC236}">
                <a16:creationId xmlns:a16="http://schemas.microsoft.com/office/drawing/2014/main" id="{AC6FB5A5-8895-490E-8DCE-9137D56F4B04}"/>
              </a:ext>
            </a:extLst>
          </p:cNvPr>
          <p:cNvSpPr/>
          <p:nvPr/>
        </p:nvSpPr>
        <p:spPr>
          <a:xfrm>
            <a:off x="7788180" y="432231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id="{15BBE05D-A346-4686-B46E-E941385C14EF}"/>
              </a:ext>
            </a:extLst>
          </p:cNvPr>
          <p:cNvSpPr/>
          <p:nvPr/>
        </p:nvSpPr>
        <p:spPr>
          <a:xfrm>
            <a:off x="6272863" y="450007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lowchart: Connector 70">
            <a:extLst>
              <a:ext uri="{FF2B5EF4-FFF2-40B4-BE49-F238E27FC236}">
                <a16:creationId xmlns:a16="http://schemas.microsoft.com/office/drawing/2014/main" id="{3DEE35FB-66C4-4422-8D45-F86A342F6DED}"/>
              </a:ext>
            </a:extLst>
          </p:cNvPr>
          <p:cNvSpPr/>
          <p:nvPr/>
        </p:nvSpPr>
        <p:spPr>
          <a:xfrm>
            <a:off x="5559153" y="4876973"/>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lowchart: Connector 71">
            <a:extLst>
              <a:ext uri="{FF2B5EF4-FFF2-40B4-BE49-F238E27FC236}">
                <a16:creationId xmlns:a16="http://schemas.microsoft.com/office/drawing/2014/main" id="{E6EE9C8C-0614-4F0F-ABCA-9B0DED51849F}"/>
              </a:ext>
            </a:extLst>
          </p:cNvPr>
          <p:cNvSpPr/>
          <p:nvPr/>
        </p:nvSpPr>
        <p:spPr>
          <a:xfrm>
            <a:off x="6517903" y="4317597"/>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lowchart: Connector 72">
            <a:extLst>
              <a:ext uri="{FF2B5EF4-FFF2-40B4-BE49-F238E27FC236}">
                <a16:creationId xmlns:a16="http://schemas.microsoft.com/office/drawing/2014/main" id="{439F76D1-6A77-41F3-A9C8-AA8A59FF9E98}"/>
              </a:ext>
            </a:extLst>
          </p:cNvPr>
          <p:cNvSpPr/>
          <p:nvPr/>
        </p:nvSpPr>
        <p:spPr>
          <a:xfrm>
            <a:off x="6922181" y="423596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lowchart: Connector 73">
            <a:extLst>
              <a:ext uri="{FF2B5EF4-FFF2-40B4-BE49-F238E27FC236}">
                <a16:creationId xmlns:a16="http://schemas.microsoft.com/office/drawing/2014/main" id="{89770BD6-BA8C-4F17-999E-2E97C0B340B0}"/>
              </a:ext>
            </a:extLst>
          </p:cNvPr>
          <p:cNvSpPr/>
          <p:nvPr/>
        </p:nvSpPr>
        <p:spPr>
          <a:xfrm>
            <a:off x="8361076" y="3835144"/>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lowchart: Connector 74">
            <a:extLst>
              <a:ext uri="{FF2B5EF4-FFF2-40B4-BE49-F238E27FC236}">
                <a16:creationId xmlns:a16="http://schemas.microsoft.com/office/drawing/2014/main" id="{804F88D0-2F34-433F-BA9C-019F187ED6D4}"/>
              </a:ext>
            </a:extLst>
          </p:cNvPr>
          <p:cNvSpPr/>
          <p:nvPr/>
        </p:nvSpPr>
        <p:spPr>
          <a:xfrm>
            <a:off x="7679488" y="3670776"/>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lowchart: Connector 75">
            <a:extLst>
              <a:ext uri="{FF2B5EF4-FFF2-40B4-BE49-F238E27FC236}">
                <a16:creationId xmlns:a16="http://schemas.microsoft.com/office/drawing/2014/main" id="{2F3B2A2B-1B15-4673-92E5-3E4FA29CBE30}"/>
              </a:ext>
            </a:extLst>
          </p:cNvPr>
          <p:cNvSpPr/>
          <p:nvPr/>
        </p:nvSpPr>
        <p:spPr>
          <a:xfrm>
            <a:off x="6066425" y="5283146"/>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lowchart: Connector 76">
            <a:extLst>
              <a:ext uri="{FF2B5EF4-FFF2-40B4-BE49-F238E27FC236}">
                <a16:creationId xmlns:a16="http://schemas.microsoft.com/office/drawing/2014/main" id="{7A0FB68B-4D07-447D-B89D-50347F296C41}"/>
              </a:ext>
            </a:extLst>
          </p:cNvPr>
          <p:cNvSpPr/>
          <p:nvPr/>
        </p:nvSpPr>
        <p:spPr>
          <a:xfrm>
            <a:off x="6704838" y="5090020"/>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lowchart: Connector 77">
            <a:extLst>
              <a:ext uri="{FF2B5EF4-FFF2-40B4-BE49-F238E27FC236}">
                <a16:creationId xmlns:a16="http://schemas.microsoft.com/office/drawing/2014/main" id="{76BA9933-912A-4840-BD90-6D1602D8170B}"/>
              </a:ext>
            </a:extLst>
          </p:cNvPr>
          <p:cNvSpPr/>
          <p:nvPr/>
        </p:nvSpPr>
        <p:spPr>
          <a:xfrm>
            <a:off x="7119197" y="3973072"/>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lowchart: Connector 78">
            <a:extLst>
              <a:ext uri="{FF2B5EF4-FFF2-40B4-BE49-F238E27FC236}">
                <a16:creationId xmlns:a16="http://schemas.microsoft.com/office/drawing/2014/main" id="{02345E8F-85FA-4137-AE4D-404637095FB2}"/>
              </a:ext>
            </a:extLst>
          </p:cNvPr>
          <p:cNvSpPr/>
          <p:nvPr/>
        </p:nvSpPr>
        <p:spPr>
          <a:xfrm>
            <a:off x="8311241" y="4364449"/>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lowchart: Connector 79">
            <a:extLst>
              <a:ext uri="{FF2B5EF4-FFF2-40B4-BE49-F238E27FC236}">
                <a16:creationId xmlns:a16="http://schemas.microsoft.com/office/drawing/2014/main" id="{0AB49ACA-E963-4F83-BE9C-5B5477C4DB94}"/>
              </a:ext>
            </a:extLst>
          </p:cNvPr>
          <p:cNvSpPr/>
          <p:nvPr/>
        </p:nvSpPr>
        <p:spPr>
          <a:xfrm>
            <a:off x="6780166" y="4621140"/>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lowchart: Connector 80">
            <a:extLst>
              <a:ext uri="{FF2B5EF4-FFF2-40B4-BE49-F238E27FC236}">
                <a16:creationId xmlns:a16="http://schemas.microsoft.com/office/drawing/2014/main" id="{6F1A4DD0-2E10-45BD-B0BD-B25EDB3638A6}"/>
              </a:ext>
            </a:extLst>
          </p:cNvPr>
          <p:cNvSpPr/>
          <p:nvPr/>
        </p:nvSpPr>
        <p:spPr>
          <a:xfrm>
            <a:off x="7281206" y="4337202"/>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lowchart: Connector 81">
            <a:extLst>
              <a:ext uri="{FF2B5EF4-FFF2-40B4-BE49-F238E27FC236}">
                <a16:creationId xmlns:a16="http://schemas.microsoft.com/office/drawing/2014/main" id="{F16EF137-1E63-45AB-A8EE-E5DD373DD731}"/>
              </a:ext>
            </a:extLst>
          </p:cNvPr>
          <p:cNvSpPr/>
          <p:nvPr/>
        </p:nvSpPr>
        <p:spPr>
          <a:xfrm>
            <a:off x="8063009" y="3590177"/>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lowchart: Connector 82">
            <a:extLst>
              <a:ext uri="{FF2B5EF4-FFF2-40B4-BE49-F238E27FC236}">
                <a16:creationId xmlns:a16="http://schemas.microsoft.com/office/drawing/2014/main" id="{D173FFA3-2C30-4037-9FCF-FFC7F966DD4B}"/>
              </a:ext>
            </a:extLst>
          </p:cNvPr>
          <p:cNvSpPr/>
          <p:nvPr/>
        </p:nvSpPr>
        <p:spPr>
          <a:xfrm>
            <a:off x="8660740" y="319144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lowchart: Connector 83">
            <a:extLst>
              <a:ext uri="{FF2B5EF4-FFF2-40B4-BE49-F238E27FC236}">
                <a16:creationId xmlns:a16="http://schemas.microsoft.com/office/drawing/2014/main" id="{9C59A8F2-9499-4B15-85AC-72A457C96583}"/>
              </a:ext>
            </a:extLst>
          </p:cNvPr>
          <p:cNvSpPr/>
          <p:nvPr/>
        </p:nvSpPr>
        <p:spPr>
          <a:xfrm>
            <a:off x="7498549" y="489177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Multiplication Sign 84">
            <a:extLst>
              <a:ext uri="{FF2B5EF4-FFF2-40B4-BE49-F238E27FC236}">
                <a16:creationId xmlns:a16="http://schemas.microsoft.com/office/drawing/2014/main" id="{664A4668-6006-4481-BF47-1188F88A0DD2}"/>
              </a:ext>
            </a:extLst>
          </p:cNvPr>
          <p:cNvSpPr/>
          <p:nvPr/>
        </p:nvSpPr>
        <p:spPr>
          <a:xfrm>
            <a:off x="6267885" y="324739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Straight Connector 86">
            <a:extLst>
              <a:ext uri="{FF2B5EF4-FFF2-40B4-BE49-F238E27FC236}">
                <a16:creationId xmlns:a16="http://schemas.microsoft.com/office/drawing/2014/main" id="{00320A0A-730B-4B49-8F46-06959A9F7F8E}"/>
              </a:ext>
            </a:extLst>
          </p:cNvPr>
          <p:cNvCxnSpPr>
            <a:cxnSpLocks/>
          </p:cNvCxnSpPr>
          <p:nvPr/>
        </p:nvCxnSpPr>
        <p:spPr>
          <a:xfrm flipV="1">
            <a:off x="643869" y="2143832"/>
            <a:ext cx="2906014" cy="3101704"/>
          </a:xfrm>
          <a:prstGeom prst="line">
            <a:avLst/>
          </a:prstGeom>
          <a:ln w="57150">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90" name="Straight Connector 89">
            <a:extLst>
              <a:ext uri="{FF2B5EF4-FFF2-40B4-BE49-F238E27FC236}">
                <a16:creationId xmlns:a16="http://schemas.microsoft.com/office/drawing/2014/main" id="{DFB8100D-C891-47FD-964D-C2E416D6A30E}"/>
              </a:ext>
            </a:extLst>
          </p:cNvPr>
          <p:cNvCxnSpPr>
            <a:cxnSpLocks/>
          </p:cNvCxnSpPr>
          <p:nvPr/>
        </p:nvCxnSpPr>
        <p:spPr>
          <a:xfrm flipH="1" flipV="1">
            <a:off x="863648" y="1855706"/>
            <a:ext cx="2762564" cy="3435961"/>
          </a:xfrm>
          <a:prstGeom prst="line">
            <a:avLst/>
          </a:prstGeom>
          <a:ln w="57150">
            <a:solidFill>
              <a:srgbClr val="FF0000"/>
            </a:solidFill>
          </a:ln>
        </p:spPr>
        <p:style>
          <a:lnRef idx="2">
            <a:schemeClr val="accent4"/>
          </a:lnRef>
          <a:fillRef idx="0">
            <a:schemeClr val="accent4"/>
          </a:fillRef>
          <a:effectRef idx="1">
            <a:schemeClr val="accent4"/>
          </a:effectRef>
          <a:fontRef idx="minor">
            <a:schemeClr val="tx1"/>
          </a:fontRef>
        </p:style>
      </p:cxnSp>
      <p:sp>
        <p:nvSpPr>
          <p:cNvPr id="93" name="Rectangle 92">
            <a:extLst>
              <a:ext uri="{FF2B5EF4-FFF2-40B4-BE49-F238E27FC236}">
                <a16:creationId xmlns:a16="http://schemas.microsoft.com/office/drawing/2014/main" id="{35FEE5AA-7FBD-4FD2-BE16-D20860DBF556}"/>
              </a:ext>
            </a:extLst>
          </p:cNvPr>
          <p:cNvSpPr/>
          <p:nvPr/>
        </p:nvSpPr>
        <p:spPr>
          <a:xfrm>
            <a:off x="98073" y="1141571"/>
            <a:ext cx="4580573" cy="461665"/>
          </a:xfrm>
          <a:prstGeom prst="rect">
            <a:avLst/>
          </a:prstGeom>
        </p:spPr>
        <p:txBody>
          <a:bodyPr wrap="square">
            <a:spAutoFit/>
          </a:bodyPr>
          <a:lstStyle/>
          <a:p>
            <a:r>
              <a:rPr lang="en-US" altLang="en-US" sz="2400" dirty="0"/>
              <a:t>Identify right hyperplane (line)</a:t>
            </a:r>
          </a:p>
        </p:txBody>
      </p:sp>
      <p:cxnSp>
        <p:nvCxnSpPr>
          <p:cNvPr id="94" name="Straight Connector 93">
            <a:extLst>
              <a:ext uri="{FF2B5EF4-FFF2-40B4-BE49-F238E27FC236}">
                <a16:creationId xmlns:a16="http://schemas.microsoft.com/office/drawing/2014/main" id="{41D56FC8-A6CC-4E6C-A1C5-1255AB6F3B5C}"/>
              </a:ext>
            </a:extLst>
          </p:cNvPr>
          <p:cNvCxnSpPr>
            <a:cxnSpLocks/>
          </p:cNvCxnSpPr>
          <p:nvPr/>
        </p:nvCxnSpPr>
        <p:spPr>
          <a:xfrm flipV="1">
            <a:off x="5296199" y="2991404"/>
            <a:ext cx="3687254" cy="1744924"/>
          </a:xfrm>
          <a:prstGeom prst="line">
            <a:avLst/>
          </a:prstGeom>
          <a:ln w="57150">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95" name="Straight Connector 94">
            <a:extLst>
              <a:ext uri="{FF2B5EF4-FFF2-40B4-BE49-F238E27FC236}">
                <a16:creationId xmlns:a16="http://schemas.microsoft.com/office/drawing/2014/main" id="{28C8E70B-9850-45C9-AF20-D933B04BF77B}"/>
              </a:ext>
            </a:extLst>
          </p:cNvPr>
          <p:cNvCxnSpPr>
            <a:cxnSpLocks/>
          </p:cNvCxnSpPr>
          <p:nvPr/>
        </p:nvCxnSpPr>
        <p:spPr>
          <a:xfrm flipV="1">
            <a:off x="5196484" y="2595585"/>
            <a:ext cx="3687254" cy="1744924"/>
          </a:xfrm>
          <a:prstGeom prst="line">
            <a:avLst/>
          </a:prstGeom>
          <a:ln w="57150">
            <a:solidFill>
              <a:srgbClr val="FF0000"/>
            </a:solidFill>
          </a:ln>
        </p:spPr>
        <p:style>
          <a:lnRef idx="2">
            <a:schemeClr val="accent4"/>
          </a:lnRef>
          <a:fillRef idx="0">
            <a:schemeClr val="accent4"/>
          </a:fillRef>
          <a:effectRef idx="1">
            <a:schemeClr val="accent4"/>
          </a:effectRef>
          <a:fontRef idx="minor">
            <a:schemeClr val="tx1"/>
          </a:fontRef>
        </p:style>
      </p:cxnSp>
      <p:sp>
        <p:nvSpPr>
          <p:cNvPr id="96" name="Rectangle 95">
            <a:extLst>
              <a:ext uri="{FF2B5EF4-FFF2-40B4-BE49-F238E27FC236}">
                <a16:creationId xmlns:a16="http://schemas.microsoft.com/office/drawing/2014/main" id="{F92BE584-F033-4E86-AAC0-F1DE2FC45D76}"/>
              </a:ext>
            </a:extLst>
          </p:cNvPr>
          <p:cNvSpPr/>
          <p:nvPr/>
        </p:nvSpPr>
        <p:spPr>
          <a:xfrm>
            <a:off x="4831046" y="1181520"/>
            <a:ext cx="4580573" cy="461665"/>
          </a:xfrm>
          <a:prstGeom prst="rect">
            <a:avLst/>
          </a:prstGeom>
        </p:spPr>
        <p:txBody>
          <a:bodyPr wrap="square">
            <a:spAutoFit/>
          </a:bodyPr>
          <a:lstStyle/>
          <a:p>
            <a:r>
              <a:rPr lang="en-US" altLang="en-US" sz="2400" dirty="0"/>
              <a:t>Identify right hyperplane (line)</a:t>
            </a:r>
          </a:p>
        </p:txBody>
      </p:sp>
      <p:sp>
        <p:nvSpPr>
          <p:cNvPr id="97" name="Rectangle 96">
            <a:extLst>
              <a:ext uri="{FF2B5EF4-FFF2-40B4-BE49-F238E27FC236}">
                <a16:creationId xmlns:a16="http://schemas.microsoft.com/office/drawing/2014/main" id="{18E62D91-64AA-49A3-9D25-889D191D63A6}"/>
              </a:ext>
            </a:extLst>
          </p:cNvPr>
          <p:cNvSpPr/>
          <p:nvPr/>
        </p:nvSpPr>
        <p:spPr>
          <a:xfrm>
            <a:off x="332293" y="6081692"/>
            <a:ext cx="8885525" cy="830997"/>
          </a:xfrm>
          <a:prstGeom prst="rect">
            <a:avLst/>
          </a:prstGeom>
        </p:spPr>
        <p:txBody>
          <a:bodyPr wrap="square">
            <a:spAutoFit/>
          </a:bodyPr>
          <a:lstStyle/>
          <a:p>
            <a:r>
              <a:rPr lang="en-US" altLang="en-US" sz="2400" dirty="0"/>
              <a:t>Goals – to minimize distance between support vectors and hyperplane.</a:t>
            </a:r>
          </a:p>
        </p:txBody>
      </p:sp>
    </p:spTree>
    <p:extLst>
      <p:ext uri="{BB962C8B-B14F-4D97-AF65-F5344CB8AC3E}">
        <p14:creationId xmlns:p14="http://schemas.microsoft.com/office/powerpoint/2010/main" val="2884731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0" y="3562208"/>
            <a:ext cx="7992968" cy="220483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Where is SAS in ML?</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8EB46AAD-B1B3-4BE4-BC59-D578F320982A}"/>
              </a:ext>
            </a:extLst>
          </p:cNvPr>
          <p:cNvSpPr txBox="1">
            <a:spLocks/>
          </p:cNvSpPr>
          <p:nvPr/>
        </p:nvSpPr>
        <p:spPr>
          <a:xfrm>
            <a:off x="0" y="4610967"/>
            <a:ext cx="9316863" cy="220483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200" dirty="0"/>
              <a:t>SAS Visual Data Mining and Machine Learning</a:t>
            </a:r>
          </a:p>
          <a:p>
            <a:pPr marL="571500" indent="-571500">
              <a:buFont typeface="Arial" panose="020B0604020202020204" pitchFamily="34" charset="0"/>
              <a:buChar char="•"/>
            </a:pPr>
            <a:r>
              <a:rPr lang="en-US" altLang="en-US" sz="3200" dirty="0"/>
              <a:t>Linear Regression</a:t>
            </a:r>
          </a:p>
          <a:p>
            <a:pPr marL="571500" indent="-571500">
              <a:buFont typeface="Arial" panose="020B0604020202020204" pitchFamily="34" charset="0"/>
              <a:buChar char="•"/>
            </a:pPr>
            <a:r>
              <a:rPr lang="en-US" altLang="en-US" sz="3200" dirty="0"/>
              <a:t>Logistic Regression</a:t>
            </a:r>
          </a:p>
          <a:p>
            <a:pPr marL="571500" indent="-571500">
              <a:buFont typeface="Arial" panose="020B0604020202020204" pitchFamily="34" charset="0"/>
              <a:buChar char="•"/>
            </a:pPr>
            <a:r>
              <a:rPr lang="en-US" altLang="en-US" sz="3200" dirty="0"/>
              <a:t>Support Vector Machine</a:t>
            </a:r>
          </a:p>
          <a:p>
            <a:pPr marL="571500" indent="-571500">
              <a:buFont typeface="Arial" panose="020B0604020202020204" pitchFamily="34" charset="0"/>
              <a:buChar char="•"/>
            </a:pPr>
            <a:r>
              <a:rPr lang="en-US" altLang="en-US" sz="3200" dirty="0"/>
              <a:t>Artificial Neural Networks ( limited layers)</a:t>
            </a:r>
          </a:p>
        </p:txBody>
      </p:sp>
      <p:pic>
        <p:nvPicPr>
          <p:cNvPr id="7" name="Picture Placeholder 6" descr="A screenshot of a social media post&#10;&#10;Description generated with very high confidence">
            <a:extLst>
              <a:ext uri="{FF2B5EF4-FFF2-40B4-BE49-F238E27FC236}">
                <a16:creationId xmlns:a16="http://schemas.microsoft.com/office/drawing/2014/main" id="{FFF72DAD-590F-4819-84BA-050063324C54}"/>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0313" b="20313"/>
          <a:stretch>
            <a:fillRect/>
          </a:stretch>
        </p:blipFill>
        <p:spPr>
          <a:xfrm>
            <a:off x="0" y="1011238"/>
            <a:ext cx="9144000" cy="3519487"/>
          </a:xfrm>
        </p:spPr>
      </p:pic>
      <p:sp>
        <p:nvSpPr>
          <p:cNvPr id="5" name="Title 1">
            <a:extLst>
              <a:ext uri="{FF2B5EF4-FFF2-40B4-BE49-F238E27FC236}">
                <a16:creationId xmlns:a16="http://schemas.microsoft.com/office/drawing/2014/main" id="{2E5DB895-0378-4ED5-B720-A08A00CAA1C4}"/>
              </a:ext>
            </a:extLst>
          </p:cNvPr>
          <p:cNvSpPr txBox="1">
            <a:spLocks/>
          </p:cNvSpPr>
          <p:nvPr/>
        </p:nvSpPr>
        <p:spPr>
          <a:xfrm>
            <a:off x="135100" y="1"/>
            <a:ext cx="9008899" cy="119575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SAS Machine Learning Packages</a:t>
            </a:r>
            <a:endParaRPr lang="en-US" altLang="en-US" sz="4000" b="1" dirty="0">
              <a:solidFill>
                <a:schemeClr val="tx2">
                  <a:lumMod val="50000"/>
                  <a:lumOff val="50000"/>
                </a:schemeClr>
              </a:solidFill>
            </a:endParaRPr>
          </a:p>
        </p:txBody>
      </p:sp>
    </p:spTree>
    <p:extLst>
      <p:ext uri="{BB962C8B-B14F-4D97-AF65-F5344CB8AC3E}">
        <p14:creationId xmlns:p14="http://schemas.microsoft.com/office/powerpoint/2010/main" val="1184291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A1AD96-6FBF-42C7-917B-4558DCFE592B}"/>
              </a:ext>
            </a:extLst>
          </p:cNvPr>
          <p:cNvPicPr>
            <a:picLocks noChangeAspect="1"/>
          </p:cNvPicPr>
          <p:nvPr/>
        </p:nvPicPr>
        <p:blipFill>
          <a:blip r:embed="rId2"/>
          <a:stretch>
            <a:fillRect/>
          </a:stretch>
        </p:blipFill>
        <p:spPr>
          <a:xfrm>
            <a:off x="3502997" y="2000841"/>
            <a:ext cx="5641002" cy="2493786"/>
          </a:xfrm>
          <a:prstGeom prst="rect">
            <a:avLst/>
          </a:prstGeom>
        </p:spPr>
      </p:pic>
      <p:sp>
        <p:nvSpPr>
          <p:cNvPr id="4" name="Title 1">
            <a:extLst>
              <a:ext uri="{FF2B5EF4-FFF2-40B4-BE49-F238E27FC236}">
                <a16:creationId xmlns:a16="http://schemas.microsoft.com/office/drawing/2014/main" id="{C57A1C9D-8306-4393-98E9-C907971FC585}"/>
              </a:ext>
            </a:extLst>
          </p:cNvPr>
          <p:cNvSpPr txBox="1">
            <a:spLocks/>
          </p:cNvSpPr>
          <p:nvPr/>
        </p:nvSpPr>
        <p:spPr>
          <a:xfrm>
            <a:off x="3719365" y="0"/>
            <a:ext cx="4976774" cy="2087463"/>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SVM in SAS Visual Data Mining and Machine Learning</a:t>
            </a:r>
            <a:endParaRPr lang="en-US" altLang="en-US" sz="4400" b="1" dirty="0">
              <a:solidFill>
                <a:schemeClr val="tx2">
                  <a:lumMod val="50000"/>
                  <a:lumOff val="50000"/>
                </a:schemeClr>
              </a:solidFill>
            </a:endParaRPr>
          </a:p>
        </p:txBody>
      </p:sp>
      <p:pic>
        <p:nvPicPr>
          <p:cNvPr id="5" name="Picture 4">
            <a:extLst>
              <a:ext uri="{FF2B5EF4-FFF2-40B4-BE49-F238E27FC236}">
                <a16:creationId xmlns:a16="http://schemas.microsoft.com/office/drawing/2014/main" id="{ED523F1A-23ED-4E89-A53F-BC97EEA5EF68}"/>
              </a:ext>
            </a:extLst>
          </p:cNvPr>
          <p:cNvPicPr>
            <a:picLocks noChangeAspect="1"/>
          </p:cNvPicPr>
          <p:nvPr/>
        </p:nvPicPr>
        <p:blipFill>
          <a:blip r:embed="rId3"/>
          <a:stretch>
            <a:fillRect/>
          </a:stretch>
        </p:blipFill>
        <p:spPr>
          <a:xfrm>
            <a:off x="1" y="207906"/>
            <a:ext cx="3719364" cy="6650094"/>
          </a:xfrm>
          <a:prstGeom prst="rect">
            <a:avLst/>
          </a:prstGeom>
        </p:spPr>
      </p:pic>
      <p:sp>
        <p:nvSpPr>
          <p:cNvPr id="8" name="Title 1">
            <a:extLst>
              <a:ext uri="{FF2B5EF4-FFF2-40B4-BE49-F238E27FC236}">
                <a16:creationId xmlns:a16="http://schemas.microsoft.com/office/drawing/2014/main" id="{CBD64326-0E08-4572-8E1D-4448FE58E9D9}"/>
              </a:ext>
            </a:extLst>
          </p:cNvPr>
          <p:cNvSpPr txBox="1">
            <a:spLocks/>
          </p:cNvSpPr>
          <p:nvPr/>
        </p:nvSpPr>
        <p:spPr>
          <a:xfrm>
            <a:off x="3719365" y="4607050"/>
            <a:ext cx="5511968" cy="204304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b="1" dirty="0"/>
              <a:t>*** SVM SAS codes;</a:t>
            </a:r>
          </a:p>
          <a:p>
            <a:r>
              <a:rPr lang="en-US" altLang="en-US" sz="2400" b="1" dirty="0"/>
              <a:t>proc svmachine data=x_train C=1.0;</a:t>
            </a:r>
          </a:p>
          <a:p>
            <a:r>
              <a:rPr lang="en-US" altLang="en-US" sz="2400" b="1" dirty="0"/>
              <a:t>	kernel linear;</a:t>
            </a:r>
          </a:p>
          <a:p>
            <a:r>
              <a:rPr lang="en-US" altLang="en-US" sz="2400" b="1" dirty="0"/>
              <a:t>	input x1 x2 x3 x4 / level=interval;</a:t>
            </a:r>
          </a:p>
          <a:p>
            <a:r>
              <a:rPr lang="en-US" altLang="en-US" sz="2400" b="1" dirty="0"/>
              <a:t>	target  y;</a:t>
            </a:r>
          </a:p>
          <a:p>
            <a:r>
              <a:rPr lang="en-US" altLang="en-US" sz="2400" b="1" dirty="0"/>
              <a:t>run;</a:t>
            </a:r>
          </a:p>
          <a:p>
            <a:pPr lvl="1"/>
            <a:endParaRPr lang="en-US" altLang="en-US" sz="2400" b="1" dirty="0"/>
          </a:p>
          <a:p>
            <a:pPr lvl="1"/>
            <a:endParaRPr lang="en-US" altLang="en-US" sz="2400" b="1" dirty="0"/>
          </a:p>
          <a:p>
            <a:pPr marL="571500" indent="-571500">
              <a:buFont typeface="Arial" panose="020B0604020202020204" pitchFamily="34" charset="0"/>
              <a:buChar char="•"/>
            </a:pPr>
            <a:endParaRPr lang="en-US" altLang="en-US" sz="2400" b="1" dirty="0">
              <a:latin typeface="+mn-lt"/>
            </a:endParaRPr>
          </a:p>
        </p:txBody>
      </p:sp>
    </p:spTree>
    <p:extLst>
      <p:ext uri="{BB962C8B-B14F-4D97-AF65-F5344CB8AC3E}">
        <p14:creationId xmlns:p14="http://schemas.microsoft.com/office/powerpoint/2010/main" val="1965931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4B1A-9BEF-46E8-B5FE-64CDA5CC4758}"/>
              </a:ext>
            </a:extLst>
          </p:cNvPr>
          <p:cNvSpPr txBox="1">
            <a:spLocks/>
          </p:cNvSpPr>
          <p:nvPr/>
        </p:nvSpPr>
        <p:spPr>
          <a:xfrm>
            <a:off x="268287" y="-139055"/>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sz="4400" dirty="0"/>
              <a:t>Machine Learning Introduction</a:t>
            </a:r>
          </a:p>
        </p:txBody>
      </p:sp>
      <p:sp>
        <p:nvSpPr>
          <p:cNvPr id="3" name="Content Placeholder 2">
            <a:extLst>
              <a:ext uri="{FF2B5EF4-FFF2-40B4-BE49-F238E27FC236}">
                <a16:creationId xmlns:a16="http://schemas.microsoft.com/office/drawing/2014/main" id="{8D7987CA-6D3C-45AD-A520-88D68D874DE6}"/>
              </a:ext>
            </a:extLst>
          </p:cNvPr>
          <p:cNvSpPr txBox="1">
            <a:spLocks/>
          </p:cNvSpPr>
          <p:nvPr/>
        </p:nvSpPr>
        <p:spPr>
          <a:xfrm>
            <a:off x="188912" y="1038058"/>
            <a:ext cx="8766175" cy="1895058"/>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a:spcBef>
                <a:spcPts val="300"/>
              </a:spcBef>
              <a:buFont typeface="Wingdings" charset="2"/>
              <a:buChar char="Ø"/>
            </a:pPr>
            <a:r>
              <a:rPr lang="en-US" sz="2400" dirty="0">
                <a:solidFill>
                  <a:schemeClr val="tx1"/>
                </a:solidFill>
              </a:rPr>
              <a:t>What is Machine Learning? - An application of artificial intelligence (AI) that provides systems the ability to automatically learn and improve from experience without being explicitly programmed.</a:t>
            </a:r>
          </a:p>
          <a:p>
            <a:pPr>
              <a:spcBef>
                <a:spcPts val="300"/>
              </a:spcBef>
              <a:buFont typeface="Wingdings" charset="2"/>
              <a:buChar char="Ø"/>
            </a:pPr>
            <a:r>
              <a:rPr lang="en-US" altLang="en-US" sz="2400" dirty="0">
                <a:solidFill>
                  <a:schemeClr val="tx1"/>
                </a:solidFill>
              </a:rPr>
              <a:t>Difference </a:t>
            </a:r>
            <a:endParaRPr lang="en-US" sz="2400" dirty="0">
              <a:solidFill>
                <a:schemeClr val="tx1"/>
              </a:solidFill>
            </a:endParaRPr>
          </a:p>
          <a:p>
            <a:pPr marL="0" indent="0">
              <a:spcBef>
                <a:spcPts val="300"/>
              </a:spcBef>
              <a:buFont typeface="Wingdings" pitchFamily="2" charset="2"/>
              <a:buNone/>
            </a:pPr>
            <a:endParaRPr lang="en-US" sz="2400" dirty="0">
              <a:solidFill>
                <a:schemeClr val="tx1"/>
              </a:solidFill>
            </a:endParaRPr>
          </a:p>
          <a:p>
            <a:pPr lvl="1">
              <a:spcBef>
                <a:spcPts val="300"/>
              </a:spcBef>
              <a:buFont typeface="Wingdings" charset="2"/>
              <a:buChar char="Ø"/>
            </a:pPr>
            <a:endParaRPr lang="en-US" dirty="0">
              <a:solidFill>
                <a:schemeClr val="tx1"/>
              </a:solidFill>
            </a:endParaRPr>
          </a:p>
        </p:txBody>
      </p:sp>
      <p:pic>
        <p:nvPicPr>
          <p:cNvPr id="4" name="Picture Placeholder 9" descr="A close up of a logo&#10;&#10;Description generated with high confidence">
            <a:extLst>
              <a:ext uri="{FF2B5EF4-FFF2-40B4-BE49-F238E27FC236}">
                <a16:creationId xmlns:a16="http://schemas.microsoft.com/office/drawing/2014/main" id="{D4EC1A30-097E-402E-88A7-6D6675A2F32E}"/>
              </a:ext>
            </a:extLst>
          </p:cNvPr>
          <p:cNvPicPr>
            <a:picLocks noChangeAspect="1"/>
          </p:cNvPicPr>
          <p:nvPr/>
        </p:nvPicPr>
        <p:blipFill>
          <a:blip r:embed="rId2">
            <a:extLst>
              <a:ext uri="{28A0092B-C50C-407E-A947-70E740481C1C}">
                <a14:useLocalDpi xmlns:a14="http://schemas.microsoft.com/office/drawing/2010/main" val="0"/>
              </a:ext>
            </a:extLst>
          </a:blip>
          <a:srcRect l="17394" r="17394"/>
          <a:stretch>
            <a:fillRect/>
          </a:stretch>
        </p:blipFill>
        <p:spPr>
          <a:xfrm>
            <a:off x="5246567" y="3840373"/>
            <a:ext cx="3282209" cy="3110524"/>
          </a:xfrm>
          <a:prstGeom prst="rect">
            <a:avLst/>
          </a:prstGeom>
        </p:spPr>
      </p:pic>
      <p:pic>
        <p:nvPicPr>
          <p:cNvPr id="5" name="Picture Placeholder 11" descr="A screenshot of a cell phone&#10;&#10;Description generated with very high confidence">
            <a:extLst>
              <a:ext uri="{FF2B5EF4-FFF2-40B4-BE49-F238E27FC236}">
                <a16:creationId xmlns:a16="http://schemas.microsoft.com/office/drawing/2014/main" id="{0EEFA2B7-15E0-4BA2-BAE1-90E6D5903CCA}"/>
              </a:ext>
            </a:extLst>
          </p:cNvPr>
          <p:cNvPicPr>
            <a:picLocks noChangeAspect="1"/>
          </p:cNvPicPr>
          <p:nvPr/>
        </p:nvPicPr>
        <p:blipFill>
          <a:blip r:embed="rId3" cstate="email">
            <a:extLst>
              <a:ext uri="{28A0092B-C50C-407E-A947-70E740481C1C}">
                <a14:useLocalDpi xmlns:a14="http://schemas.microsoft.com/office/drawing/2010/main" val="0"/>
              </a:ext>
            </a:extLst>
          </a:blip>
          <a:srcRect t="9887" b="9887"/>
          <a:stretch>
            <a:fillRect/>
          </a:stretch>
        </p:blipFill>
        <p:spPr>
          <a:xfrm>
            <a:off x="953189" y="3924885"/>
            <a:ext cx="2944245" cy="2667667"/>
          </a:xfrm>
          <a:prstGeom prst="rect">
            <a:avLst/>
          </a:prstGeom>
        </p:spPr>
      </p:pic>
      <p:sp>
        <p:nvSpPr>
          <p:cNvPr id="6" name="Content Placeholder 2">
            <a:extLst>
              <a:ext uri="{FF2B5EF4-FFF2-40B4-BE49-F238E27FC236}">
                <a16:creationId xmlns:a16="http://schemas.microsoft.com/office/drawing/2014/main" id="{DCA60243-EB04-4E75-B93B-640AB8B89A2A}"/>
              </a:ext>
            </a:extLst>
          </p:cNvPr>
          <p:cNvSpPr txBox="1">
            <a:spLocks/>
          </p:cNvSpPr>
          <p:nvPr/>
        </p:nvSpPr>
        <p:spPr>
          <a:xfrm>
            <a:off x="1021069" y="2983190"/>
            <a:ext cx="8450996" cy="1714366"/>
          </a:xfrm>
          <a:prstGeom prst="rect">
            <a:avLst/>
          </a:prstGeom>
        </p:spPr>
        <p:txBody>
          <a:bodyPr vert="horz" lIns="91440" tIns="45720" rIns="91440" bIns="45720" numCol="2" rtlCol="0">
            <a:noAutofit/>
          </a:bodyPr>
          <a:lst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pPr marL="6350" indent="0">
              <a:spcBef>
                <a:spcPts val="300"/>
              </a:spcBef>
              <a:buNone/>
            </a:pPr>
            <a:r>
              <a:rPr lang="en-US" altLang="en-US" sz="2400" dirty="0">
                <a:solidFill>
                  <a:schemeClr val="tx1"/>
                </a:solidFill>
              </a:rPr>
              <a:t>Explicit programming:</a:t>
            </a:r>
          </a:p>
          <a:p>
            <a:pPr marL="6350" indent="0">
              <a:spcBef>
                <a:spcPts val="300"/>
              </a:spcBef>
              <a:buNone/>
            </a:pPr>
            <a:r>
              <a:rPr lang="en-US" altLang="en-US" sz="2400" dirty="0">
                <a:solidFill>
                  <a:schemeClr val="tx1"/>
                </a:solidFill>
              </a:rPr>
              <a:t>rule-based programming</a:t>
            </a:r>
          </a:p>
          <a:p>
            <a:pPr marL="6350" indent="0">
              <a:spcBef>
                <a:spcPts val="300"/>
              </a:spcBef>
              <a:buNone/>
            </a:pPr>
            <a:endParaRPr lang="en-US" altLang="en-US" sz="2200" dirty="0">
              <a:solidFill>
                <a:schemeClr val="tx1"/>
              </a:solidFill>
            </a:endParaRPr>
          </a:p>
          <a:p>
            <a:pPr marL="6350" indent="0">
              <a:spcBef>
                <a:spcPts val="300"/>
              </a:spcBef>
              <a:buNone/>
            </a:pPr>
            <a:endParaRPr lang="en-US" altLang="en-US" dirty="0">
              <a:solidFill>
                <a:schemeClr val="tx1"/>
              </a:solidFill>
            </a:endParaRPr>
          </a:p>
          <a:p>
            <a:pPr marL="6350" indent="0">
              <a:spcBef>
                <a:spcPts val="300"/>
              </a:spcBef>
              <a:buNone/>
            </a:pPr>
            <a:endParaRPr lang="en-US" altLang="en-US" sz="2200" dirty="0">
              <a:solidFill>
                <a:schemeClr val="tx1"/>
              </a:solidFill>
            </a:endParaRPr>
          </a:p>
          <a:p>
            <a:pPr marL="6350" indent="0">
              <a:spcBef>
                <a:spcPts val="300"/>
              </a:spcBef>
              <a:buNone/>
            </a:pPr>
            <a:r>
              <a:rPr lang="en-US" altLang="en-US" sz="2200" dirty="0">
                <a:solidFill>
                  <a:schemeClr val="tx1"/>
                </a:solidFill>
              </a:rPr>
              <a:t>Machine Learning:</a:t>
            </a:r>
          </a:p>
          <a:p>
            <a:pPr marL="6350" indent="0">
              <a:spcBef>
                <a:spcPts val="300"/>
              </a:spcBef>
              <a:buNone/>
            </a:pPr>
            <a:r>
              <a:rPr lang="en-US" altLang="en-US" sz="2200" dirty="0">
                <a:solidFill>
                  <a:schemeClr val="tx1"/>
                </a:solidFill>
              </a:rPr>
              <a:t>using data and algorithm</a:t>
            </a:r>
          </a:p>
          <a:p>
            <a:pPr>
              <a:spcBef>
                <a:spcPts val="300"/>
              </a:spcBef>
              <a:buFont typeface="Wingdings" charset="2"/>
              <a:buChar char="Ø"/>
            </a:pPr>
            <a:endParaRPr lang="en-US" sz="2400" dirty="0">
              <a:solidFill>
                <a:schemeClr val="tx1"/>
              </a:solidFill>
            </a:endParaRPr>
          </a:p>
          <a:p>
            <a:pPr marL="0" indent="0">
              <a:spcBef>
                <a:spcPts val="300"/>
              </a:spcBef>
              <a:buFont typeface="Wingdings" pitchFamily="2" charset="2"/>
              <a:buNone/>
            </a:pPr>
            <a:endParaRPr lang="en-US" sz="2400" dirty="0">
              <a:solidFill>
                <a:schemeClr val="tx1"/>
              </a:solidFill>
            </a:endParaRPr>
          </a:p>
          <a:p>
            <a:pPr lvl="1">
              <a:spcBef>
                <a:spcPts val="300"/>
              </a:spcBef>
              <a:buFont typeface="Wingdings" charset="2"/>
              <a:buChar char="Ø"/>
            </a:pPr>
            <a:endParaRPr lang="en-US" dirty="0">
              <a:solidFill>
                <a:schemeClr val="tx1"/>
              </a:solidFill>
            </a:endParaRPr>
          </a:p>
        </p:txBody>
      </p:sp>
    </p:spTree>
    <p:extLst>
      <p:ext uri="{BB962C8B-B14F-4D97-AF65-F5344CB8AC3E}">
        <p14:creationId xmlns:p14="http://schemas.microsoft.com/office/powerpoint/2010/main" val="1232604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10022" y="33563"/>
            <a:ext cx="8552896" cy="12891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Python in Machine Learning</a:t>
            </a:r>
            <a:endParaRPr lang="en-US" altLang="en-US" sz="4400" b="1" dirty="0">
              <a:solidFill>
                <a:schemeClr val="tx2">
                  <a:lumMod val="50000"/>
                  <a:lumOff val="50000"/>
                </a:schemeClr>
              </a:solidFill>
            </a:endParaRPr>
          </a:p>
        </p:txBody>
      </p:sp>
      <p:sp>
        <p:nvSpPr>
          <p:cNvPr id="4" name="Rectangle 3">
            <a:extLst>
              <a:ext uri="{FF2B5EF4-FFF2-40B4-BE49-F238E27FC236}">
                <a16:creationId xmlns:a16="http://schemas.microsoft.com/office/drawing/2014/main" id="{B134989E-E7A8-4C90-81BB-24EDC67688BE}"/>
              </a:ext>
            </a:extLst>
          </p:cNvPr>
          <p:cNvSpPr/>
          <p:nvPr/>
        </p:nvSpPr>
        <p:spPr>
          <a:xfrm>
            <a:off x="110022" y="1063521"/>
            <a:ext cx="9143999" cy="5632311"/>
          </a:xfrm>
          <a:prstGeom prst="rect">
            <a:avLst/>
          </a:prstGeom>
        </p:spPr>
        <p:txBody>
          <a:bodyPr wrap="square">
            <a:spAutoFit/>
          </a:bodyPr>
          <a:lstStyle/>
          <a:p>
            <a:r>
              <a:rPr lang="en-US" altLang="en-US" sz="2400" dirty="0"/>
              <a:t>Most popular programming language in Machine Learning</a:t>
            </a:r>
          </a:p>
          <a:p>
            <a:pPr marL="914400" lvl="1" indent="-571500">
              <a:buFont typeface="Arial" panose="020B0604020202020204" pitchFamily="34" charset="0"/>
              <a:buChar char="•"/>
            </a:pPr>
            <a:r>
              <a:rPr lang="en-US" altLang="en-US" sz="2400" dirty="0"/>
              <a:t>Scikit-Learn</a:t>
            </a:r>
          </a:p>
          <a:p>
            <a:pPr marL="1257300" lvl="2" indent="-571500">
              <a:buFont typeface="Arial" panose="020B0604020202020204" pitchFamily="34" charset="0"/>
              <a:buChar char="•"/>
            </a:pPr>
            <a:r>
              <a:rPr lang="en-US" altLang="en-US" sz="2400" dirty="0"/>
              <a:t>simple and efficient ML tool, open-source</a:t>
            </a:r>
          </a:p>
          <a:p>
            <a:pPr marL="1257300" lvl="2" indent="-571500">
              <a:buFont typeface="Arial" panose="020B0604020202020204" pitchFamily="34" charset="0"/>
              <a:buChar char="•"/>
            </a:pPr>
            <a:r>
              <a:rPr lang="en-US" altLang="en-US" sz="2400" dirty="0"/>
              <a:t>Classification, Regression, SVM, Clustering, Dimensionality Reduction, Decision Trees, Random Forests </a:t>
            </a:r>
          </a:p>
          <a:p>
            <a:pPr marL="914400" lvl="1" indent="-571500">
              <a:buFont typeface="Arial" panose="020B0604020202020204" pitchFamily="34" charset="0"/>
              <a:buChar char="•"/>
            </a:pPr>
            <a:r>
              <a:rPr lang="en-US" altLang="en-US" sz="2400" dirty="0"/>
              <a:t>TensorFlow </a:t>
            </a:r>
          </a:p>
          <a:p>
            <a:pPr marL="1257300" lvl="2" indent="-571500">
              <a:buFont typeface="Arial" panose="020B0604020202020204" pitchFamily="34" charset="0"/>
              <a:buChar char="•"/>
            </a:pPr>
            <a:r>
              <a:rPr lang="en-US" altLang="en-US" sz="2400" dirty="0"/>
              <a:t>developed by Google, open source since Nov.’2015</a:t>
            </a:r>
          </a:p>
          <a:p>
            <a:pPr marL="1257300" lvl="2" indent="-571500">
              <a:buFont typeface="Arial" panose="020B0604020202020204" pitchFamily="34" charset="0"/>
              <a:buChar char="•"/>
            </a:pPr>
            <a:r>
              <a:rPr lang="en-US" altLang="en-US" sz="2400" dirty="0"/>
              <a:t>Artificial Neural Network, Convolutional NN, Recurrent NN, Autoencoder, Reinforcement Learning</a:t>
            </a:r>
          </a:p>
          <a:p>
            <a:pPr marL="800100" lvl="1" indent="-571500">
              <a:buFont typeface="Arial" panose="020B0604020202020204" pitchFamily="34" charset="0"/>
              <a:buChar char="•"/>
            </a:pPr>
            <a:r>
              <a:rPr lang="en-US" altLang="en-US" sz="2400" dirty="0"/>
              <a:t>Keras</a:t>
            </a:r>
          </a:p>
          <a:p>
            <a:pPr marL="1257300" lvl="2" indent="-571500">
              <a:buFont typeface="Arial" panose="020B0604020202020204" pitchFamily="34" charset="0"/>
              <a:buChar char="•"/>
            </a:pPr>
            <a:r>
              <a:rPr lang="en-US" altLang="en-US" sz="2400" dirty="0"/>
              <a:t>The official high-level API of TensorFlow</a:t>
            </a:r>
          </a:p>
          <a:p>
            <a:pPr marL="1257300" lvl="2" indent="-571500">
              <a:buFont typeface="Arial" panose="020B0604020202020204" pitchFamily="34" charset="0"/>
              <a:buChar char="•"/>
            </a:pPr>
            <a:r>
              <a:rPr lang="en-US" altLang="en-US" sz="2400" dirty="0"/>
              <a:t>Easier and more friendly than TensorFlow</a:t>
            </a:r>
          </a:p>
          <a:p>
            <a:pPr marL="1257300" lvl="2" indent="-571500">
              <a:buFont typeface="Arial" panose="020B0604020202020204" pitchFamily="34" charset="0"/>
              <a:buChar char="•"/>
            </a:pPr>
            <a:r>
              <a:rPr lang="en-US" altLang="en-US" sz="2400" dirty="0"/>
              <a:t>Developed by Google and contributed by MS, AWS</a:t>
            </a:r>
          </a:p>
          <a:p>
            <a:pPr marL="800100" lvl="1" indent="-571500">
              <a:buFont typeface="Arial" panose="020B0604020202020204" pitchFamily="34" charset="0"/>
              <a:buChar char="•"/>
            </a:pPr>
            <a:endParaRPr lang="en-US" altLang="en-US" sz="2400" dirty="0"/>
          </a:p>
        </p:txBody>
      </p:sp>
    </p:spTree>
    <p:extLst>
      <p:ext uri="{BB962C8B-B14F-4D97-AF65-F5344CB8AC3E}">
        <p14:creationId xmlns:p14="http://schemas.microsoft.com/office/powerpoint/2010/main" val="430485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10022" y="33563"/>
            <a:ext cx="8552896" cy="12891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Python codes for SVM</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B1A236E8-8459-4F41-A5C8-BAE9427E796B}"/>
              </a:ext>
            </a:extLst>
          </p:cNvPr>
          <p:cNvSpPr txBox="1">
            <a:spLocks/>
          </p:cNvSpPr>
          <p:nvPr/>
        </p:nvSpPr>
        <p:spPr>
          <a:xfrm>
            <a:off x="55011" y="968583"/>
            <a:ext cx="8662917" cy="527933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lvl="1"/>
            <a:r>
              <a:rPr lang="en-US" altLang="en-US" sz="2400" b="1" dirty="0"/>
              <a:t>#import ML algorithm</a:t>
            </a:r>
          </a:p>
          <a:p>
            <a:pPr lvl="1"/>
            <a:r>
              <a:rPr lang="en-US" altLang="en-US" sz="2400" b="1" dirty="0"/>
              <a:t>from sklearn.svm import SVC</a:t>
            </a:r>
          </a:p>
          <a:p>
            <a:pPr lvl="1"/>
            <a:endParaRPr lang="en-US" altLang="en-US" sz="2400" b="1" dirty="0"/>
          </a:p>
          <a:p>
            <a:pPr lvl="1"/>
            <a:r>
              <a:rPr lang="en-US" altLang="en-US" sz="2400" b="1" dirty="0"/>
              <a:t>#prepare train and test datasets</a:t>
            </a:r>
          </a:p>
          <a:p>
            <a:pPr lvl="1"/>
            <a:r>
              <a:rPr lang="en-US" altLang="en-US" sz="2400" b="1" dirty="0"/>
              <a:t>x_train = …</a:t>
            </a:r>
          </a:p>
          <a:p>
            <a:pPr lvl="1"/>
            <a:r>
              <a:rPr lang="en-US" altLang="en-US" sz="2400" b="1" dirty="0"/>
              <a:t>y_train = ….</a:t>
            </a:r>
          </a:p>
          <a:p>
            <a:pPr lvl="1"/>
            <a:r>
              <a:rPr lang="en-US" altLang="en-US" sz="2400" b="1" dirty="0"/>
              <a:t>x_test = ….</a:t>
            </a:r>
          </a:p>
          <a:p>
            <a:pPr lvl="1"/>
            <a:endParaRPr lang="en-US" altLang="en-US" sz="2400" b="1" dirty="0"/>
          </a:p>
          <a:p>
            <a:pPr lvl="1"/>
            <a:r>
              <a:rPr lang="en-US" altLang="en-US" sz="2400" b="1" dirty="0"/>
              <a:t>#select and train model</a:t>
            </a:r>
          </a:p>
          <a:p>
            <a:pPr lvl="1"/>
            <a:r>
              <a:rPr lang="en-US" altLang="en-US" sz="2400" b="1" dirty="0"/>
              <a:t>svm = SVC(kernel=‘linear’, C=1.0, random_state=1)</a:t>
            </a:r>
          </a:p>
          <a:p>
            <a:pPr lvl="1"/>
            <a:r>
              <a:rPr lang="en-US" altLang="en-US" sz="2400" b="1" dirty="0"/>
              <a:t>svm.fit(x_train, y_train)</a:t>
            </a:r>
          </a:p>
          <a:p>
            <a:pPr lvl="1"/>
            <a:endParaRPr lang="en-US" altLang="en-US" sz="2400" b="1" dirty="0"/>
          </a:p>
          <a:p>
            <a:pPr lvl="1"/>
            <a:r>
              <a:rPr lang="en-US" altLang="en-US" sz="2400" b="1" dirty="0"/>
              <a:t>#predict output</a:t>
            </a:r>
          </a:p>
          <a:p>
            <a:pPr lvl="1"/>
            <a:r>
              <a:rPr lang="en-US" altLang="en-US" sz="2400" b="1" dirty="0"/>
              <a:t>predicted = svm.predict(x_test)</a:t>
            </a:r>
          </a:p>
          <a:p>
            <a:pPr lvl="1"/>
            <a:endParaRPr lang="en-US" altLang="en-US" sz="2400" b="1" dirty="0"/>
          </a:p>
          <a:p>
            <a:pPr lvl="1"/>
            <a:endParaRPr lang="en-US" altLang="en-US" sz="2400" b="1" dirty="0"/>
          </a:p>
          <a:p>
            <a:pPr marL="571500" indent="-571500">
              <a:buFont typeface="Arial" panose="020B0604020202020204" pitchFamily="34" charset="0"/>
              <a:buChar char="•"/>
            </a:pPr>
            <a:endParaRPr lang="en-US" altLang="en-US" sz="2400" b="1" dirty="0">
              <a:latin typeface="+mn-lt"/>
            </a:endParaRPr>
          </a:p>
        </p:txBody>
      </p:sp>
    </p:spTree>
    <p:extLst>
      <p:ext uri="{BB962C8B-B14F-4D97-AF65-F5344CB8AC3E}">
        <p14:creationId xmlns:p14="http://schemas.microsoft.com/office/powerpoint/2010/main" val="1941999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EAF4DE-6063-4535-83B9-CF95ACD23B29}"/>
              </a:ext>
            </a:extLst>
          </p:cNvPr>
          <p:cNvSpPr txBox="1">
            <a:spLocks/>
          </p:cNvSpPr>
          <p:nvPr/>
        </p:nvSpPr>
        <p:spPr>
          <a:xfrm>
            <a:off x="139766" y="-14068"/>
            <a:ext cx="8662917" cy="774928"/>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SVM implementation</a:t>
            </a:r>
            <a:endParaRPr lang="en-US" altLang="en-US" sz="4400" b="1" dirty="0">
              <a:solidFill>
                <a:schemeClr val="tx2">
                  <a:lumMod val="50000"/>
                  <a:lumOff val="50000"/>
                </a:schemeClr>
              </a:solidFill>
            </a:endParaRPr>
          </a:p>
        </p:txBody>
      </p:sp>
      <p:sp>
        <p:nvSpPr>
          <p:cNvPr id="7" name="Rectangle 6">
            <a:extLst>
              <a:ext uri="{FF2B5EF4-FFF2-40B4-BE49-F238E27FC236}">
                <a16:creationId xmlns:a16="http://schemas.microsoft.com/office/drawing/2014/main" id="{AEA5BABF-CD96-43F6-8198-2FE8CEFC054D}"/>
              </a:ext>
            </a:extLst>
          </p:cNvPr>
          <p:cNvSpPr/>
          <p:nvPr/>
        </p:nvSpPr>
        <p:spPr>
          <a:xfrm>
            <a:off x="69883" y="1085001"/>
            <a:ext cx="9004234" cy="3785652"/>
          </a:xfrm>
          <a:prstGeom prst="rect">
            <a:avLst/>
          </a:prstGeom>
        </p:spPr>
        <p:txBody>
          <a:bodyPr wrap="square">
            <a:spAutoFit/>
          </a:bodyPr>
          <a:lstStyle/>
          <a:p>
            <a:r>
              <a:rPr lang="en-US" sz="2400" dirty="0"/>
              <a:t>Pros:</a:t>
            </a:r>
          </a:p>
          <a:p>
            <a:pPr marL="342900" indent="-342900">
              <a:buFont typeface="Arial" panose="020B0604020202020204" pitchFamily="34" charset="0"/>
              <a:buChar char="•"/>
            </a:pPr>
            <a:r>
              <a:rPr lang="en-US" sz="2400" dirty="0"/>
              <a:t>It works really well with clear margin of separation.</a:t>
            </a:r>
          </a:p>
          <a:p>
            <a:pPr marL="342900" indent="-342900">
              <a:buFont typeface="Arial" panose="020B0604020202020204" pitchFamily="34" charset="0"/>
              <a:buChar char="•"/>
            </a:pPr>
            <a:r>
              <a:rPr lang="en-US" sz="2400" dirty="0"/>
              <a:t>It works well in high dimensional spaces.</a:t>
            </a:r>
          </a:p>
          <a:p>
            <a:pPr marL="342900" indent="-342900">
              <a:buFont typeface="Arial" panose="020B0604020202020204" pitchFamily="34" charset="0"/>
              <a:buChar char="•"/>
            </a:pPr>
            <a:r>
              <a:rPr lang="en-US" sz="2400" dirty="0"/>
              <a:t>It works well where number of dimensions is greater than the number of samples.</a:t>
            </a:r>
          </a:p>
          <a:p>
            <a:r>
              <a:rPr lang="en-US" sz="2400" dirty="0"/>
              <a:t>Cons:</a:t>
            </a:r>
          </a:p>
          <a:p>
            <a:pPr marL="342900" indent="-342900">
              <a:buFont typeface="Arial" panose="020B0604020202020204" pitchFamily="34" charset="0"/>
              <a:buChar char="•"/>
            </a:pPr>
            <a:r>
              <a:rPr lang="en-US" sz="2400" dirty="0"/>
              <a:t>It requires higher computation power, so it does not work well with larger data.</a:t>
            </a:r>
          </a:p>
          <a:p>
            <a:pPr marL="342900" indent="-342900">
              <a:buFont typeface="Arial" panose="020B0604020202020204" pitchFamily="34" charset="0"/>
              <a:buChar char="•"/>
            </a:pPr>
            <a:r>
              <a:rPr lang="en-US" sz="2400" dirty="0"/>
              <a:t>It also doesn’t perform very well when the data set has a lot of noises.</a:t>
            </a:r>
          </a:p>
        </p:txBody>
      </p:sp>
    </p:spTree>
    <p:extLst>
      <p:ext uri="{BB962C8B-B14F-4D97-AF65-F5344CB8AC3E}">
        <p14:creationId xmlns:p14="http://schemas.microsoft.com/office/powerpoint/2010/main" val="3442047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EAF4DE-6063-4535-83B9-CF95ACD23B29}"/>
              </a:ext>
            </a:extLst>
          </p:cNvPr>
          <p:cNvSpPr txBox="1">
            <a:spLocks/>
          </p:cNvSpPr>
          <p:nvPr/>
        </p:nvSpPr>
        <p:spPr>
          <a:xfrm>
            <a:off x="32960" y="-15767"/>
            <a:ext cx="8662917" cy="77714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Questions : What is hyperplane for SVM?</a:t>
            </a:r>
            <a:endParaRPr lang="en-US" altLang="en-US" sz="4000" b="1" dirty="0">
              <a:solidFill>
                <a:schemeClr val="tx2">
                  <a:lumMod val="50000"/>
                  <a:lumOff val="50000"/>
                </a:schemeClr>
              </a:solidFill>
            </a:endParaRPr>
          </a:p>
        </p:txBody>
      </p:sp>
      <p:cxnSp>
        <p:nvCxnSpPr>
          <p:cNvPr id="8" name="Straight Arrow Connector 7">
            <a:extLst>
              <a:ext uri="{FF2B5EF4-FFF2-40B4-BE49-F238E27FC236}">
                <a16:creationId xmlns:a16="http://schemas.microsoft.com/office/drawing/2014/main" id="{35E79166-881D-44CB-AD08-676E5F99178A}"/>
              </a:ext>
            </a:extLst>
          </p:cNvPr>
          <p:cNvCxnSpPr>
            <a:cxnSpLocks/>
          </p:cNvCxnSpPr>
          <p:nvPr/>
        </p:nvCxnSpPr>
        <p:spPr>
          <a:xfrm flipV="1">
            <a:off x="121026" y="1747705"/>
            <a:ext cx="0" cy="427502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0CCE9D7E-52FB-424E-91D0-16C1100B2BD9}"/>
              </a:ext>
            </a:extLst>
          </p:cNvPr>
          <p:cNvCxnSpPr>
            <a:cxnSpLocks/>
          </p:cNvCxnSpPr>
          <p:nvPr/>
        </p:nvCxnSpPr>
        <p:spPr>
          <a:xfrm>
            <a:off x="121026" y="6022730"/>
            <a:ext cx="3864211"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Multiplication Sign 10">
            <a:extLst>
              <a:ext uri="{FF2B5EF4-FFF2-40B4-BE49-F238E27FC236}">
                <a16:creationId xmlns:a16="http://schemas.microsoft.com/office/drawing/2014/main" id="{8DBC3D30-81EA-4E69-996A-E68B6540A289}"/>
              </a:ext>
            </a:extLst>
          </p:cNvPr>
          <p:cNvSpPr/>
          <p:nvPr/>
        </p:nvSpPr>
        <p:spPr>
          <a:xfrm>
            <a:off x="922071" y="294784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Multiplication Sign 11">
            <a:extLst>
              <a:ext uri="{FF2B5EF4-FFF2-40B4-BE49-F238E27FC236}">
                <a16:creationId xmlns:a16="http://schemas.microsoft.com/office/drawing/2014/main" id="{4B2C3EE2-D3A1-4310-B024-3CBFA35C0390}"/>
              </a:ext>
            </a:extLst>
          </p:cNvPr>
          <p:cNvSpPr/>
          <p:nvPr/>
        </p:nvSpPr>
        <p:spPr>
          <a:xfrm>
            <a:off x="710322" y="201956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C6DA74FE-A09C-4D56-9E57-7787765312A8}"/>
              </a:ext>
            </a:extLst>
          </p:cNvPr>
          <p:cNvSpPr/>
          <p:nvPr/>
        </p:nvSpPr>
        <p:spPr>
          <a:xfrm>
            <a:off x="549636" y="252838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AE1A01E1-5CB6-474E-8D2B-E6EC7E506867}"/>
              </a:ext>
            </a:extLst>
          </p:cNvPr>
          <p:cNvSpPr/>
          <p:nvPr/>
        </p:nvSpPr>
        <p:spPr>
          <a:xfrm>
            <a:off x="1352025" y="267673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Multiplication Sign 14">
            <a:extLst>
              <a:ext uri="{FF2B5EF4-FFF2-40B4-BE49-F238E27FC236}">
                <a16:creationId xmlns:a16="http://schemas.microsoft.com/office/drawing/2014/main" id="{E1F2EEFF-5145-482F-A2F3-B23E005E90C8}"/>
              </a:ext>
            </a:extLst>
          </p:cNvPr>
          <p:cNvSpPr/>
          <p:nvPr/>
        </p:nvSpPr>
        <p:spPr>
          <a:xfrm>
            <a:off x="1828642" y="183915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Multiplication Sign 17">
            <a:extLst>
              <a:ext uri="{FF2B5EF4-FFF2-40B4-BE49-F238E27FC236}">
                <a16:creationId xmlns:a16="http://schemas.microsoft.com/office/drawing/2014/main" id="{82E690C2-B8C0-4DE9-B823-A56E1B1314C6}"/>
              </a:ext>
            </a:extLst>
          </p:cNvPr>
          <p:cNvSpPr/>
          <p:nvPr/>
        </p:nvSpPr>
        <p:spPr>
          <a:xfrm>
            <a:off x="332293" y="315383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Multiplication Sign 18">
            <a:extLst>
              <a:ext uri="{FF2B5EF4-FFF2-40B4-BE49-F238E27FC236}">
                <a16:creationId xmlns:a16="http://schemas.microsoft.com/office/drawing/2014/main" id="{62B6B23D-3865-42F8-B5B0-031D01FBC2D2}"/>
              </a:ext>
            </a:extLst>
          </p:cNvPr>
          <p:cNvSpPr/>
          <p:nvPr/>
        </p:nvSpPr>
        <p:spPr>
          <a:xfrm>
            <a:off x="1780807" y="287176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Multiplication Sign 19">
            <a:extLst>
              <a:ext uri="{FF2B5EF4-FFF2-40B4-BE49-F238E27FC236}">
                <a16:creationId xmlns:a16="http://schemas.microsoft.com/office/drawing/2014/main" id="{2C6FB6F8-5EB9-4BD6-B931-4666AF1CEBEB}"/>
              </a:ext>
            </a:extLst>
          </p:cNvPr>
          <p:cNvSpPr/>
          <p:nvPr/>
        </p:nvSpPr>
        <p:spPr>
          <a:xfrm>
            <a:off x="750375" y="341342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Multiplication Sign 20">
            <a:extLst>
              <a:ext uri="{FF2B5EF4-FFF2-40B4-BE49-F238E27FC236}">
                <a16:creationId xmlns:a16="http://schemas.microsoft.com/office/drawing/2014/main" id="{401F949A-1891-4469-8612-9B8C065E50F9}"/>
              </a:ext>
            </a:extLst>
          </p:cNvPr>
          <p:cNvSpPr/>
          <p:nvPr/>
        </p:nvSpPr>
        <p:spPr>
          <a:xfrm>
            <a:off x="1252497" y="217283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ultiplication Sign 22">
            <a:extLst>
              <a:ext uri="{FF2B5EF4-FFF2-40B4-BE49-F238E27FC236}">
                <a16:creationId xmlns:a16="http://schemas.microsoft.com/office/drawing/2014/main" id="{11D1E224-F690-48B1-9908-860047906CBF}"/>
              </a:ext>
            </a:extLst>
          </p:cNvPr>
          <p:cNvSpPr/>
          <p:nvPr/>
        </p:nvSpPr>
        <p:spPr>
          <a:xfrm>
            <a:off x="3441988" y="302736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ultiplication Sign 24">
            <a:extLst>
              <a:ext uri="{FF2B5EF4-FFF2-40B4-BE49-F238E27FC236}">
                <a16:creationId xmlns:a16="http://schemas.microsoft.com/office/drawing/2014/main" id="{E846FA97-FE6B-4074-9E56-9E05E47704D0}"/>
              </a:ext>
            </a:extLst>
          </p:cNvPr>
          <p:cNvSpPr/>
          <p:nvPr/>
        </p:nvSpPr>
        <p:spPr>
          <a:xfrm>
            <a:off x="175934" y="368768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Connector 26">
            <a:extLst>
              <a:ext uri="{FF2B5EF4-FFF2-40B4-BE49-F238E27FC236}">
                <a16:creationId xmlns:a16="http://schemas.microsoft.com/office/drawing/2014/main" id="{3A98C091-D727-4973-A8A1-CEF422CADA7A}"/>
              </a:ext>
            </a:extLst>
          </p:cNvPr>
          <p:cNvSpPr/>
          <p:nvPr/>
        </p:nvSpPr>
        <p:spPr>
          <a:xfrm>
            <a:off x="864169" y="454631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Connector 27">
            <a:extLst>
              <a:ext uri="{FF2B5EF4-FFF2-40B4-BE49-F238E27FC236}">
                <a16:creationId xmlns:a16="http://schemas.microsoft.com/office/drawing/2014/main" id="{3292F978-434E-43CF-B15B-3143C03D2C67}"/>
              </a:ext>
            </a:extLst>
          </p:cNvPr>
          <p:cNvSpPr/>
          <p:nvPr/>
        </p:nvSpPr>
        <p:spPr>
          <a:xfrm>
            <a:off x="3061491" y="4743351"/>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Connector 28">
            <a:extLst>
              <a:ext uri="{FF2B5EF4-FFF2-40B4-BE49-F238E27FC236}">
                <a16:creationId xmlns:a16="http://schemas.microsoft.com/office/drawing/2014/main" id="{F55297E8-3647-463E-B73C-4395D9E313B4}"/>
              </a:ext>
            </a:extLst>
          </p:cNvPr>
          <p:cNvSpPr/>
          <p:nvPr/>
        </p:nvSpPr>
        <p:spPr>
          <a:xfrm>
            <a:off x="2895334" y="428470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lowchart: Connector 29">
            <a:extLst>
              <a:ext uri="{FF2B5EF4-FFF2-40B4-BE49-F238E27FC236}">
                <a16:creationId xmlns:a16="http://schemas.microsoft.com/office/drawing/2014/main" id="{36ACB2A3-D510-46B8-B931-91B24B3B013E}"/>
              </a:ext>
            </a:extLst>
          </p:cNvPr>
          <p:cNvSpPr/>
          <p:nvPr/>
        </p:nvSpPr>
        <p:spPr>
          <a:xfrm>
            <a:off x="1380017" y="446246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BB997310-9A43-4A5B-81DA-AE3ED7F4A1D4}"/>
              </a:ext>
            </a:extLst>
          </p:cNvPr>
          <p:cNvSpPr/>
          <p:nvPr/>
        </p:nvSpPr>
        <p:spPr>
          <a:xfrm>
            <a:off x="666307" y="4839363"/>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Connector 31">
            <a:extLst>
              <a:ext uri="{FF2B5EF4-FFF2-40B4-BE49-F238E27FC236}">
                <a16:creationId xmlns:a16="http://schemas.microsoft.com/office/drawing/2014/main" id="{11DE0CF2-0F4C-4D84-B3CC-582EB860FC05}"/>
              </a:ext>
            </a:extLst>
          </p:cNvPr>
          <p:cNvSpPr/>
          <p:nvPr/>
        </p:nvSpPr>
        <p:spPr>
          <a:xfrm>
            <a:off x="1625057" y="4279987"/>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Connector 32">
            <a:extLst>
              <a:ext uri="{FF2B5EF4-FFF2-40B4-BE49-F238E27FC236}">
                <a16:creationId xmlns:a16="http://schemas.microsoft.com/office/drawing/2014/main" id="{2B28BCD9-9982-4548-A659-1BC652652DF2}"/>
              </a:ext>
            </a:extLst>
          </p:cNvPr>
          <p:cNvSpPr/>
          <p:nvPr/>
        </p:nvSpPr>
        <p:spPr>
          <a:xfrm>
            <a:off x="2029335" y="419835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Connector 33">
            <a:extLst>
              <a:ext uri="{FF2B5EF4-FFF2-40B4-BE49-F238E27FC236}">
                <a16:creationId xmlns:a16="http://schemas.microsoft.com/office/drawing/2014/main" id="{8607341E-567F-4436-AADB-9315BB06D8BE}"/>
              </a:ext>
            </a:extLst>
          </p:cNvPr>
          <p:cNvSpPr/>
          <p:nvPr/>
        </p:nvSpPr>
        <p:spPr>
          <a:xfrm>
            <a:off x="3468230" y="3797534"/>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Connector 34">
            <a:extLst>
              <a:ext uri="{FF2B5EF4-FFF2-40B4-BE49-F238E27FC236}">
                <a16:creationId xmlns:a16="http://schemas.microsoft.com/office/drawing/2014/main" id="{806AF0D7-5693-40A2-9E6A-960DAEE5EF36}"/>
              </a:ext>
            </a:extLst>
          </p:cNvPr>
          <p:cNvSpPr/>
          <p:nvPr/>
        </p:nvSpPr>
        <p:spPr>
          <a:xfrm>
            <a:off x="1252497" y="4224369"/>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Connector 35">
            <a:extLst>
              <a:ext uri="{FF2B5EF4-FFF2-40B4-BE49-F238E27FC236}">
                <a16:creationId xmlns:a16="http://schemas.microsoft.com/office/drawing/2014/main" id="{9FF906D0-FA49-4232-95C7-556B22A07287}"/>
              </a:ext>
            </a:extLst>
          </p:cNvPr>
          <p:cNvSpPr/>
          <p:nvPr/>
        </p:nvSpPr>
        <p:spPr>
          <a:xfrm>
            <a:off x="1173579" y="5245536"/>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Connector 36">
            <a:extLst>
              <a:ext uri="{FF2B5EF4-FFF2-40B4-BE49-F238E27FC236}">
                <a16:creationId xmlns:a16="http://schemas.microsoft.com/office/drawing/2014/main" id="{34436056-ECB0-4261-90C2-BDEEDE510E6A}"/>
              </a:ext>
            </a:extLst>
          </p:cNvPr>
          <p:cNvSpPr/>
          <p:nvPr/>
        </p:nvSpPr>
        <p:spPr>
          <a:xfrm>
            <a:off x="1811992" y="5052410"/>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Connector 37">
            <a:extLst>
              <a:ext uri="{FF2B5EF4-FFF2-40B4-BE49-F238E27FC236}">
                <a16:creationId xmlns:a16="http://schemas.microsoft.com/office/drawing/2014/main" id="{7F5A1C7B-2984-4B2E-9752-B404DE286F94}"/>
              </a:ext>
            </a:extLst>
          </p:cNvPr>
          <p:cNvSpPr/>
          <p:nvPr/>
        </p:nvSpPr>
        <p:spPr>
          <a:xfrm>
            <a:off x="2226351" y="3935462"/>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Connector 38">
            <a:extLst>
              <a:ext uri="{FF2B5EF4-FFF2-40B4-BE49-F238E27FC236}">
                <a16:creationId xmlns:a16="http://schemas.microsoft.com/office/drawing/2014/main" id="{39386BF0-561E-4CEA-9AD2-2AAE77465E61}"/>
              </a:ext>
            </a:extLst>
          </p:cNvPr>
          <p:cNvSpPr/>
          <p:nvPr/>
        </p:nvSpPr>
        <p:spPr>
          <a:xfrm>
            <a:off x="3418395" y="4326839"/>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Connector 39">
            <a:extLst>
              <a:ext uri="{FF2B5EF4-FFF2-40B4-BE49-F238E27FC236}">
                <a16:creationId xmlns:a16="http://schemas.microsoft.com/office/drawing/2014/main" id="{C8799153-02EE-44DB-8AF4-4B8D089DCB04}"/>
              </a:ext>
            </a:extLst>
          </p:cNvPr>
          <p:cNvSpPr/>
          <p:nvPr/>
        </p:nvSpPr>
        <p:spPr>
          <a:xfrm>
            <a:off x="2802133" y="385237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Connector 40">
            <a:extLst>
              <a:ext uri="{FF2B5EF4-FFF2-40B4-BE49-F238E27FC236}">
                <a16:creationId xmlns:a16="http://schemas.microsoft.com/office/drawing/2014/main" id="{9AF68F3C-8FAF-4C84-BF6B-6201D00B19CF}"/>
              </a:ext>
            </a:extLst>
          </p:cNvPr>
          <p:cNvSpPr/>
          <p:nvPr/>
        </p:nvSpPr>
        <p:spPr>
          <a:xfrm>
            <a:off x="2388360" y="4299592"/>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lowchart: Connector 43">
            <a:extLst>
              <a:ext uri="{FF2B5EF4-FFF2-40B4-BE49-F238E27FC236}">
                <a16:creationId xmlns:a16="http://schemas.microsoft.com/office/drawing/2014/main" id="{540AFA8F-2255-4C74-9D7F-BC4AB5588C6C}"/>
              </a:ext>
            </a:extLst>
          </p:cNvPr>
          <p:cNvSpPr/>
          <p:nvPr/>
        </p:nvSpPr>
        <p:spPr>
          <a:xfrm>
            <a:off x="2605703" y="485416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Multiplication Sign 46">
            <a:extLst>
              <a:ext uri="{FF2B5EF4-FFF2-40B4-BE49-F238E27FC236}">
                <a16:creationId xmlns:a16="http://schemas.microsoft.com/office/drawing/2014/main" id="{E5F6C98B-91D7-4FAB-8316-3FE9B5D10393}"/>
              </a:ext>
            </a:extLst>
          </p:cNvPr>
          <p:cNvSpPr/>
          <p:nvPr/>
        </p:nvSpPr>
        <p:spPr>
          <a:xfrm>
            <a:off x="1375039" y="320978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a:extLst>
              <a:ext uri="{FF2B5EF4-FFF2-40B4-BE49-F238E27FC236}">
                <a16:creationId xmlns:a16="http://schemas.microsoft.com/office/drawing/2014/main" id="{9A79C72D-3438-41B5-9BB4-9C729EF1DA7B}"/>
              </a:ext>
            </a:extLst>
          </p:cNvPr>
          <p:cNvCxnSpPr>
            <a:cxnSpLocks/>
          </p:cNvCxnSpPr>
          <p:nvPr/>
        </p:nvCxnSpPr>
        <p:spPr>
          <a:xfrm flipV="1">
            <a:off x="5013872" y="1785315"/>
            <a:ext cx="0" cy="427502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491FDE9-383E-4374-915F-3EBF4ADCC18D}"/>
              </a:ext>
            </a:extLst>
          </p:cNvPr>
          <p:cNvCxnSpPr>
            <a:cxnSpLocks/>
          </p:cNvCxnSpPr>
          <p:nvPr/>
        </p:nvCxnSpPr>
        <p:spPr>
          <a:xfrm>
            <a:off x="5013872" y="6060340"/>
            <a:ext cx="3864211"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C32C371-E414-4CEC-B344-E498DCED3E36}"/>
              </a:ext>
            </a:extLst>
          </p:cNvPr>
          <p:cNvCxnSpPr>
            <a:cxnSpLocks/>
          </p:cNvCxnSpPr>
          <p:nvPr/>
        </p:nvCxnSpPr>
        <p:spPr>
          <a:xfrm flipV="1">
            <a:off x="5143799" y="2839004"/>
            <a:ext cx="3687254" cy="1744924"/>
          </a:xfrm>
          <a:prstGeom prst="line">
            <a:avLst/>
          </a:prstGeom>
          <a:ln w="57150">
            <a:solidFill>
              <a:srgbClr val="FF0000"/>
            </a:solidFill>
          </a:ln>
        </p:spPr>
        <p:style>
          <a:lnRef idx="2">
            <a:schemeClr val="accent4"/>
          </a:lnRef>
          <a:fillRef idx="0">
            <a:schemeClr val="accent4"/>
          </a:fillRef>
          <a:effectRef idx="1">
            <a:schemeClr val="accent4"/>
          </a:effectRef>
          <a:fontRef idx="minor">
            <a:schemeClr val="tx1"/>
          </a:fontRef>
        </p:style>
      </p:cxnSp>
      <p:sp>
        <p:nvSpPr>
          <p:cNvPr id="53" name="Multiplication Sign 52">
            <a:extLst>
              <a:ext uri="{FF2B5EF4-FFF2-40B4-BE49-F238E27FC236}">
                <a16:creationId xmlns:a16="http://schemas.microsoft.com/office/drawing/2014/main" id="{000DC56A-2E87-46AD-8555-8E3A4178ACED}"/>
              </a:ext>
            </a:extLst>
          </p:cNvPr>
          <p:cNvSpPr/>
          <p:nvPr/>
        </p:nvSpPr>
        <p:spPr>
          <a:xfrm>
            <a:off x="5814917" y="298545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Multiplication Sign 53">
            <a:extLst>
              <a:ext uri="{FF2B5EF4-FFF2-40B4-BE49-F238E27FC236}">
                <a16:creationId xmlns:a16="http://schemas.microsoft.com/office/drawing/2014/main" id="{F51A6BBC-9452-459B-9BD5-21EC1BF5D05D}"/>
              </a:ext>
            </a:extLst>
          </p:cNvPr>
          <p:cNvSpPr/>
          <p:nvPr/>
        </p:nvSpPr>
        <p:spPr>
          <a:xfrm>
            <a:off x="5603168" y="205717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Multiplication Sign 54">
            <a:extLst>
              <a:ext uri="{FF2B5EF4-FFF2-40B4-BE49-F238E27FC236}">
                <a16:creationId xmlns:a16="http://schemas.microsoft.com/office/drawing/2014/main" id="{12900890-448B-4699-99FD-9AD46D2F1E33}"/>
              </a:ext>
            </a:extLst>
          </p:cNvPr>
          <p:cNvSpPr/>
          <p:nvPr/>
        </p:nvSpPr>
        <p:spPr>
          <a:xfrm>
            <a:off x="5442482" y="256599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Multiplication Sign 55">
            <a:extLst>
              <a:ext uri="{FF2B5EF4-FFF2-40B4-BE49-F238E27FC236}">
                <a16:creationId xmlns:a16="http://schemas.microsoft.com/office/drawing/2014/main" id="{C170CB7B-49E7-40BD-926B-F4AC79BEC6D7}"/>
              </a:ext>
            </a:extLst>
          </p:cNvPr>
          <p:cNvSpPr/>
          <p:nvPr/>
        </p:nvSpPr>
        <p:spPr>
          <a:xfrm>
            <a:off x="6244871" y="271434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Multiplication Sign 56">
            <a:extLst>
              <a:ext uri="{FF2B5EF4-FFF2-40B4-BE49-F238E27FC236}">
                <a16:creationId xmlns:a16="http://schemas.microsoft.com/office/drawing/2014/main" id="{29807565-3F53-4ECB-9EFA-675E4681EACE}"/>
              </a:ext>
            </a:extLst>
          </p:cNvPr>
          <p:cNvSpPr/>
          <p:nvPr/>
        </p:nvSpPr>
        <p:spPr>
          <a:xfrm>
            <a:off x="6721488" y="187676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Multiplication Sign 57">
            <a:extLst>
              <a:ext uri="{FF2B5EF4-FFF2-40B4-BE49-F238E27FC236}">
                <a16:creationId xmlns:a16="http://schemas.microsoft.com/office/drawing/2014/main" id="{C8E9F01D-A3FC-4F85-93C2-5F0F2D1D5E67}"/>
              </a:ext>
            </a:extLst>
          </p:cNvPr>
          <p:cNvSpPr/>
          <p:nvPr/>
        </p:nvSpPr>
        <p:spPr>
          <a:xfrm>
            <a:off x="7299589" y="282810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Multiplication Sign 58">
            <a:extLst>
              <a:ext uri="{FF2B5EF4-FFF2-40B4-BE49-F238E27FC236}">
                <a16:creationId xmlns:a16="http://schemas.microsoft.com/office/drawing/2014/main" id="{822265C0-1F86-4661-9E72-E6C70943E9C2}"/>
              </a:ext>
            </a:extLst>
          </p:cNvPr>
          <p:cNvSpPr/>
          <p:nvPr/>
        </p:nvSpPr>
        <p:spPr>
          <a:xfrm>
            <a:off x="5225139" y="319144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Multiplication Sign 59">
            <a:extLst>
              <a:ext uri="{FF2B5EF4-FFF2-40B4-BE49-F238E27FC236}">
                <a16:creationId xmlns:a16="http://schemas.microsoft.com/office/drawing/2014/main" id="{90A4136E-E8B9-4597-B9E2-7D8AA55AE455}"/>
              </a:ext>
            </a:extLst>
          </p:cNvPr>
          <p:cNvSpPr/>
          <p:nvPr/>
        </p:nvSpPr>
        <p:spPr>
          <a:xfrm>
            <a:off x="6673653" y="290937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Multiplication Sign 60">
            <a:extLst>
              <a:ext uri="{FF2B5EF4-FFF2-40B4-BE49-F238E27FC236}">
                <a16:creationId xmlns:a16="http://schemas.microsoft.com/office/drawing/2014/main" id="{1AEFEA33-2442-48E0-B0F5-20C5D4BC316A}"/>
              </a:ext>
            </a:extLst>
          </p:cNvPr>
          <p:cNvSpPr/>
          <p:nvPr/>
        </p:nvSpPr>
        <p:spPr>
          <a:xfrm>
            <a:off x="5643221" y="345103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Multiplication Sign 61">
            <a:extLst>
              <a:ext uri="{FF2B5EF4-FFF2-40B4-BE49-F238E27FC236}">
                <a16:creationId xmlns:a16="http://schemas.microsoft.com/office/drawing/2014/main" id="{B85953B4-586E-42F4-9E32-0D5E7C01CB1D}"/>
              </a:ext>
            </a:extLst>
          </p:cNvPr>
          <p:cNvSpPr/>
          <p:nvPr/>
        </p:nvSpPr>
        <p:spPr>
          <a:xfrm>
            <a:off x="6145343" y="221044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Multiplication Sign 62">
            <a:extLst>
              <a:ext uri="{FF2B5EF4-FFF2-40B4-BE49-F238E27FC236}">
                <a16:creationId xmlns:a16="http://schemas.microsoft.com/office/drawing/2014/main" id="{7A17D9BF-0BE8-4DB3-805E-3C54AF7DF6B8}"/>
              </a:ext>
            </a:extLst>
          </p:cNvPr>
          <p:cNvSpPr/>
          <p:nvPr/>
        </p:nvSpPr>
        <p:spPr>
          <a:xfrm>
            <a:off x="6953456" y="237000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Multiplication Sign 63">
            <a:extLst>
              <a:ext uri="{FF2B5EF4-FFF2-40B4-BE49-F238E27FC236}">
                <a16:creationId xmlns:a16="http://schemas.microsoft.com/office/drawing/2014/main" id="{60436D13-5773-4E8A-8D30-D1B647573020}"/>
              </a:ext>
            </a:extLst>
          </p:cNvPr>
          <p:cNvSpPr/>
          <p:nvPr/>
        </p:nvSpPr>
        <p:spPr>
          <a:xfrm>
            <a:off x="7829200" y="230922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Multiplication Sign 64">
            <a:extLst>
              <a:ext uri="{FF2B5EF4-FFF2-40B4-BE49-F238E27FC236}">
                <a16:creationId xmlns:a16="http://schemas.microsoft.com/office/drawing/2014/main" id="{EE1FF61E-6C93-4BB3-8549-2FBBF0A305CD}"/>
              </a:ext>
            </a:extLst>
          </p:cNvPr>
          <p:cNvSpPr/>
          <p:nvPr/>
        </p:nvSpPr>
        <p:spPr>
          <a:xfrm>
            <a:off x="7364955" y="195951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Multiplication Sign 65">
            <a:extLst>
              <a:ext uri="{FF2B5EF4-FFF2-40B4-BE49-F238E27FC236}">
                <a16:creationId xmlns:a16="http://schemas.microsoft.com/office/drawing/2014/main" id="{098CAA91-E3FC-4CFA-8A33-1C66CCC15F4B}"/>
              </a:ext>
            </a:extLst>
          </p:cNvPr>
          <p:cNvSpPr/>
          <p:nvPr/>
        </p:nvSpPr>
        <p:spPr>
          <a:xfrm>
            <a:off x="5068780" y="372529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lowchart: Connector 66">
            <a:extLst>
              <a:ext uri="{FF2B5EF4-FFF2-40B4-BE49-F238E27FC236}">
                <a16:creationId xmlns:a16="http://schemas.microsoft.com/office/drawing/2014/main" id="{50F7854A-D000-4E7F-AB29-FE417B4364B3}"/>
              </a:ext>
            </a:extLst>
          </p:cNvPr>
          <p:cNvSpPr/>
          <p:nvPr/>
        </p:nvSpPr>
        <p:spPr>
          <a:xfrm>
            <a:off x="5757015" y="458392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lowchart: Connector 67">
            <a:extLst>
              <a:ext uri="{FF2B5EF4-FFF2-40B4-BE49-F238E27FC236}">
                <a16:creationId xmlns:a16="http://schemas.microsoft.com/office/drawing/2014/main" id="{85FE82ED-CD09-40E8-81EA-7ED009DED532}"/>
              </a:ext>
            </a:extLst>
          </p:cNvPr>
          <p:cNvSpPr/>
          <p:nvPr/>
        </p:nvSpPr>
        <p:spPr>
          <a:xfrm>
            <a:off x="7954337" y="4780961"/>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lowchart: Connector 68">
            <a:extLst>
              <a:ext uri="{FF2B5EF4-FFF2-40B4-BE49-F238E27FC236}">
                <a16:creationId xmlns:a16="http://schemas.microsoft.com/office/drawing/2014/main" id="{AC6FB5A5-8895-490E-8DCE-9137D56F4B04}"/>
              </a:ext>
            </a:extLst>
          </p:cNvPr>
          <p:cNvSpPr/>
          <p:nvPr/>
        </p:nvSpPr>
        <p:spPr>
          <a:xfrm>
            <a:off x="7788180" y="432231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id="{15BBE05D-A346-4686-B46E-E941385C14EF}"/>
              </a:ext>
            </a:extLst>
          </p:cNvPr>
          <p:cNvSpPr/>
          <p:nvPr/>
        </p:nvSpPr>
        <p:spPr>
          <a:xfrm>
            <a:off x="6272863" y="450007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lowchart: Connector 70">
            <a:extLst>
              <a:ext uri="{FF2B5EF4-FFF2-40B4-BE49-F238E27FC236}">
                <a16:creationId xmlns:a16="http://schemas.microsoft.com/office/drawing/2014/main" id="{3DEE35FB-66C4-4422-8D45-F86A342F6DED}"/>
              </a:ext>
            </a:extLst>
          </p:cNvPr>
          <p:cNvSpPr/>
          <p:nvPr/>
        </p:nvSpPr>
        <p:spPr>
          <a:xfrm>
            <a:off x="5559153" y="4876973"/>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lowchart: Connector 71">
            <a:extLst>
              <a:ext uri="{FF2B5EF4-FFF2-40B4-BE49-F238E27FC236}">
                <a16:creationId xmlns:a16="http://schemas.microsoft.com/office/drawing/2014/main" id="{E6EE9C8C-0614-4F0F-ABCA-9B0DED51849F}"/>
              </a:ext>
            </a:extLst>
          </p:cNvPr>
          <p:cNvSpPr/>
          <p:nvPr/>
        </p:nvSpPr>
        <p:spPr>
          <a:xfrm>
            <a:off x="6517903" y="4317597"/>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lowchart: Connector 72">
            <a:extLst>
              <a:ext uri="{FF2B5EF4-FFF2-40B4-BE49-F238E27FC236}">
                <a16:creationId xmlns:a16="http://schemas.microsoft.com/office/drawing/2014/main" id="{439F76D1-6A77-41F3-A9C8-AA8A59FF9E98}"/>
              </a:ext>
            </a:extLst>
          </p:cNvPr>
          <p:cNvSpPr/>
          <p:nvPr/>
        </p:nvSpPr>
        <p:spPr>
          <a:xfrm>
            <a:off x="6922181" y="4235968"/>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lowchart: Connector 73">
            <a:extLst>
              <a:ext uri="{FF2B5EF4-FFF2-40B4-BE49-F238E27FC236}">
                <a16:creationId xmlns:a16="http://schemas.microsoft.com/office/drawing/2014/main" id="{89770BD6-BA8C-4F17-999E-2E97C0B340B0}"/>
              </a:ext>
            </a:extLst>
          </p:cNvPr>
          <p:cNvSpPr/>
          <p:nvPr/>
        </p:nvSpPr>
        <p:spPr>
          <a:xfrm>
            <a:off x="8361076" y="3835144"/>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lowchart: Connector 74">
            <a:extLst>
              <a:ext uri="{FF2B5EF4-FFF2-40B4-BE49-F238E27FC236}">
                <a16:creationId xmlns:a16="http://schemas.microsoft.com/office/drawing/2014/main" id="{804F88D0-2F34-433F-BA9C-019F187ED6D4}"/>
              </a:ext>
            </a:extLst>
          </p:cNvPr>
          <p:cNvSpPr/>
          <p:nvPr/>
        </p:nvSpPr>
        <p:spPr>
          <a:xfrm>
            <a:off x="7679488" y="3670776"/>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lowchart: Connector 75">
            <a:extLst>
              <a:ext uri="{FF2B5EF4-FFF2-40B4-BE49-F238E27FC236}">
                <a16:creationId xmlns:a16="http://schemas.microsoft.com/office/drawing/2014/main" id="{2F3B2A2B-1B15-4673-92E5-3E4FA29CBE30}"/>
              </a:ext>
            </a:extLst>
          </p:cNvPr>
          <p:cNvSpPr/>
          <p:nvPr/>
        </p:nvSpPr>
        <p:spPr>
          <a:xfrm>
            <a:off x="6066425" y="5283146"/>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lowchart: Connector 76">
            <a:extLst>
              <a:ext uri="{FF2B5EF4-FFF2-40B4-BE49-F238E27FC236}">
                <a16:creationId xmlns:a16="http://schemas.microsoft.com/office/drawing/2014/main" id="{7A0FB68B-4D07-447D-B89D-50347F296C41}"/>
              </a:ext>
            </a:extLst>
          </p:cNvPr>
          <p:cNvSpPr/>
          <p:nvPr/>
        </p:nvSpPr>
        <p:spPr>
          <a:xfrm>
            <a:off x="6704838" y="5090020"/>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lowchart: Connector 77">
            <a:extLst>
              <a:ext uri="{FF2B5EF4-FFF2-40B4-BE49-F238E27FC236}">
                <a16:creationId xmlns:a16="http://schemas.microsoft.com/office/drawing/2014/main" id="{76BA9933-912A-4840-BD90-6D1602D8170B}"/>
              </a:ext>
            </a:extLst>
          </p:cNvPr>
          <p:cNvSpPr/>
          <p:nvPr/>
        </p:nvSpPr>
        <p:spPr>
          <a:xfrm>
            <a:off x="7119197" y="3973072"/>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lowchart: Connector 78">
            <a:extLst>
              <a:ext uri="{FF2B5EF4-FFF2-40B4-BE49-F238E27FC236}">
                <a16:creationId xmlns:a16="http://schemas.microsoft.com/office/drawing/2014/main" id="{02345E8F-85FA-4137-AE4D-404637095FB2}"/>
              </a:ext>
            </a:extLst>
          </p:cNvPr>
          <p:cNvSpPr/>
          <p:nvPr/>
        </p:nvSpPr>
        <p:spPr>
          <a:xfrm>
            <a:off x="8311241" y="4364449"/>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lowchart: Connector 79">
            <a:extLst>
              <a:ext uri="{FF2B5EF4-FFF2-40B4-BE49-F238E27FC236}">
                <a16:creationId xmlns:a16="http://schemas.microsoft.com/office/drawing/2014/main" id="{0AB49ACA-E963-4F83-BE9C-5B5477C4DB94}"/>
              </a:ext>
            </a:extLst>
          </p:cNvPr>
          <p:cNvSpPr/>
          <p:nvPr/>
        </p:nvSpPr>
        <p:spPr>
          <a:xfrm>
            <a:off x="6780166" y="4621140"/>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lowchart: Connector 80">
            <a:extLst>
              <a:ext uri="{FF2B5EF4-FFF2-40B4-BE49-F238E27FC236}">
                <a16:creationId xmlns:a16="http://schemas.microsoft.com/office/drawing/2014/main" id="{6F1A4DD0-2E10-45BD-B0BD-B25EDB3638A6}"/>
              </a:ext>
            </a:extLst>
          </p:cNvPr>
          <p:cNvSpPr/>
          <p:nvPr/>
        </p:nvSpPr>
        <p:spPr>
          <a:xfrm>
            <a:off x="7281206" y="4337202"/>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lowchart: Connector 81">
            <a:extLst>
              <a:ext uri="{FF2B5EF4-FFF2-40B4-BE49-F238E27FC236}">
                <a16:creationId xmlns:a16="http://schemas.microsoft.com/office/drawing/2014/main" id="{F16EF137-1E63-45AB-A8EE-E5DD373DD731}"/>
              </a:ext>
            </a:extLst>
          </p:cNvPr>
          <p:cNvSpPr/>
          <p:nvPr/>
        </p:nvSpPr>
        <p:spPr>
          <a:xfrm>
            <a:off x="8063009" y="3590177"/>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lowchart: Connector 82">
            <a:extLst>
              <a:ext uri="{FF2B5EF4-FFF2-40B4-BE49-F238E27FC236}">
                <a16:creationId xmlns:a16="http://schemas.microsoft.com/office/drawing/2014/main" id="{D173FFA3-2C30-4037-9FCF-FFC7F966DD4B}"/>
              </a:ext>
            </a:extLst>
          </p:cNvPr>
          <p:cNvSpPr/>
          <p:nvPr/>
        </p:nvSpPr>
        <p:spPr>
          <a:xfrm>
            <a:off x="8660740" y="319144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lowchart: Connector 83">
            <a:extLst>
              <a:ext uri="{FF2B5EF4-FFF2-40B4-BE49-F238E27FC236}">
                <a16:creationId xmlns:a16="http://schemas.microsoft.com/office/drawing/2014/main" id="{9C59A8F2-9499-4B15-85AC-72A457C96583}"/>
              </a:ext>
            </a:extLst>
          </p:cNvPr>
          <p:cNvSpPr/>
          <p:nvPr/>
        </p:nvSpPr>
        <p:spPr>
          <a:xfrm>
            <a:off x="7498549" y="4891775"/>
            <a:ext cx="217343" cy="230375"/>
          </a:xfrm>
          <a:prstGeom prst="flowChartConnector">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Multiplication Sign 84">
            <a:extLst>
              <a:ext uri="{FF2B5EF4-FFF2-40B4-BE49-F238E27FC236}">
                <a16:creationId xmlns:a16="http://schemas.microsoft.com/office/drawing/2014/main" id="{664A4668-6006-4481-BF47-1188F88A0DD2}"/>
              </a:ext>
            </a:extLst>
          </p:cNvPr>
          <p:cNvSpPr/>
          <p:nvPr/>
        </p:nvSpPr>
        <p:spPr>
          <a:xfrm>
            <a:off x="6267885" y="324739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18E62D91-64AA-49A3-9D25-889D191D63A6}"/>
              </a:ext>
            </a:extLst>
          </p:cNvPr>
          <p:cNvSpPr/>
          <p:nvPr/>
        </p:nvSpPr>
        <p:spPr>
          <a:xfrm>
            <a:off x="347422" y="1017387"/>
            <a:ext cx="8885525" cy="830997"/>
          </a:xfrm>
          <a:prstGeom prst="rect">
            <a:avLst/>
          </a:prstGeom>
        </p:spPr>
        <p:txBody>
          <a:bodyPr wrap="square">
            <a:spAutoFit/>
          </a:bodyPr>
          <a:lstStyle/>
          <a:p>
            <a:r>
              <a:rPr lang="en-US" altLang="en-US" sz="2400" dirty="0"/>
              <a:t>Goals – to minimize distance between support vectors and hyperplane.</a:t>
            </a:r>
          </a:p>
        </p:txBody>
      </p:sp>
      <p:cxnSp>
        <p:nvCxnSpPr>
          <p:cNvPr id="86" name="Straight Connector 85">
            <a:extLst>
              <a:ext uri="{FF2B5EF4-FFF2-40B4-BE49-F238E27FC236}">
                <a16:creationId xmlns:a16="http://schemas.microsoft.com/office/drawing/2014/main" id="{7ADCBB56-8FCF-4C8A-8F24-1BD9B28C7F55}"/>
              </a:ext>
            </a:extLst>
          </p:cNvPr>
          <p:cNvCxnSpPr>
            <a:cxnSpLocks/>
          </p:cNvCxnSpPr>
          <p:nvPr/>
        </p:nvCxnSpPr>
        <p:spPr>
          <a:xfrm flipV="1">
            <a:off x="173170" y="2762185"/>
            <a:ext cx="3687254" cy="1744924"/>
          </a:xfrm>
          <a:prstGeom prst="line">
            <a:avLst/>
          </a:prstGeom>
          <a:ln w="57150">
            <a:solidFill>
              <a:srgbClr val="FF0000"/>
            </a:solidFill>
          </a:ln>
        </p:spPr>
        <p:style>
          <a:lnRef idx="2">
            <a:schemeClr val="accent4"/>
          </a:lnRef>
          <a:fillRef idx="0">
            <a:schemeClr val="accent4"/>
          </a:fillRef>
          <a:effectRef idx="1">
            <a:schemeClr val="accent4"/>
          </a:effectRef>
          <a:fontRef idx="minor">
            <a:schemeClr val="tx1"/>
          </a:fontRef>
        </p:style>
      </p:cxnSp>
      <p:cxnSp>
        <p:nvCxnSpPr>
          <p:cNvPr id="88" name="Straight Connector 87">
            <a:extLst>
              <a:ext uri="{FF2B5EF4-FFF2-40B4-BE49-F238E27FC236}">
                <a16:creationId xmlns:a16="http://schemas.microsoft.com/office/drawing/2014/main" id="{AD772B46-FE11-4391-BE79-7AA979EB34E1}"/>
              </a:ext>
            </a:extLst>
          </p:cNvPr>
          <p:cNvCxnSpPr>
            <a:cxnSpLocks/>
          </p:cNvCxnSpPr>
          <p:nvPr/>
        </p:nvCxnSpPr>
        <p:spPr>
          <a:xfrm flipV="1">
            <a:off x="43244" y="3388981"/>
            <a:ext cx="4034587" cy="891006"/>
          </a:xfrm>
          <a:prstGeom prst="line">
            <a:avLst/>
          </a:prstGeom>
          <a:ln w="57150">
            <a:solidFill>
              <a:srgbClr val="FF0000"/>
            </a:solidFill>
          </a:ln>
        </p:spPr>
        <p:style>
          <a:lnRef idx="2">
            <a:schemeClr val="accent4"/>
          </a:lnRef>
          <a:fillRef idx="0">
            <a:schemeClr val="accent4"/>
          </a:fillRef>
          <a:effectRef idx="1">
            <a:schemeClr val="accent4"/>
          </a:effectRef>
          <a:fontRef idx="minor">
            <a:schemeClr val="tx1"/>
          </a:fontRef>
        </p:style>
      </p:cxnSp>
      <p:sp>
        <p:nvSpPr>
          <p:cNvPr id="89" name="Multiplication Sign 88">
            <a:extLst>
              <a:ext uri="{FF2B5EF4-FFF2-40B4-BE49-F238E27FC236}">
                <a16:creationId xmlns:a16="http://schemas.microsoft.com/office/drawing/2014/main" id="{1BF6F19C-D025-4B6F-863E-50BB963CA8AE}"/>
              </a:ext>
            </a:extLst>
          </p:cNvPr>
          <p:cNvSpPr/>
          <p:nvPr/>
        </p:nvSpPr>
        <p:spPr>
          <a:xfrm>
            <a:off x="8572157" y="404916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772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6202" y="265004"/>
            <a:ext cx="3644023" cy="98723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Decision Trees</a:t>
            </a:r>
            <a:endParaRPr lang="en-US" altLang="en-US" sz="4400" b="1" dirty="0">
              <a:solidFill>
                <a:schemeClr val="tx2">
                  <a:lumMod val="50000"/>
                  <a:lumOff val="50000"/>
                </a:schemeClr>
              </a:solidFill>
            </a:endParaRPr>
          </a:p>
        </p:txBody>
      </p:sp>
      <p:sp>
        <p:nvSpPr>
          <p:cNvPr id="16" name="Rectangle 15">
            <a:extLst>
              <a:ext uri="{FF2B5EF4-FFF2-40B4-BE49-F238E27FC236}">
                <a16:creationId xmlns:a16="http://schemas.microsoft.com/office/drawing/2014/main" id="{E257B88F-457D-4DC3-872A-CF8923657EF0}"/>
              </a:ext>
            </a:extLst>
          </p:cNvPr>
          <p:cNvSpPr/>
          <p:nvPr/>
        </p:nvSpPr>
        <p:spPr>
          <a:xfrm>
            <a:off x="1" y="2517933"/>
            <a:ext cx="3895394" cy="1938992"/>
          </a:xfrm>
          <a:prstGeom prst="rect">
            <a:avLst/>
          </a:prstGeom>
        </p:spPr>
        <p:txBody>
          <a:bodyPr wrap="square">
            <a:spAutoFit/>
          </a:bodyPr>
          <a:lstStyle/>
          <a:p>
            <a:r>
              <a:rPr lang="en-US" altLang="en-US" sz="2400" dirty="0"/>
              <a:t>The widely used machine learning algorithm that use tree to visually and explicitly represent decision and its conditions.</a:t>
            </a:r>
          </a:p>
        </p:txBody>
      </p:sp>
      <p:pic>
        <p:nvPicPr>
          <p:cNvPr id="1026" name="Picture 2" descr="Image result for machine learning decision tree">
            <a:extLst>
              <a:ext uri="{FF2B5EF4-FFF2-40B4-BE49-F238E27FC236}">
                <a16:creationId xmlns:a16="http://schemas.microsoft.com/office/drawing/2014/main" id="{AFF67CA0-1292-46F9-9A20-2ABD26D8A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5394" y="1"/>
            <a:ext cx="5248606" cy="41359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F1D685B-1AC2-4D97-AC1D-52FBDA5B03E9}"/>
              </a:ext>
            </a:extLst>
          </p:cNvPr>
          <p:cNvSpPr/>
          <p:nvPr/>
        </p:nvSpPr>
        <p:spPr>
          <a:xfrm>
            <a:off x="0" y="4777946"/>
            <a:ext cx="9144000" cy="2308324"/>
          </a:xfrm>
          <a:prstGeom prst="rect">
            <a:avLst/>
          </a:prstGeom>
        </p:spPr>
        <p:txBody>
          <a:bodyPr wrap="square">
            <a:spAutoFit/>
          </a:bodyPr>
          <a:lstStyle/>
          <a:p>
            <a:r>
              <a:rPr lang="en-US" altLang="en-US" sz="2400" dirty="0"/>
              <a:t>Why Decision Trees?</a:t>
            </a:r>
          </a:p>
          <a:p>
            <a:pPr marL="342900" indent="-342900">
              <a:buFont typeface="Arial" panose="020B0604020202020204" pitchFamily="34" charset="0"/>
              <a:buChar char="•"/>
            </a:pPr>
            <a:r>
              <a:rPr lang="en-US" altLang="en-US" sz="2400" dirty="0"/>
              <a:t>Easy to understand and interpret</a:t>
            </a:r>
          </a:p>
          <a:p>
            <a:pPr marL="342900" indent="-342900">
              <a:buFont typeface="Arial" panose="020B0604020202020204" pitchFamily="34" charset="0"/>
              <a:buChar char="•"/>
            </a:pPr>
            <a:r>
              <a:rPr lang="en-US" altLang="en-US" sz="2400" dirty="0"/>
              <a:t>Require a very little data preparation</a:t>
            </a:r>
          </a:p>
          <a:p>
            <a:pPr marL="342900" indent="-342900">
              <a:buFont typeface="Arial" panose="020B0604020202020204" pitchFamily="34" charset="0"/>
              <a:buChar char="•"/>
            </a:pPr>
            <a:r>
              <a:rPr lang="en-US" altLang="en-US" sz="2400" dirty="0"/>
              <a:t>Possible to validate model using statistical tests.</a:t>
            </a:r>
          </a:p>
          <a:p>
            <a:pPr marL="342900" indent="-342900">
              <a:buFont typeface="Arial" panose="020B0604020202020204" pitchFamily="34" charset="0"/>
              <a:buChar char="•"/>
            </a:pPr>
            <a:endParaRPr lang="en-US" altLang="en-US" sz="2400" dirty="0"/>
          </a:p>
          <a:p>
            <a:endParaRPr lang="en-US" altLang="en-US" sz="2400" dirty="0"/>
          </a:p>
        </p:txBody>
      </p:sp>
    </p:spTree>
    <p:extLst>
      <p:ext uri="{BB962C8B-B14F-4D97-AF65-F5344CB8AC3E}">
        <p14:creationId xmlns:p14="http://schemas.microsoft.com/office/powerpoint/2010/main" val="794582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6202" y="46166"/>
            <a:ext cx="8644580" cy="98723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Decision Trees Architecture</a:t>
            </a:r>
            <a:endParaRPr lang="en-US" altLang="en-US" sz="4400" b="1" dirty="0">
              <a:solidFill>
                <a:schemeClr val="tx2">
                  <a:lumMod val="50000"/>
                  <a:lumOff val="50000"/>
                </a:schemeClr>
              </a:solidFill>
            </a:endParaRPr>
          </a:p>
        </p:txBody>
      </p:sp>
      <p:sp>
        <p:nvSpPr>
          <p:cNvPr id="16" name="Rectangle 15">
            <a:extLst>
              <a:ext uri="{FF2B5EF4-FFF2-40B4-BE49-F238E27FC236}">
                <a16:creationId xmlns:a16="http://schemas.microsoft.com/office/drawing/2014/main" id="{E257B88F-457D-4DC3-872A-CF8923657EF0}"/>
              </a:ext>
            </a:extLst>
          </p:cNvPr>
          <p:cNvSpPr/>
          <p:nvPr/>
        </p:nvSpPr>
        <p:spPr>
          <a:xfrm>
            <a:off x="-22380" y="872945"/>
            <a:ext cx="4242688" cy="4154984"/>
          </a:xfrm>
          <a:prstGeom prst="rect">
            <a:avLst/>
          </a:prstGeom>
        </p:spPr>
        <p:txBody>
          <a:bodyPr wrap="square">
            <a:spAutoFit/>
          </a:bodyPr>
          <a:lstStyle/>
          <a:p>
            <a:pPr marL="457200" indent="-457200">
              <a:buFont typeface="Arial" panose="020B0604020202020204" pitchFamily="34" charset="0"/>
              <a:buChar char="•"/>
            </a:pPr>
            <a:r>
              <a:rPr lang="en-US" altLang="en-US" sz="2400" dirty="0"/>
              <a:t>Root node – the topmost node in a tree</a:t>
            </a:r>
          </a:p>
          <a:p>
            <a:pPr marL="457200" indent="-457200">
              <a:buFont typeface="Arial" panose="020B0604020202020204" pitchFamily="34" charset="0"/>
              <a:buChar char="•"/>
            </a:pPr>
            <a:r>
              <a:rPr lang="en-US" sz="2400" dirty="0"/>
              <a:t>Internal nodes - condition</a:t>
            </a:r>
          </a:p>
          <a:p>
            <a:pPr marL="457200" indent="-457200">
              <a:buFont typeface="Arial" panose="020B0604020202020204" pitchFamily="34" charset="0"/>
              <a:buChar char="•"/>
            </a:pPr>
            <a:r>
              <a:rPr lang="en-US" altLang="en-US" sz="2400" dirty="0"/>
              <a:t>Branches – results from condition</a:t>
            </a:r>
          </a:p>
          <a:p>
            <a:pPr marL="457200" indent="-457200">
              <a:buFont typeface="Arial" panose="020B0604020202020204" pitchFamily="34" charset="0"/>
              <a:buChar char="•"/>
            </a:pPr>
            <a:r>
              <a:rPr lang="en-US" sz="2400" dirty="0"/>
              <a:t>Splitting - a process of dividing a node into two or more sub-nodes.</a:t>
            </a:r>
            <a:endParaRPr lang="en-US" altLang="en-US" sz="2400" dirty="0"/>
          </a:p>
          <a:p>
            <a:pPr marL="457200" indent="-457200">
              <a:buFont typeface="Arial" panose="020B0604020202020204" pitchFamily="34" charset="0"/>
              <a:buChar char="•"/>
            </a:pPr>
            <a:r>
              <a:rPr lang="en-US" altLang="en-US" sz="2400" dirty="0"/>
              <a:t>Leaf nodes (decision) – the end of the branch that does not split any more</a:t>
            </a:r>
          </a:p>
        </p:txBody>
      </p:sp>
      <p:pic>
        <p:nvPicPr>
          <p:cNvPr id="4" name="Picture 3">
            <a:extLst>
              <a:ext uri="{FF2B5EF4-FFF2-40B4-BE49-F238E27FC236}">
                <a16:creationId xmlns:a16="http://schemas.microsoft.com/office/drawing/2014/main" id="{6D5581C6-19A3-405C-BE66-AD57A9EE5C8B}"/>
              </a:ext>
            </a:extLst>
          </p:cNvPr>
          <p:cNvPicPr>
            <a:picLocks noChangeAspect="1"/>
          </p:cNvPicPr>
          <p:nvPr/>
        </p:nvPicPr>
        <p:blipFill>
          <a:blip r:embed="rId2"/>
          <a:stretch>
            <a:fillRect/>
          </a:stretch>
        </p:blipFill>
        <p:spPr>
          <a:xfrm>
            <a:off x="4366504" y="1033405"/>
            <a:ext cx="4514850" cy="3619500"/>
          </a:xfrm>
          <a:prstGeom prst="rect">
            <a:avLst/>
          </a:prstGeom>
        </p:spPr>
      </p:pic>
      <p:sp>
        <p:nvSpPr>
          <p:cNvPr id="8" name="Rectangle 7">
            <a:extLst>
              <a:ext uri="{FF2B5EF4-FFF2-40B4-BE49-F238E27FC236}">
                <a16:creationId xmlns:a16="http://schemas.microsoft.com/office/drawing/2014/main" id="{4523D1F5-5F07-4B47-87E1-2AFF38F7C8DE}"/>
              </a:ext>
            </a:extLst>
          </p:cNvPr>
          <p:cNvSpPr/>
          <p:nvPr/>
        </p:nvSpPr>
        <p:spPr>
          <a:xfrm>
            <a:off x="-22380" y="5027929"/>
            <a:ext cx="9307057" cy="1938992"/>
          </a:xfrm>
          <a:prstGeom prst="rect">
            <a:avLst/>
          </a:prstGeom>
        </p:spPr>
        <p:txBody>
          <a:bodyPr wrap="square">
            <a:spAutoFit/>
          </a:bodyPr>
          <a:lstStyle/>
          <a:p>
            <a:pPr indent="-114300"/>
            <a:r>
              <a:rPr lang="en-US" altLang="en-US" sz="2400" dirty="0"/>
              <a:t>Hyperparameters that you need to set in Decision Trees Models</a:t>
            </a:r>
          </a:p>
          <a:p>
            <a:pPr marL="228600" indent="-342900">
              <a:buFont typeface="Arial" panose="020B0604020202020204" pitchFamily="34" charset="0"/>
              <a:buChar char="•"/>
            </a:pPr>
            <a:r>
              <a:rPr lang="en-US" altLang="en-US" sz="2400" dirty="0"/>
              <a:t>Maximum number of features(variables)</a:t>
            </a:r>
          </a:p>
          <a:p>
            <a:pPr marL="228600" indent="-342900">
              <a:buFont typeface="Arial" panose="020B0604020202020204" pitchFamily="34" charset="0"/>
              <a:buChar char="•"/>
            </a:pPr>
            <a:r>
              <a:rPr lang="en-US" altLang="en-US" sz="2400" dirty="0"/>
              <a:t>Depth of branches – min / max</a:t>
            </a:r>
          </a:p>
          <a:p>
            <a:pPr marL="228600" indent="-342900">
              <a:buFont typeface="Arial" panose="020B0604020202020204" pitchFamily="34" charset="0"/>
              <a:buChar char="•"/>
            </a:pPr>
            <a:r>
              <a:rPr lang="en-US" altLang="en-US" sz="2400" dirty="0"/>
              <a:t>Criteria – the measure of quality of a split (gini / information gain)</a:t>
            </a:r>
          </a:p>
          <a:p>
            <a:pPr marL="228600" indent="-342900">
              <a:buFont typeface="Arial" panose="020B0604020202020204" pitchFamily="34" charset="0"/>
              <a:buChar char="•"/>
            </a:pPr>
            <a:endParaRPr lang="en-US" altLang="en-US" sz="2400" dirty="0"/>
          </a:p>
        </p:txBody>
      </p:sp>
    </p:spTree>
    <p:extLst>
      <p:ext uri="{BB962C8B-B14F-4D97-AF65-F5344CB8AC3E}">
        <p14:creationId xmlns:p14="http://schemas.microsoft.com/office/powerpoint/2010/main" val="3452208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6202" y="46166"/>
            <a:ext cx="8644580" cy="98723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Decision Trees Use Cases</a:t>
            </a:r>
            <a:endParaRPr lang="en-US" altLang="en-US" sz="4400" b="1" dirty="0">
              <a:solidFill>
                <a:schemeClr val="tx2">
                  <a:lumMod val="50000"/>
                  <a:lumOff val="50000"/>
                </a:schemeClr>
              </a:solidFill>
            </a:endParaRPr>
          </a:p>
        </p:txBody>
      </p:sp>
      <p:sp>
        <p:nvSpPr>
          <p:cNvPr id="16" name="Rectangle 15">
            <a:extLst>
              <a:ext uri="{FF2B5EF4-FFF2-40B4-BE49-F238E27FC236}">
                <a16:creationId xmlns:a16="http://schemas.microsoft.com/office/drawing/2014/main" id="{E257B88F-457D-4DC3-872A-CF8923657EF0}"/>
              </a:ext>
            </a:extLst>
          </p:cNvPr>
          <p:cNvSpPr/>
          <p:nvPr/>
        </p:nvSpPr>
        <p:spPr>
          <a:xfrm>
            <a:off x="162403" y="1073445"/>
            <a:ext cx="5232559" cy="5632311"/>
          </a:xfrm>
          <a:prstGeom prst="rect">
            <a:avLst/>
          </a:prstGeom>
        </p:spPr>
        <p:txBody>
          <a:bodyPr wrap="square">
            <a:spAutoFit/>
          </a:bodyPr>
          <a:lstStyle/>
          <a:p>
            <a:r>
              <a:rPr lang="en-US" altLang="en-US" sz="2400" dirty="0"/>
              <a:t>Problems to solve – What is the condition of patients who survived? </a:t>
            </a:r>
          </a:p>
          <a:p>
            <a:endParaRPr lang="en-US" altLang="en-US" sz="2400" dirty="0"/>
          </a:p>
          <a:p>
            <a:r>
              <a:rPr lang="en-US" altLang="en-US" sz="2400" dirty="0"/>
              <a:t>ADSL dataset</a:t>
            </a:r>
          </a:p>
          <a:p>
            <a:pPr marL="342900" indent="-342900">
              <a:buFont typeface="Arial" panose="020B0604020202020204" pitchFamily="34" charset="0"/>
              <a:buChar char="•"/>
            </a:pPr>
            <a:r>
              <a:rPr lang="en-US" altLang="en-US" sz="2400" dirty="0"/>
              <a:t>features (input variables) </a:t>
            </a:r>
          </a:p>
          <a:p>
            <a:pPr marL="800100" lvl="1" indent="-342900">
              <a:buFont typeface="Arial" panose="020B0604020202020204" pitchFamily="34" charset="0"/>
              <a:buChar char="•"/>
            </a:pPr>
            <a:r>
              <a:rPr lang="en-US" altLang="en-US" sz="2400" dirty="0"/>
              <a:t>SEX</a:t>
            </a:r>
          </a:p>
          <a:p>
            <a:pPr marL="800100" lvl="1" indent="-342900">
              <a:buFont typeface="Arial" panose="020B0604020202020204" pitchFamily="34" charset="0"/>
              <a:buChar char="•"/>
            </a:pPr>
            <a:r>
              <a:rPr lang="en-US" altLang="en-US" sz="2400" dirty="0"/>
              <a:t>AGE</a:t>
            </a:r>
          </a:p>
          <a:p>
            <a:pPr marL="800100" lvl="1" indent="-342900">
              <a:buFont typeface="Arial" panose="020B0604020202020204" pitchFamily="34" charset="0"/>
              <a:buChar char="•"/>
            </a:pPr>
            <a:r>
              <a:rPr lang="en-US" altLang="en-US" sz="2400" dirty="0"/>
              <a:t>TRTFL</a:t>
            </a:r>
          </a:p>
          <a:p>
            <a:pPr marL="342900" indent="-342900">
              <a:buFont typeface="Arial" panose="020B0604020202020204" pitchFamily="34" charset="0"/>
              <a:buChar char="•"/>
            </a:pPr>
            <a:r>
              <a:rPr lang="en-US" altLang="en-US" sz="2400" dirty="0"/>
              <a:t>labels (results)</a:t>
            </a:r>
          </a:p>
          <a:p>
            <a:pPr marL="800100" lvl="1" indent="-342900">
              <a:buFont typeface="Arial" panose="020B0604020202020204" pitchFamily="34" charset="0"/>
              <a:buChar char="•"/>
            </a:pPr>
            <a:r>
              <a:rPr lang="en-US" altLang="en-US" sz="2400" dirty="0"/>
              <a:t>DTHFL</a:t>
            </a:r>
          </a:p>
          <a:p>
            <a:pPr marL="800100" lvl="1" indent="-342900">
              <a:buFont typeface="Arial" panose="020B0604020202020204" pitchFamily="34" charset="0"/>
              <a:buChar char="•"/>
            </a:pPr>
            <a:endParaRPr lang="en-US" altLang="en-US" sz="2400" dirty="0"/>
          </a:p>
          <a:p>
            <a:r>
              <a:rPr lang="en-US" altLang="en-US" sz="2400" dirty="0"/>
              <a:t>Decision Trees find out the conditions.</a:t>
            </a:r>
          </a:p>
          <a:p>
            <a:r>
              <a:rPr lang="en-US" altLang="en-US" sz="2400" dirty="0"/>
              <a:t> </a:t>
            </a:r>
          </a:p>
          <a:p>
            <a:r>
              <a:rPr lang="en-US" altLang="en-US" sz="2400" dirty="0"/>
              <a:t>Questions?: internal nodes, edges, leaf nodes</a:t>
            </a:r>
          </a:p>
        </p:txBody>
      </p:sp>
      <p:sp>
        <p:nvSpPr>
          <p:cNvPr id="3" name="Rectangle: Rounded Corners 2">
            <a:extLst>
              <a:ext uri="{FF2B5EF4-FFF2-40B4-BE49-F238E27FC236}">
                <a16:creationId xmlns:a16="http://schemas.microsoft.com/office/drawing/2014/main" id="{8F8AE8BB-FF03-43B7-B3F5-669292A202BA}"/>
              </a:ext>
            </a:extLst>
          </p:cNvPr>
          <p:cNvSpPr/>
          <p:nvPr/>
        </p:nvSpPr>
        <p:spPr>
          <a:xfrm>
            <a:off x="6035040" y="961894"/>
            <a:ext cx="1617784" cy="8018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Is SEX “M”?</a:t>
            </a:r>
          </a:p>
        </p:txBody>
      </p:sp>
      <p:sp>
        <p:nvSpPr>
          <p:cNvPr id="6" name="Rectangle: Rounded Corners 5">
            <a:extLst>
              <a:ext uri="{FF2B5EF4-FFF2-40B4-BE49-F238E27FC236}">
                <a16:creationId xmlns:a16="http://schemas.microsoft.com/office/drawing/2014/main" id="{B98A5270-DF29-42A6-8B93-B1C4F69D38E7}"/>
              </a:ext>
            </a:extLst>
          </p:cNvPr>
          <p:cNvSpPr/>
          <p:nvPr/>
        </p:nvSpPr>
        <p:spPr>
          <a:xfrm>
            <a:off x="4972930" y="2400886"/>
            <a:ext cx="1617784" cy="8018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Is AGE &gt; 65?</a:t>
            </a:r>
          </a:p>
        </p:txBody>
      </p:sp>
      <p:sp>
        <p:nvSpPr>
          <p:cNvPr id="7" name="Rectangle: Rounded Corners 6">
            <a:extLst>
              <a:ext uri="{FF2B5EF4-FFF2-40B4-BE49-F238E27FC236}">
                <a16:creationId xmlns:a16="http://schemas.microsoft.com/office/drawing/2014/main" id="{E0533EC2-70FF-47CC-819E-CBECE5689A49}"/>
              </a:ext>
            </a:extLst>
          </p:cNvPr>
          <p:cNvSpPr/>
          <p:nvPr/>
        </p:nvSpPr>
        <p:spPr>
          <a:xfrm>
            <a:off x="6590714" y="3779624"/>
            <a:ext cx="1835834" cy="8018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Is TRTFL “Y”?</a:t>
            </a:r>
          </a:p>
        </p:txBody>
      </p:sp>
      <p:sp>
        <p:nvSpPr>
          <p:cNvPr id="8" name="Rectangle: Rounded Corners 7">
            <a:extLst>
              <a:ext uri="{FF2B5EF4-FFF2-40B4-BE49-F238E27FC236}">
                <a16:creationId xmlns:a16="http://schemas.microsoft.com/office/drawing/2014/main" id="{12280894-C1AA-44FC-B34E-96F2E187DE22}"/>
              </a:ext>
            </a:extLst>
          </p:cNvPr>
          <p:cNvSpPr/>
          <p:nvPr/>
        </p:nvSpPr>
        <p:spPr>
          <a:xfrm>
            <a:off x="7272997" y="2370759"/>
            <a:ext cx="1730325" cy="801859"/>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DTHFL=“N”</a:t>
            </a:r>
          </a:p>
        </p:txBody>
      </p:sp>
      <p:sp>
        <p:nvSpPr>
          <p:cNvPr id="9" name="Rectangle: Rounded Corners 8">
            <a:extLst>
              <a:ext uri="{FF2B5EF4-FFF2-40B4-BE49-F238E27FC236}">
                <a16:creationId xmlns:a16="http://schemas.microsoft.com/office/drawing/2014/main" id="{1A5BD451-5CBA-40B0-8EDC-7867AC879066}"/>
              </a:ext>
            </a:extLst>
          </p:cNvPr>
          <p:cNvSpPr/>
          <p:nvPr/>
        </p:nvSpPr>
        <p:spPr>
          <a:xfrm>
            <a:off x="5542672" y="5356025"/>
            <a:ext cx="1730325" cy="801859"/>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DTHFL=“N”</a:t>
            </a:r>
          </a:p>
        </p:txBody>
      </p:sp>
      <p:sp>
        <p:nvSpPr>
          <p:cNvPr id="10" name="Rectangle: Rounded Corners 9">
            <a:extLst>
              <a:ext uri="{FF2B5EF4-FFF2-40B4-BE49-F238E27FC236}">
                <a16:creationId xmlns:a16="http://schemas.microsoft.com/office/drawing/2014/main" id="{96669E5C-088A-41FB-B5C7-ADB9992DAC3A}"/>
              </a:ext>
            </a:extLst>
          </p:cNvPr>
          <p:cNvSpPr/>
          <p:nvPr/>
        </p:nvSpPr>
        <p:spPr>
          <a:xfrm>
            <a:off x="7413675" y="5361067"/>
            <a:ext cx="1730325" cy="801859"/>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DTHFL=“Y”</a:t>
            </a:r>
          </a:p>
        </p:txBody>
      </p:sp>
      <p:sp>
        <p:nvSpPr>
          <p:cNvPr id="11" name="Rectangle: Rounded Corners 10">
            <a:extLst>
              <a:ext uri="{FF2B5EF4-FFF2-40B4-BE49-F238E27FC236}">
                <a16:creationId xmlns:a16="http://schemas.microsoft.com/office/drawing/2014/main" id="{7418F897-74F9-4966-8800-2719F7281CE0}"/>
              </a:ext>
            </a:extLst>
          </p:cNvPr>
          <p:cNvSpPr/>
          <p:nvPr/>
        </p:nvSpPr>
        <p:spPr>
          <a:xfrm>
            <a:off x="4213274" y="3875540"/>
            <a:ext cx="1730325" cy="801859"/>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DTHFL=“Y”</a:t>
            </a:r>
          </a:p>
        </p:txBody>
      </p:sp>
      <p:cxnSp>
        <p:nvCxnSpPr>
          <p:cNvPr id="12" name="Straight Arrow Connector 11">
            <a:extLst>
              <a:ext uri="{FF2B5EF4-FFF2-40B4-BE49-F238E27FC236}">
                <a16:creationId xmlns:a16="http://schemas.microsoft.com/office/drawing/2014/main" id="{0A251C41-31EF-49CD-8364-8EB8EED3477A}"/>
              </a:ext>
            </a:extLst>
          </p:cNvPr>
          <p:cNvCxnSpPr>
            <a:cxnSpLocks/>
            <a:stCxn id="3" idx="2"/>
            <a:endCxn id="6" idx="0"/>
          </p:cNvCxnSpPr>
          <p:nvPr/>
        </p:nvCxnSpPr>
        <p:spPr>
          <a:xfrm flipH="1">
            <a:off x="5781822" y="1763753"/>
            <a:ext cx="1062110" cy="637133"/>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1A4EBD1-5DE0-47D1-B3D1-94C24F993FA2}"/>
              </a:ext>
            </a:extLst>
          </p:cNvPr>
          <p:cNvCxnSpPr>
            <a:cxnSpLocks/>
            <a:stCxn id="3" idx="2"/>
            <a:endCxn id="8" idx="0"/>
          </p:cNvCxnSpPr>
          <p:nvPr/>
        </p:nvCxnSpPr>
        <p:spPr>
          <a:xfrm>
            <a:off x="6843932" y="1763753"/>
            <a:ext cx="1294228" cy="607006"/>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C6ED0E9-3CFA-4870-B511-553CA6436C0A}"/>
              </a:ext>
            </a:extLst>
          </p:cNvPr>
          <p:cNvCxnSpPr>
            <a:cxnSpLocks/>
            <a:stCxn id="6" idx="2"/>
            <a:endCxn id="7" idx="0"/>
          </p:cNvCxnSpPr>
          <p:nvPr/>
        </p:nvCxnSpPr>
        <p:spPr>
          <a:xfrm>
            <a:off x="5781822" y="3202745"/>
            <a:ext cx="1726809" cy="576879"/>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A0D47C3-9413-4358-ABB3-36C96C4C6DA1}"/>
              </a:ext>
            </a:extLst>
          </p:cNvPr>
          <p:cNvCxnSpPr>
            <a:cxnSpLocks/>
            <a:stCxn id="6" idx="2"/>
            <a:endCxn id="11" idx="0"/>
          </p:cNvCxnSpPr>
          <p:nvPr/>
        </p:nvCxnSpPr>
        <p:spPr>
          <a:xfrm flipH="1">
            <a:off x="5078437" y="3202745"/>
            <a:ext cx="703385" cy="672795"/>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56CD7B3-E555-4B78-BBF9-F454F9325D0D}"/>
              </a:ext>
            </a:extLst>
          </p:cNvPr>
          <p:cNvCxnSpPr>
            <a:cxnSpLocks/>
            <a:stCxn id="7" idx="2"/>
            <a:endCxn id="9" idx="0"/>
          </p:cNvCxnSpPr>
          <p:nvPr/>
        </p:nvCxnSpPr>
        <p:spPr>
          <a:xfrm flipH="1">
            <a:off x="6407835" y="4581483"/>
            <a:ext cx="1100796" cy="774542"/>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FB1EDB5-C62B-4EC4-A09D-EFDB4D20CD06}"/>
              </a:ext>
            </a:extLst>
          </p:cNvPr>
          <p:cNvCxnSpPr>
            <a:cxnSpLocks/>
            <a:stCxn id="7" idx="2"/>
            <a:endCxn id="10" idx="0"/>
          </p:cNvCxnSpPr>
          <p:nvPr/>
        </p:nvCxnSpPr>
        <p:spPr>
          <a:xfrm>
            <a:off x="7508631" y="4581483"/>
            <a:ext cx="770207" cy="779584"/>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F551F097-2BE2-44C4-8DA9-6F0CE4B08010}"/>
              </a:ext>
            </a:extLst>
          </p:cNvPr>
          <p:cNvSpPr/>
          <p:nvPr/>
        </p:nvSpPr>
        <p:spPr>
          <a:xfrm>
            <a:off x="5859211" y="1831825"/>
            <a:ext cx="731503" cy="369332"/>
          </a:xfrm>
          <a:prstGeom prst="rect">
            <a:avLst/>
          </a:prstGeom>
        </p:spPr>
        <p:txBody>
          <a:bodyPr wrap="square">
            <a:spAutoFit/>
          </a:bodyPr>
          <a:lstStyle/>
          <a:p>
            <a:r>
              <a:rPr lang="en-US" altLang="en-US" b="1" dirty="0"/>
              <a:t>Yes</a:t>
            </a:r>
          </a:p>
        </p:txBody>
      </p:sp>
      <p:sp>
        <p:nvSpPr>
          <p:cNvPr id="31" name="Rectangle 30">
            <a:extLst>
              <a:ext uri="{FF2B5EF4-FFF2-40B4-BE49-F238E27FC236}">
                <a16:creationId xmlns:a16="http://schemas.microsoft.com/office/drawing/2014/main" id="{EE242002-2DCC-4EB0-9780-57EC0CD60999}"/>
              </a:ext>
            </a:extLst>
          </p:cNvPr>
          <p:cNvSpPr/>
          <p:nvPr/>
        </p:nvSpPr>
        <p:spPr>
          <a:xfrm>
            <a:off x="6377362" y="4770430"/>
            <a:ext cx="731503" cy="369332"/>
          </a:xfrm>
          <a:prstGeom prst="rect">
            <a:avLst/>
          </a:prstGeom>
        </p:spPr>
        <p:txBody>
          <a:bodyPr wrap="square">
            <a:spAutoFit/>
          </a:bodyPr>
          <a:lstStyle/>
          <a:p>
            <a:r>
              <a:rPr lang="en-US" altLang="en-US" b="1" dirty="0"/>
              <a:t>Yes</a:t>
            </a:r>
          </a:p>
        </p:txBody>
      </p:sp>
      <p:sp>
        <p:nvSpPr>
          <p:cNvPr id="32" name="Rectangle 31">
            <a:extLst>
              <a:ext uri="{FF2B5EF4-FFF2-40B4-BE49-F238E27FC236}">
                <a16:creationId xmlns:a16="http://schemas.microsoft.com/office/drawing/2014/main" id="{74821DF1-83BF-48B4-9609-0BCFEFA3E32D}"/>
              </a:ext>
            </a:extLst>
          </p:cNvPr>
          <p:cNvSpPr/>
          <p:nvPr/>
        </p:nvSpPr>
        <p:spPr>
          <a:xfrm>
            <a:off x="4997565" y="3250074"/>
            <a:ext cx="731503" cy="369332"/>
          </a:xfrm>
          <a:prstGeom prst="rect">
            <a:avLst/>
          </a:prstGeom>
        </p:spPr>
        <p:txBody>
          <a:bodyPr wrap="square">
            <a:spAutoFit/>
          </a:bodyPr>
          <a:lstStyle/>
          <a:p>
            <a:r>
              <a:rPr lang="en-US" altLang="en-US" b="1" dirty="0"/>
              <a:t>Yes</a:t>
            </a:r>
          </a:p>
        </p:txBody>
      </p:sp>
      <p:sp>
        <p:nvSpPr>
          <p:cNvPr id="33" name="Rectangle 32">
            <a:extLst>
              <a:ext uri="{FF2B5EF4-FFF2-40B4-BE49-F238E27FC236}">
                <a16:creationId xmlns:a16="http://schemas.microsoft.com/office/drawing/2014/main" id="{875C2B47-CBC0-4C90-AC09-DDCF26132B6C}"/>
              </a:ext>
            </a:extLst>
          </p:cNvPr>
          <p:cNvSpPr/>
          <p:nvPr/>
        </p:nvSpPr>
        <p:spPr>
          <a:xfrm>
            <a:off x="6612977" y="3255666"/>
            <a:ext cx="731503" cy="369332"/>
          </a:xfrm>
          <a:prstGeom prst="rect">
            <a:avLst/>
          </a:prstGeom>
        </p:spPr>
        <p:txBody>
          <a:bodyPr wrap="square">
            <a:spAutoFit/>
          </a:bodyPr>
          <a:lstStyle/>
          <a:p>
            <a:r>
              <a:rPr lang="en-US" altLang="en-US" b="1" dirty="0"/>
              <a:t>No</a:t>
            </a:r>
          </a:p>
        </p:txBody>
      </p:sp>
      <p:sp>
        <p:nvSpPr>
          <p:cNvPr id="34" name="Rectangle 33">
            <a:extLst>
              <a:ext uri="{FF2B5EF4-FFF2-40B4-BE49-F238E27FC236}">
                <a16:creationId xmlns:a16="http://schemas.microsoft.com/office/drawing/2014/main" id="{56CB02DA-99FD-4349-AACB-6A68439F665A}"/>
              </a:ext>
            </a:extLst>
          </p:cNvPr>
          <p:cNvSpPr/>
          <p:nvPr/>
        </p:nvSpPr>
        <p:spPr>
          <a:xfrm>
            <a:off x="7645791" y="1882590"/>
            <a:ext cx="731503" cy="369332"/>
          </a:xfrm>
          <a:prstGeom prst="rect">
            <a:avLst/>
          </a:prstGeom>
        </p:spPr>
        <p:txBody>
          <a:bodyPr wrap="square">
            <a:spAutoFit/>
          </a:bodyPr>
          <a:lstStyle/>
          <a:p>
            <a:r>
              <a:rPr lang="en-US" altLang="en-US" b="1" dirty="0"/>
              <a:t>No</a:t>
            </a:r>
          </a:p>
        </p:txBody>
      </p:sp>
      <p:sp>
        <p:nvSpPr>
          <p:cNvPr id="35" name="Rectangle 34">
            <a:extLst>
              <a:ext uri="{FF2B5EF4-FFF2-40B4-BE49-F238E27FC236}">
                <a16:creationId xmlns:a16="http://schemas.microsoft.com/office/drawing/2014/main" id="{AA867BB4-8EC5-4DFA-B89C-64FB2F2CF85E}"/>
              </a:ext>
            </a:extLst>
          </p:cNvPr>
          <p:cNvSpPr/>
          <p:nvPr/>
        </p:nvSpPr>
        <p:spPr>
          <a:xfrm>
            <a:off x="7843909" y="4784088"/>
            <a:ext cx="731503" cy="369332"/>
          </a:xfrm>
          <a:prstGeom prst="rect">
            <a:avLst/>
          </a:prstGeom>
        </p:spPr>
        <p:txBody>
          <a:bodyPr wrap="square">
            <a:spAutoFit/>
          </a:bodyPr>
          <a:lstStyle/>
          <a:p>
            <a:r>
              <a:rPr lang="en-US" altLang="en-US" b="1" dirty="0"/>
              <a:t>No</a:t>
            </a:r>
          </a:p>
        </p:txBody>
      </p:sp>
    </p:spTree>
    <p:extLst>
      <p:ext uri="{BB962C8B-B14F-4D97-AF65-F5344CB8AC3E}">
        <p14:creationId xmlns:p14="http://schemas.microsoft.com/office/powerpoint/2010/main" val="2884377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7A1C9D-8306-4393-98E9-C907971FC585}"/>
              </a:ext>
            </a:extLst>
          </p:cNvPr>
          <p:cNvSpPr txBox="1">
            <a:spLocks/>
          </p:cNvSpPr>
          <p:nvPr/>
        </p:nvSpPr>
        <p:spPr>
          <a:xfrm>
            <a:off x="135101" y="36934"/>
            <a:ext cx="9318388" cy="220483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Decision Tree in SAS Visual Data Mining and Machine Learning</a:t>
            </a:r>
            <a:endParaRPr lang="en-US" altLang="en-US" sz="4400" b="1" dirty="0">
              <a:solidFill>
                <a:schemeClr val="tx2">
                  <a:lumMod val="50000"/>
                  <a:lumOff val="50000"/>
                </a:schemeClr>
              </a:solidFill>
            </a:endParaRPr>
          </a:p>
        </p:txBody>
      </p:sp>
      <p:pic>
        <p:nvPicPr>
          <p:cNvPr id="5" name="Picture 4">
            <a:extLst>
              <a:ext uri="{FF2B5EF4-FFF2-40B4-BE49-F238E27FC236}">
                <a16:creationId xmlns:a16="http://schemas.microsoft.com/office/drawing/2014/main" id="{D605D314-A725-472C-A21C-5064F3B2BFDD}"/>
              </a:ext>
            </a:extLst>
          </p:cNvPr>
          <p:cNvPicPr>
            <a:picLocks noChangeAspect="1"/>
          </p:cNvPicPr>
          <p:nvPr/>
        </p:nvPicPr>
        <p:blipFill>
          <a:blip r:embed="rId2"/>
          <a:stretch>
            <a:fillRect/>
          </a:stretch>
        </p:blipFill>
        <p:spPr>
          <a:xfrm>
            <a:off x="0" y="1380978"/>
            <a:ext cx="9144000" cy="4151470"/>
          </a:xfrm>
          <a:prstGeom prst="rect">
            <a:avLst/>
          </a:prstGeom>
        </p:spPr>
      </p:pic>
      <p:sp>
        <p:nvSpPr>
          <p:cNvPr id="6" name="Title 1">
            <a:extLst>
              <a:ext uri="{FF2B5EF4-FFF2-40B4-BE49-F238E27FC236}">
                <a16:creationId xmlns:a16="http://schemas.microsoft.com/office/drawing/2014/main" id="{EE041DC7-ECA9-42C8-9C43-3CF8B29C8A67}"/>
              </a:ext>
            </a:extLst>
          </p:cNvPr>
          <p:cNvSpPr txBox="1">
            <a:spLocks/>
          </p:cNvSpPr>
          <p:nvPr/>
        </p:nvSpPr>
        <p:spPr>
          <a:xfrm>
            <a:off x="-220915" y="5541260"/>
            <a:ext cx="5960533" cy="210022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lvl="1"/>
            <a:r>
              <a:rPr lang="en-US" altLang="en-US" sz="2000" b="1" dirty="0"/>
              <a:t>PROC HPSPLIT data = ADAE maxleaves=100</a:t>
            </a:r>
          </a:p>
          <a:p>
            <a:pPr lvl="1"/>
            <a:r>
              <a:rPr lang="en-US" altLang="en-US" sz="2000" b="1" dirty="0"/>
              <a:t>	maxbranch = 4 leafsize=1 ;</a:t>
            </a:r>
          </a:p>
          <a:p>
            <a:pPr lvl="1"/>
            <a:r>
              <a:rPr lang="en-US" altLang="en-US" sz="2000" b="1" dirty="0"/>
              <a:t>	model Y(event=‘y’) = x1 x2 x3 x4;</a:t>
            </a:r>
          </a:p>
          <a:p>
            <a:pPr lvl="1"/>
            <a:r>
              <a:rPr lang="en-US" altLang="en-US" sz="2000" b="1" dirty="0"/>
              <a:t>Run;</a:t>
            </a:r>
          </a:p>
          <a:p>
            <a:pPr lvl="1"/>
            <a:endParaRPr lang="en-US" altLang="en-US" sz="2000" b="1" dirty="0"/>
          </a:p>
          <a:p>
            <a:pPr lvl="1"/>
            <a:endParaRPr lang="en-US" altLang="en-US" sz="2000" b="1" dirty="0"/>
          </a:p>
          <a:p>
            <a:pPr marL="571500" indent="-571500">
              <a:buFont typeface="Arial" panose="020B0604020202020204" pitchFamily="34" charset="0"/>
              <a:buChar char="•"/>
            </a:pPr>
            <a:endParaRPr lang="en-US" altLang="en-US" sz="2000" b="1" dirty="0">
              <a:latin typeface="+mn-lt"/>
            </a:endParaRPr>
          </a:p>
        </p:txBody>
      </p:sp>
    </p:spTree>
    <p:extLst>
      <p:ext uri="{BB962C8B-B14F-4D97-AF65-F5344CB8AC3E}">
        <p14:creationId xmlns:p14="http://schemas.microsoft.com/office/powerpoint/2010/main" val="1989294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10022" y="33563"/>
            <a:ext cx="8552896" cy="12891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Python codes for Decision Tree</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B1A236E8-8459-4F41-A5C8-BAE9427E796B}"/>
              </a:ext>
            </a:extLst>
          </p:cNvPr>
          <p:cNvSpPr txBox="1">
            <a:spLocks/>
          </p:cNvSpPr>
          <p:nvPr/>
        </p:nvSpPr>
        <p:spPr>
          <a:xfrm>
            <a:off x="55011" y="968583"/>
            <a:ext cx="8662917" cy="527933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lvl="1"/>
            <a:r>
              <a:rPr lang="en-US" altLang="en-US" sz="2400" b="1" dirty="0"/>
              <a:t>#import ML algorithm</a:t>
            </a:r>
          </a:p>
          <a:p>
            <a:pPr lvl="1"/>
            <a:r>
              <a:rPr lang="en-US" altLang="en-US" sz="2400" b="1" dirty="0"/>
              <a:t>from sklearn.tree import DecisionClassifier</a:t>
            </a:r>
          </a:p>
          <a:p>
            <a:pPr lvl="1"/>
            <a:endParaRPr lang="en-US" altLang="en-US" sz="2400" b="1" dirty="0"/>
          </a:p>
          <a:p>
            <a:pPr lvl="1"/>
            <a:r>
              <a:rPr lang="en-US" altLang="en-US" sz="2400" b="1" dirty="0"/>
              <a:t>#prepare train and test datasets</a:t>
            </a:r>
          </a:p>
          <a:p>
            <a:pPr lvl="1"/>
            <a:r>
              <a:rPr lang="en-US" altLang="en-US" sz="2400" b="1" dirty="0"/>
              <a:t>x_train = …</a:t>
            </a:r>
          </a:p>
          <a:p>
            <a:pPr lvl="1"/>
            <a:r>
              <a:rPr lang="en-US" altLang="en-US" sz="2400" b="1" dirty="0"/>
              <a:t>y_train = ….</a:t>
            </a:r>
          </a:p>
          <a:p>
            <a:pPr lvl="1"/>
            <a:r>
              <a:rPr lang="en-US" altLang="en-US" sz="2400" b="1" dirty="0"/>
              <a:t>x_test = ….</a:t>
            </a:r>
          </a:p>
          <a:p>
            <a:pPr lvl="1"/>
            <a:endParaRPr lang="en-US" altLang="en-US" sz="2400" b="1" dirty="0"/>
          </a:p>
          <a:p>
            <a:pPr lvl="1"/>
            <a:r>
              <a:rPr lang="en-US" altLang="en-US" sz="2400" b="1" dirty="0"/>
              <a:t>#select and train model</a:t>
            </a:r>
          </a:p>
          <a:p>
            <a:pPr lvl="1"/>
            <a:r>
              <a:rPr lang="en-US" altLang="en-US" sz="2400" b="1" dirty="0"/>
              <a:t>d_tree = DecisionClassifier(max_depth=4)</a:t>
            </a:r>
          </a:p>
          <a:p>
            <a:pPr lvl="1"/>
            <a:r>
              <a:rPr lang="en-US" altLang="en-US" sz="2400" b="1" dirty="0"/>
              <a:t>d_tree.fit(x_train, y_train)</a:t>
            </a:r>
          </a:p>
          <a:p>
            <a:pPr lvl="1"/>
            <a:endParaRPr lang="en-US" altLang="en-US" sz="2400" b="1" dirty="0"/>
          </a:p>
          <a:p>
            <a:pPr lvl="1"/>
            <a:r>
              <a:rPr lang="en-US" altLang="en-US" sz="2400" b="1" dirty="0"/>
              <a:t>#predict output</a:t>
            </a:r>
          </a:p>
          <a:p>
            <a:pPr lvl="1"/>
            <a:r>
              <a:rPr lang="en-US" altLang="en-US" sz="2400" b="1" dirty="0"/>
              <a:t>predicted = d_tree.predict(x_test)</a:t>
            </a:r>
          </a:p>
          <a:p>
            <a:pPr lvl="1"/>
            <a:endParaRPr lang="en-US" altLang="en-US" sz="2400" b="1" dirty="0"/>
          </a:p>
          <a:p>
            <a:pPr lvl="1"/>
            <a:endParaRPr lang="en-US" altLang="en-US" sz="2400" b="1" dirty="0"/>
          </a:p>
          <a:p>
            <a:pPr marL="571500" indent="-571500">
              <a:buFont typeface="Arial" panose="020B0604020202020204" pitchFamily="34" charset="0"/>
              <a:buChar char="•"/>
            </a:pPr>
            <a:endParaRPr lang="en-US" altLang="en-US" sz="2400" b="1" dirty="0">
              <a:latin typeface="+mn-lt"/>
            </a:endParaRPr>
          </a:p>
        </p:txBody>
      </p:sp>
    </p:spTree>
    <p:extLst>
      <p:ext uri="{BB962C8B-B14F-4D97-AF65-F5344CB8AC3E}">
        <p14:creationId xmlns:p14="http://schemas.microsoft.com/office/powerpoint/2010/main" val="3846814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92990" y="79363"/>
            <a:ext cx="8755681" cy="98723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Logistic Regression</a:t>
            </a:r>
            <a:endParaRPr lang="en-US" altLang="en-US" sz="4400" b="1" dirty="0">
              <a:solidFill>
                <a:schemeClr val="tx2">
                  <a:lumMod val="50000"/>
                  <a:lumOff val="50000"/>
                </a:schemeClr>
              </a:solidFill>
            </a:endParaRPr>
          </a:p>
        </p:txBody>
      </p:sp>
      <p:sp>
        <p:nvSpPr>
          <p:cNvPr id="16" name="Rectangle 15">
            <a:extLst>
              <a:ext uri="{FF2B5EF4-FFF2-40B4-BE49-F238E27FC236}">
                <a16:creationId xmlns:a16="http://schemas.microsoft.com/office/drawing/2014/main" id="{E257B88F-457D-4DC3-872A-CF8923657EF0}"/>
              </a:ext>
            </a:extLst>
          </p:cNvPr>
          <p:cNvSpPr/>
          <p:nvPr/>
        </p:nvSpPr>
        <p:spPr>
          <a:xfrm>
            <a:off x="81725" y="1094339"/>
            <a:ext cx="8866945" cy="1569660"/>
          </a:xfrm>
          <a:prstGeom prst="rect">
            <a:avLst/>
          </a:prstGeom>
        </p:spPr>
        <p:txBody>
          <a:bodyPr wrap="square">
            <a:spAutoFit/>
          </a:bodyPr>
          <a:lstStyle/>
          <a:p>
            <a:pPr marL="365760" indent="-365760">
              <a:buFont typeface="Arial" panose="020B0604020202020204" pitchFamily="34" charset="0"/>
              <a:buChar char="•"/>
            </a:pPr>
            <a:r>
              <a:rPr lang="en-US" altLang="en-US" sz="2400" dirty="0"/>
              <a:t>Output: Binary target (Yes/No)</a:t>
            </a:r>
          </a:p>
          <a:p>
            <a:pPr marL="365760" indent="-365760">
              <a:buFont typeface="Arial" panose="020B0604020202020204" pitchFamily="34" charset="0"/>
              <a:buChar char="•"/>
            </a:pPr>
            <a:r>
              <a:rPr lang="en-US" altLang="en-US" sz="2400" dirty="0"/>
              <a:t>Input: Continuous/categorical variables</a:t>
            </a:r>
          </a:p>
          <a:p>
            <a:pPr marL="365760" indent="-365760">
              <a:buFont typeface="Arial" panose="020B0604020202020204" pitchFamily="34" charset="0"/>
              <a:buChar char="•"/>
            </a:pPr>
            <a:r>
              <a:rPr lang="en-US" altLang="en-US" sz="2400" dirty="0"/>
              <a:t>Example : predicting if the tumor is malignant based on tumor size </a:t>
            </a:r>
          </a:p>
        </p:txBody>
      </p:sp>
      <p:sp>
        <p:nvSpPr>
          <p:cNvPr id="27" name="Multiplication Sign 26">
            <a:extLst>
              <a:ext uri="{FF2B5EF4-FFF2-40B4-BE49-F238E27FC236}">
                <a16:creationId xmlns:a16="http://schemas.microsoft.com/office/drawing/2014/main" id="{4E806DD2-EFA1-42FB-8795-797D02F14ED7}"/>
              </a:ext>
            </a:extLst>
          </p:cNvPr>
          <p:cNvSpPr/>
          <p:nvPr/>
        </p:nvSpPr>
        <p:spPr>
          <a:xfrm>
            <a:off x="6424483" y="600775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Multiplication Sign 47">
            <a:extLst>
              <a:ext uri="{FF2B5EF4-FFF2-40B4-BE49-F238E27FC236}">
                <a16:creationId xmlns:a16="http://schemas.microsoft.com/office/drawing/2014/main" id="{DFD0C0E2-91AC-41A1-BC73-01715A0B0154}"/>
              </a:ext>
            </a:extLst>
          </p:cNvPr>
          <p:cNvSpPr/>
          <p:nvPr/>
        </p:nvSpPr>
        <p:spPr>
          <a:xfrm>
            <a:off x="5357619" y="599525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Multiplication Sign 49">
            <a:extLst>
              <a:ext uri="{FF2B5EF4-FFF2-40B4-BE49-F238E27FC236}">
                <a16:creationId xmlns:a16="http://schemas.microsoft.com/office/drawing/2014/main" id="{3BD19590-393A-4B58-8BBE-A20BB788E792}"/>
              </a:ext>
            </a:extLst>
          </p:cNvPr>
          <p:cNvSpPr/>
          <p:nvPr/>
        </p:nvSpPr>
        <p:spPr>
          <a:xfrm>
            <a:off x="7521554" y="348514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Title 1">
            <a:extLst>
              <a:ext uri="{FF2B5EF4-FFF2-40B4-BE49-F238E27FC236}">
                <a16:creationId xmlns:a16="http://schemas.microsoft.com/office/drawing/2014/main" id="{F6BC9B1C-A2D0-4D83-A698-4E36AA6586A8}"/>
              </a:ext>
            </a:extLst>
          </p:cNvPr>
          <p:cNvSpPr txBox="1">
            <a:spLocks/>
          </p:cNvSpPr>
          <p:nvPr/>
        </p:nvSpPr>
        <p:spPr>
          <a:xfrm>
            <a:off x="7692180" y="6317897"/>
            <a:ext cx="111800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400" b="1" dirty="0">
                <a:latin typeface="+mn-lt"/>
              </a:rPr>
              <a:t>Tumor size (mm)</a:t>
            </a:r>
            <a:endParaRPr lang="en-US" altLang="en-US" sz="1400" b="1" dirty="0"/>
          </a:p>
          <a:p>
            <a:pPr marL="571500" indent="-571500">
              <a:buFont typeface="Arial" panose="020B0604020202020204" pitchFamily="34" charset="0"/>
              <a:buChar char="•"/>
            </a:pPr>
            <a:endParaRPr lang="en-US" altLang="en-US" sz="1400" b="1" dirty="0">
              <a:latin typeface="+mn-lt"/>
            </a:endParaRPr>
          </a:p>
        </p:txBody>
      </p:sp>
      <p:sp>
        <p:nvSpPr>
          <p:cNvPr id="54" name="Multiplication Sign 53">
            <a:extLst>
              <a:ext uri="{FF2B5EF4-FFF2-40B4-BE49-F238E27FC236}">
                <a16:creationId xmlns:a16="http://schemas.microsoft.com/office/drawing/2014/main" id="{82FDFD9C-CFE7-4277-BE03-3AF08877385B}"/>
              </a:ext>
            </a:extLst>
          </p:cNvPr>
          <p:cNvSpPr/>
          <p:nvPr/>
        </p:nvSpPr>
        <p:spPr>
          <a:xfrm>
            <a:off x="5693155" y="599398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Multiplication Sign 54">
            <a:extLst>
              <a:ext uri="{FF2B5EF4-FFF2-40B4-BE49-F238E27FC236}">
                <a16:creationId xmlns:a16="http://schemas.microsoft.com/office/drawing/2014/main" id="{8B903B98-9A7F-4EE9-8E88-4479D61D6E12}"/>
              </a:ext>
            </a:extLst>
          </p:cNvPr>
          <p:cNvSpPr/>
          <p:nvPr/>
        </p:nvSpPr>
        <p:spPr>
          <a:xfrm>
            <a:off x="5022084" y="601022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Multiplication Sign 55">
            <a:extLst>
              <a:ext uri="{FF2B5EF4-FFF2-40B4-BE49-F238E27FC236}">
                <a16:creationId xmlns:a16="http://schemas.microsoft.com/office/drawing/2014/main" id="{AD6C3C9D-EC28-4369-996A-63FC59DA1CD6}"/>
              </a:ext>
            </a:extLst>
          </p:cNvPr>
          <p:cNvSpPr/>
          <p:nvPr/>
        </p:nvSpPr>
        <p:spPr>
          <a:xfrm>
            <a:off x="6054118" y="601022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Multiplication Sign 56">
            <a:extLst>
              <a:ext uri="{FF2B5EF4-FFF2-40B4-BE49-F238E27FC236}">
                <a16:creationId xmlns:a16="http://schemas.microsoft.com/office/drawing/2014/main" id="{7FBC5570-088C-4139-AE70-D84B3563421E}"/>
              </a:ext>
            </a:extLst>
          </p:cNvPr>
          <p:cNvSpPr/>
          <p:nvPr/>
        </p:nvSpPr>
        <p:spPr>
          <a:xfrm>
            <a:off x="7166143" y="350637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Multiplication Sign 57">
            <a:extLst>
              <a:ext uri="{FF2B5EF4-FFF2-40B4-BE49-F238E27FC236}">
                <a16:creationId xmlns:a16="http://schemas.microsoft.com/office/drawing/2014/main" id="{82C7F13D-7357-4936-8680-C97CB8750ADE}"/>
              </a:ext>
            </a:extLst>
          </p:cNvPr>
          <p:cNvSpPr/>
          <p:nvPr/>
        </p:nvSpPr>
        <p:spPr>
          <a:xfrm>
            <a:off x="8299703" y="347757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Multiplication Sign 58">
            <a:extLst>
              <a:ext uri="{FF2B5EF4-FFF2-40B4-BE49-F238E27FC236}">
                <a16:creationId xmlns:a16="http://schemas.microsoft.com/office/drawing/2014/main" id="{28BA79D2-24BC-4AC6-8E1E-8B42F3BD1785}"/>
              </a:ext>
            </a:extLst>
          </p:cNvPr>
          <p:cNvSpPr/>
          <p:nvPr/>
        </p:nvSpPr>
        <p:spPr>
          <a:xfrm>
            <a:off x="7865892" y="3469999"/>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1" name="Straight Arrow Connector 60">
            <a:extLst>
              <a:ext uri="{FF2B5EF4-FFF2-40B4-BE49-F238E27FC236}">
                <a16:creationId xmlns:a16="http://schemas.microsoft.com/office/drawing/2014/main" id="{6E72B99C-1F36-48F7-BC28-3084AFBD5A9D}"/>
              </a:ext>
            </a:extLst>
          </p:cNvPr>
          <p:cNvCxnSpPr>
            <a:cxnSpLocks/>
          </p:cNvCxnSpPr>
          <p:nvPr/>
        </p:nvCxnSpPr>
        <p:spPr>
          <a:xfrm flipV="1">
            <a:off x="5070561" y="3282689"/>
            <a:ext cx="0" cy="295422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A6916444-AD2A-4F24-AE4F-C66FA08AE467}"/>
              </a:ext>
            </a:extLst>
          </p:cNvPr>
          <p:cNvCxnSpPr>
            <a:cxnSpLocks/>
          </p:cNvCxnSpPr>
          <p:nvPr/>
        </p:nvCxnSpPr>
        <p:spPr>
          <a:xfrm>
            <a:off x="4839286" y="6236914"/>
            <a:ext cx="410541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Arc 6">
            <a:extLst>
              <a:ext uri="{FF2B5EF4-FFF2-40B4-BE49-F238E27FC236}">
                <a16:creationId xmlns:a16="http://schemas.microsoft.com/office/drawing/2014/main" id="{4DE03BB7-ABDA-4853-8D06-BA44C826FE2A}"/>
              </a:ext>
            </a:extLst>
          </p:cNvPr>
          <p:cNvSpPr/>
          <p:nvPr/>
        </p:nvSpPr>
        <p:spPr>
          <a:xfrm rot="5942522">
            <a:off x="4229203" y="3430280"/>
            <a:ext cx="2904001" cy="2637656"/>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3" name="Arc 62">
            <a:extLst>
              <a:ext uri="{FF2B5EF4-FFF2-40B4-BE49-F238E27FC236}">
                <a16:creationId xmlns:a16="http://schemas.microsoft.com/office/drawing/2014/main" id="{81E49BF3-0F0A-4583-88AC-6BF90346ECDA}"/>
              </a:ext>
            </a:extLst>
          </p:cNvPr>
          <p:cNvSpPr/>
          <p:nvPr/>
        </p:nvSpPr>
        <p:spPr>
          <a:xfrm rot="16663370">
            <a:off x="6617295" y="4048693"/>
            <a:ext cx="2904001" cy="2212362"/>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BBB0A94-F4D5-452C-B44E-7F55F3B2AE05}"/>
              </a:ext>
            </a:extLst>
          </p:cNvPr>
          <p:cNvCxnSpPr>
            <a:cxnSpLocks/>
          </p:cNvCxnSpPr>
          <p:nvPr/>
        </p:nvCxnSpPr>
        <p:spPr>
          <a:xfrm flipV="1">
            <a:off x="4839286" y="3682682"/>
            <a:ext cx="3992293" cy="2122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itle 1">
            <a:extLst>
              <a:ext uri="{FF2B5EF4-FFF2-40B4-BE49-F238E27FC236}">
                <a16:creationId xmlns:a16="http://schemas.microsoft.com/office/drawing/2014/main" id="{929549B8-5A96-4CF8-80FD-0AA8B500A64B}"/>
              </a:ext>
            </a:extLst>
          </p:cNvPr>
          <p:cNvSpPr txBox="1">
            <a:spLocks/>
          </p:cNvSpPr>
          <p:nvPr/>
        </p:nvSpPr>
        <p:spPr>
          <a:xfrm>
            <a:off x="4270782" y="3383553"/>
            <a:ext cx="83594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600" b="1" dirty="0">
                <a:latin typeface="+mn-lt"/>
              </a:rPr>
              <a:t>Yes (1)</a:t>
            </a:r>
            <a:endParaRPr lang="en-US" altLang="en-US" sz="1600" b="1" dirty="0"/>
          </a:p>
          <a:p>
            <a:pPr marL="571500" indent="-571500">
              <a:buFont typeface="Arial" panose="020B0604020202020204" pitchFamily="34" charset="0"/>
              <a:buChar char="•"/>
            </a:pPr>
            <a:endParaRPr lang="en-US" altLang="en-US" sz="1600" b="1" dirty="0">
              <a:latin typeface="+mn-lt"/>
            </a:endParaRPr>
          </a:p>
        </p:txBody>
      </p:sp>
      <p:sp>
        <p:nvSpPr>
          <p:cNvPr id="66" name="Title 1">
            <a:extLst>
              <a:ext uri="{FF2B5EF4-FFF2-40B4-BE49-F238E27FC236}">
                <a16:creationId xmlns:a16="http://schemas.microsoft.com/office/drawing/2014/main" id="{C66DAD88-A33A-4DED-B2C6-EBB420F25345}"/>
              </a:ext>
            </a:extLst>
          </p:cNvPr>
          <p:cNvSpPr txBox="1">
            <a:spLocks/>
          </p:cNvSpPr>
          <p:nvPr/>
        </p:nvSpPr>
        <p:spPr>
          <a:xfrm>
            <a:off x="4340923" y="6251875"/>
            <a:ext cx="83594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600" b="1" dirty="0">
                <a:latin typeface="+mn-lt"/>
              </a:rPr>
              <a:t>No (0)</a:t>
            </a:r>
            <a:endParaRPr lang="en-US" altLang="en-US" sz="1600" b="1" dirty="0"/>
          </a:p>
          <a:p>
            <a:pPr marL="571500" indent="-571500">
              <a:buFont typeface="Arial" panose="020B0604020202020204" pitchFamily="34" charset="0"/>
              <a:buChar char="•"/>
            </a:pPr>
            <a:endParaRPr lang="en-US" altLang="en-US" sz="1600" b="1" dirty="0">
              <a:latin typeface="+mn-lt"/>
            </a:endParaRPr>
          </a:p>
        </p:txBody>
      </p:sp>
      <p:sp>
        <p:nvSpPr>
          <p:cNvPr id="67" name="Multiplication Sign 66">
            <a:extLst>
              <a:ext uri="{FF2B5EF4-FFF2-40B4-BE49-F238E27FC236}">
                <a16:creationId xmlns:a16="http://schemas.microsoft.com/office/drawing/2014/main" id="{BEBBCBA3-9CA5-43E7-82FC-5B38696ECCBC}"/>
              </a:ext>
            </a:extLst>
          </p:cNvPr>
          <p:cNvSpPr/>
          <p:nvPr/>
        </p:nvSpPr>
        <p:spPr>
          <a:xfrm>
            <a:off x="2004599" y="602271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Multiplication Sign 67">
            <a:extLst>
              <a:ext uri="{FF2B5EF4-FFF2-40B4-BE49-F238E27FC236}">
                <a16:creationId xmlns:a16="http://schemas.microsoft.com/office/drawing/2014/main" id="{20C17E26-9995-437E-ADA9-1D8463179FD7}"/>
              </a:ext>
            </a:extLst>
          </p:cNvPr>
          <p:cNvSpPr/>
          <p:nvPr/>
        </p:nvSpPr>
        <p:spPr>
          <a:xfrm>
            <a:off x="937735" y="601022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Multiplication Sign 68">
            <a:extLst>
              <a:ext uri="{FF2B5EF4-FFF2-40B4-BE49-F238E27FC236}">
                <a16:creationId xmlns:a16="http://schemas.microsoft.com/office/drawing/2014/main" id="{F72E6043-2F84-45B5-B408-9B1DFF62682B}"/>
              </a:ext>
            </a:extLst>
          </p:cNvPr>
          <p:cNvSpPr/>
          <p:nvPr/>
        </p:nvSpPr>
        <p:spPr>
          <a:xfrm>
            <a:off x="3101670" y="350010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Multiplication Sign 70">
            <a:extLst>
              <a:ext uri="{FF2B5EF4-FFF2-40B4-BE49-F238E27FC236}">
                <a16:creationId xmlns:a16="http://schemas.microsoft.com/office/drawing/2014/main" id="{BF6B197F-7E95-457C-967D-B5CC0C57849B}"/>
              </a:ext>
            </a:extLst>
          </p:cNvPr>
          <p:cNvSpPr/>
          <p:nvPr/>
        </p:nvSpPr>
        <p:spPr>
          <a:xfrm>
            <a:off x="1273271" y="600894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Multiplication Sign 71">
            <a:extLst>
              <a:ext uri="{FF2B5EF4-FFF2-40B4-BE49-F238E27FC236}">
                <a16:creationId xmlns:a16="http://schemas.microsoft.com/office/drawing/2014/main" id="{49A4D6AD-7908-4DE3-A32C-38206E91B086}"/>
              </a:ext>
            </a:extLst>
          </p:cNvPr>
          <p:cNvSpPr/>
          <p:nvPr/>
        </p:nvSpPr>
        <p:spPr>
          <a:xfrm>
            <a:off x="602200" y="602518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Multiplication Sign 72">
            <a:extLst>
              <a:ext uri="{FF2B5EF4-FFF2-40B4-BE49-F238E27FC236}">
                <a16:creationId xmlns:a16="http://schemas.microsoft.com/office/drawing/2014/main" id="{05A1E957-3A6F-4DC7-8E4F-5394CD7531AB}"/>
              </a:ext>
            </a:extLst>
          </p:cNvPr>
          <p:cNvSpPr/>
          <p:nvPr/>
        </p:nvSpPr>
        <p:spPr>
          <a:xfrm>
            <a:off x="1634234" y="602518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4" name="Multiplication Sign 73">
            <a:extLst>
              <a:ext uri="{FF2B5EF4-FFF2-40B4-BE49-F238E27FC236}">
                <a16:creationId xmlns:a16="http://schemas.microsoft.com/office/drawing/2014/main" id="{8BF1C291-3C10-47FD-AF21-9183AAF18470}"/>
              </a:ext>
            </a:extLst>
          </p:cNvPr>
          <p:cNvSpPr/>
          <p:nvPr/>
        </p:nvSpPr>
        <p:spPr>
          <a:xfrm>
            <a:off x="2746259" y="352133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Multiplication Sign 74">
            <a:extLst>
              <a:ext uri="{FF2B5EF4-FFF2-40B4-BE49-F238E27FC236}">
                <a16:creationId xmlns:a16="http://schemas.microsoft.com/office/drawing/2014/main" id="{A51A7E80-B2DF-495D-B6E9-BD95FD09A00A}"/>
              </a:ext>
            </a:extLst>
          </p:cNvPr>
          <p:cNvSpPr/>
          <p:nvPr/>
        </p:nvSpPr>
        <p:spPr>
          <a:xfrm>
            <a:off x="3879819" y="349253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Multiplication Sign 75">
            <a:extLst>
              <a:ext uri="{FF2B5EF4-FFF2-40B4-BE49-F238E27FC236}">
                <a16:creationId xmlns:a16="http://schemas.microsoft.com/office/drawing/2014/main" id="{68B6F7A3-637C-4D30-AF5D-01EAD4AE837B}"/>
              </a:ext>
            </a:extLst>
          </p:cNvPr>
          <p:cNvSpPr/>
          <p:nvPr/>
        </p:nvSpPr>
        <p:spPr>
          <a:xfrm>
            <a:off x="3446008" y="348496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7" name="Straight Arrow Connector 76">
            <a:extLst>
              <a:ext uri="{FF2B5EF4-FFF2-40B4-BE49-F238E27FC236}">
                <a16:creationId xmlns:a16="http://schemas.microsoft.com/office/drawing/2014/main" id="{C085ECEB-6F82-4C8F-8586-F89244EC0E8C}"/>
              </a:ext>
            </a:extLst>
          </p:cNvPr>
          <p:cNvCxnSpPr>
            <a:cxnSpLocks/>
          </p:cNvCxnSpPr>
          <p:nvPr/>
        </p:nvCxnSpPr>
        <p:spPr>
          <a:xfrm flipV="1">
            <a:off x="650677" y="3297651"/>
            <a:ext cx="0" cy="295422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75B397D5-55BC-4BCE-9470-4A5C796C2B21}"/>
              </a:ext>
            </a:extLst>
          </p:cNvPr>
          <p:cNvCxnSpPr>
            <a:cxnSpLocks/>
          </p:cNvCxnSpPr>
          <p:nvPr/>
        </p:nvCxnSpPr>
        <p:spPr>
          <a:xfrm>
            <a:off x="419402" y="6251876"/>
            <a:ext cx="410541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1EA7C72-0466-4946-9D6D-84A0BBC55128}"/>
              </a:ext>
            </a:extLst>
          </p:cNvPr>
          <p:cNvCxnSpPr>
            <a:cxnSpLocks/>
          </p:cNvCxnSpPr>
          <p:nvPr/>
        </p:nvCxnSpPr>
        <p:spPr>
          <a:xfrm flipV="1">
            <a:off x="419402" y="3697644"/>
            <a:ext cx="3992293" cy="2122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82" name="Title 1">
            <a:extLst>
              <a:ext uri="{FF2B5EF4-FFF2-40B4-BE49-F238E27FC236}">
                <a16:creationId xmlns:a16="http://schemas.microsoft.com/office/drawing/2014/main" id="{CE552E3A-4BA1-4E7A-B5CA-E7ACA106E0D5}"/>
              </a:ext>
            </a:extLst>
          </p:cNvPr>
          <p:cNvSpPr txBox="1">
            <a:spLocks/>
          </p:cNvSpPr>
          <p:nvPr/>
        </p:nvSpPr>
        <p:spPr>
          <a:xfrm>
            <a:off x="-22811" y="3368407"/>
            <a:ext cx="83594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600" b="1" dirty="0">
                <a:latin typeface="+mn-lt"/>
              </a:rPr>
              <a:t>Yes </a:t>
            </a:r>
          </a:p>
          <a:p>
            <a:r>
              <a:rPr lang="en-US" altLang="en-US" sz="1600" b="1" dirty="0">
                <a:latin typeface="+mn-lt"/>
              </a:rPr>
              <a:t>(1)</a:t>
            </a:r>
            <a:endParaRPr lang="en-US" altLang="en-US" sz="1600" b="1" dirty="0"/>
          </a:p>
          <a:p>
            <a:pPr marL="571500" indent="-571500">
              <a:buFont typeface="Arial" panose="020B0604020202020204" pitchFamily="34" charset="0"/>
              <a:buChar char="•"/>
            </a:pPr>
            <a:endParaRPr lang="en-US" altLang="en-US" sz="1600" b="1" dirty="0">
              <a:latin typeface="+mn-lt"/>
            </a:endParaRPr>
          </a:p>
        </p:txBody>
      </p:sp>
      <p:sp>
        <p:nvSpPr>
          <p:cNvPr id="83" name="Title 1">
            <a:extLst>
              <a:ext uri="{FF2B5EF4-FFF2-40B4-BE49-F238E27FC236}">
                <a16:creationId xmlns:a16="http://schemas.microsoft.com/office/drawing/2014/main" id="{9457E500-EEDA-4C69-BC78-00713E8CCEE8}"/>
              </a:ext>
            </a:extLst>
          </p:cNvPr>
          <p:cNvSpPr txBox="1">
            <a:spLocks/>
          </p:cNvSpPr>
          <p:nvPr/>
        </p:nvSpPr>
        <p:spPr>
          <a:xfrm>
            <a:off x="-78961" y="6266837"/>
            <a:ext cx="83594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600" b="1" dirty="0">
                <a:latin typeface="+mn-lt"/>
              </a:rPr>
              <a:t>No (0)</a:t>
            </a:r>
            <a:endParaRPr lang="en-US" altLang="en-US" sz="1600" b="1" dirty="0"/>
          </a:p>
          <a:p>
            <a:pPr marL="571500" indent="-571500">
              <a:buFont typeface="Arial" panose="020B0604020202020204" pitchFamily="34" charset="0"/>
              <a:buChar char="•"/>
            </a:pPr>
            <a:endParaRPr lang="en-US" altLang="en-US" sz="1600" b="1" dirty="0">
              <a:latin typeface="+mn-lt"/>
            </a:endParaRPr>
          </a:p>
        </p:txBody>
      </p:sp>
      <p:sp>
        <p:nvSpPr>
          <p:cNvPr id="84" name="Title 1">
            <a:extLst>
              <a:ext uri="{FF2B5EF4-FFF2-40B4-BE49-F238E27FC236}">
                <a16:creationId xmlns:a16="http://schemas.microsoft.com/office/drawing/2014/main" id="{40524C56-4FB3-4096-97FE-322BF65B814A}"/>
              </a:ext>
            </a:extLst>
          </p:cNvPr>
          <p:cNvSpPr txBox="1">
            <a:spLocks/>
          </p:cNvSpPr>
          <p:nvPr/>
        </p:nvSpPr>
        <p:spPr>
          <a:xfrm>
            <a:off x="3201542" y="6361356"/>
            <a:ext cx="111800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400" b="1" dirty="0">
                <a:latin typeface="+mn-lt"/>
              </a:rPr>
              <a:t>Tumor size (mm)</a:t>
            </a:r>
            <a:endParaRPr lang="en-US" altLang="en-US" sz="1400" b="1" dirty="0"/>
          </a:p>
          <a:p>
            <a:pPr marL="571500" indent="-571500">
              <a:buFont typeface="Arial" panose="020B0604020202020204" pitchFamily="34" charset="0"/>
              <a:buChar char="•"/>
            </a:pPr>
            <a:endParaRPr lang="en-US" altLang="en-US" sz="1400" b="1" dirty="0">
              <a:latin typeface="+mn-lt"/>
            </a:endParaRPr>
          </a:p>
        </p:txBody>
      </p:sp>
      <p:sp>
        <p:nvSpPr>
          <p:cNvPr id="85" name="Title 1">
            <a:extLst>
              <a:ext uri="{FF2B5EF4-FFF2-40B4-BE49-F238E27FC236}">
                <a16:creationId xmlns:a16="http://schemas.microsoft.com/office/drawing/2014/main" id="{CF553AFA-7BB8-423A-BC20-3FA41C15951D}"/>
              </a:ext>
            </a:extLst>
          </p:cNvPr>
          <p:cNvSpPr txBox="1">
            <a:spLocks/>
          </p:cNvSpPr>
          <p:nvPr/>
        </p:nvSpPr>
        <p:spPr>
          <a:xfrm>
            <a:off x="4273991" y="2938715"/>
            <a:ext cx="111800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400" b="1" dirty="0">
                <a:latin typeface="+mn-lt"/>
              </a:rPr>
              <a:t>Malignant?</a:t>
            </a:r>
            <a:endParaRPr lang="en-US" altLang="en-US" sz="1400" b="1" dirty="0"/>
          </a:p>
          <a:p>
            <a:pPr marL="571500" indent="-571500">
              <a:buFont typeface="Arial" panose="020B0604020202020204" pitchFamily="34" charset="0"/>
              <a:buChar char="•"/>
            </a:pPr>
            <a:endParaRPr lang="en-US" altLang="en-US" sz="1400" b="1" dirty="0">
              <a:latin typeface="+mn-lt"/>
            </a:endParaRPr>
          </a:p>
        </p:txBody>
      </p:sp>
      <p:sp>
        <p:nvSpPr>
          <p:cNvPr id="86" name="Title 1">
            <a:extLst>
              <a:ext uri="{FF2B5EF4-FFF2-40B4-BE49-F238E27FC236}">
                <a16:creationId xmlns:a16="http://schemas.microsoft.com/office/drawing/2014/main" id="{8503E215-492F-4E12-8161-A79E0CE9B7EE}"/>
              </a:ext>
            </a:extLst>
          </p:cNvPr>
          <p:cNvSpPr txBox="1">
            <a:spLocks/>
          </p:cNvSpPr>
          <p:nvPr/>
        </p:nvSpPr>
        <p:spPr>
          <a:xfrm>
            <a:off x="-18972" y="3011233"/>
            <a:ext cx="111800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400" b="1" dirty="0">
                <a:latin typeface="+mn-lt"/>
              </a:rPr>
              <a:t>Malignant?</a:t>
            </a:r>
            <a:endParaRPr lang="en-US" altLang="en-US" sz="1400" b="1" dirty="0"/>
          </a:p>
          <a:p>
            <a:pPr marL="571500" indent="-571500">
              <a:buFont typeface="Arial" panose="020B0604020202020204" pitchFamily="34" charset="0"/>
              <a:buChar char="•"/>
            </a:pPr>
            <a:endParaRPr lang="en-US" altLang="en-US" sz="1400" b="1" dirty="0">
              <a:latin typeface="+mn-lt"/>
            </a:endParaRPr>
          </a:p>
        </p:txBody>
      </p:sp>
      <p:cxnSp>
        <p:nvCxnSpPr>
          <p:cNvPr id="14" name="Straight Connector 13">
            <a:extLst>
              <a:ext uri="{FF2B5EF4-FFF2-40B4-BE49-F238E27FC236}">
                <a16:creationId xmlns:a16="http://schemas.microsoft.com/office/drawing/2014/main" id="{5C6C9DF9-4F6A-4BEA-B5C8-6F79F01151D3}"/>
              </a:ext>
            </a:extLst>
          </p:cNvPr>
          <p:cNvCxnSpPr/>
          <p:nvPr/>
        </p:nvCxnSpPr>
        <p:spPr>
          <a:xfrm flipH="1">
            <a:off x="1099037" y="3264788"/>
            <a:ext cx="3046720" cy="329233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C5A8C546-D1F6-4B6E-B114-92F761F2F8A3}"/>
              </a:ext>
            </a:extLst>
          </p:cNvPr>
          <p:cNvCxnSpPr>
            <a:cxnSpLocks/>
          </p:cNvCxnSpPr>
          <p:nvPr/>
        </p:nvCxnSpPr>
        <p:spPr>
          <a:xfrm>
            <a:off x="4822776" y="4921570"/>
            <a:ext cx="2133583" cy="0"/>
          </a:xfrm>
          <a:prstGeom prst="line">
            <a:avLst/>
          </a:prstGeom>
          <a:ln w="38100">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88" name="Title 1">
            <a:extLst>
              <a:ext uri="{FF2B5EF4-FFF2-40B4-BE49-F238E27FC236}">
                <a16:creationId xmlns:a16="http://schemas.microsoft.com/office/drawing/2014/main" id="{2A97C985-2227-4984-807B-C54E936C6FCD}"/>
              </a:ext>
            </a:extLst>
          </p:cNvPr>
          <p:cNvSpPr txBox="1">
            <a:spLocks/>
          </p:cNvSpPr>
          <p:nvPr/>
        </p:nvSpPr>
        <p:spPr>
          <a:xfrm>
            <a:off x="5350262" y="4553187"/>
            <a:ext cx="1606097"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400" b="1" dirty="0">
                <a:latin typeface="+mn-lt"/>
              </a:rPr>
              <a:t>Threshold : 0.5 </a:t>
            </a:r>
            <a:endParaRPr lang="en-US" altLang="en-US" sz="1400" b="1" dirty="0"/>
          </a:p>
          <a:p>
            <a:pPr marL="571500" indent="-571500">
              <a:buFont typeface="Arial" panose="020B0604020202020204" pitchFamily="34" charset="0"/>
              <a:buChar char="•"/>
            </a:pPr>
            <a:endParaRPr lang="en-US" altLang="en-US" sz="1400" b="1" dirty="0">
              <a:latin typeface="+mn-lt"/>
            </a:endParaRPr>
          </a:p>
        </p:txBody>
      </p:sp>
      <p:cxnSp>
        <p:nvCxnSpPr>
          <p:cNvPr id="89" name="Straight Connector 88">
            <a:extLst>
              <a:ext uri="{FF2B5EF4-FFF2-40B4-BE49-F238E27FC236}">
                <a16:creationId xmlns:a16="http://schemas.microsoft.com/office/drawing/2014/main" id="{C3C4D56F-63A1-4BFA-AB53-807307DADFF0}"/>
              </a:ext>
            </a:extLst>
          </p:cNvPr>
          <p:cNvCxnSpPr>
            <a:cxnSpLocks/>
          </p:cNvCxnSpPr>
          <p:nvPr/>
        </p:nvCxnSpPr>
        <p:spPr>
          <a:xfrm flipV="1">
            <a:off x="6956359" y="4921570"/>
            <a:ext cx="0" cy="1315344"/>
          </a:xfrm>
          <a:prstGeom prst="line">
            <a:avLst/>
          </a:prstGeom>
          <a:ln w="381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3C0A836-F75E-4218-99E9-E3401ED6E40E}"/>
              </a:ext>
            </a:extLst>
          </p:cNvPr>
          <p:cNvCxnSpPr>
            <a:cxnSpLocks/>
          </p:cNvCxnSpPr>
          <p:nvPr/>
        </p:nvCxnSpPr>
        <p:spPr>
          <a:xfrm flipV="1">
            <a:off x="4839286" y="4037003"/>
            <a:ext cx="0" cy="8163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EB91755F-2130-441A-83B6-60D631E05B8D}"/>
              </a:ext>
            </a:extLst>
          </p:cNvPr>
          <p:cNvCxnSpPr>
            <a:cxnSpLocks/>
          </p:cNvCxnSpPr>
          <p:nvPr/>
        </p:nvCxnSpPr>
        <p:spPr>
          <a:xfrm>
            <a:off x="4839286" y="4977621"/>
            <a:ext cx="0" cy="8604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771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at that is looking at the camera&#10;&#10;Description generated with very high confidence">
            <a:extLst>
              <a:ext uri="{FF2B5EF4-FFF2-40B4-BE49-F238E27FC236}">
                <a16:creationId xmlns:a16="http://schemas.microsoft.com/office/drawing/2014/main" id="{0F56204C-DFBC-4963-B97C-1FE601BD00D1}"/>
              </a:ext>
            </a:extLst>
          </p:cNvPr>
          <p:cNvPicPr>
            <a:picLocks noGrp="1" noChangeAspect="1"/>
          </p:cNvPicPr>
          <p:nvPr>
            <p:ph type="pic" sz="quarter" idx="11"/>
          </p:nvPr>
        </p:nvPicPr>
        <p:blipFill>
          <a:blip r:embed="rId3" cstate="email">
            <a:extLst>
              <a:ext uri="{28A0092B-C50C-407E-A947-70E740481C1C}">
                <a14:useLocalDpi xmlns:a14="http://schemas.microsoft.com/office/drawing/2010/main" val="0"/>
              </a:ext>
            </a:extLst>
          </a:blip>
          <a:srcRect l="5556" r="5556"/>
          <a:stretch>
            <a:fillRect/>
          </a:stretch>
        </p:blipFill>
        <p:spPr/>
      </p:pic>
      <p:sp>
        <p:nvSpPr>
          <p:cNvPr id="8" name="Title 1">
            <a:extLst>
              <a:ext uri="{FF2B5EF4-FFF2-40B4-BE49-F238E27FC236}">
                <a16:creationId xmlns:a16="http://schemas.microsoft.com/office/drawing/2014/main" id="{B22AC8CE-5DD6-42F0-B91C-4CE8677A1F01}"/>
              </a:ext>
            </a:extLst>
          </p:cNvPr>
          <p:cNvSpPr txBox="1">
            <a:spLocks/>
          </p:cNvSpPr>
          <p:nvPr/>
        </p:nvSpPr>
        <p:spPr>
          <a:xfrm>
            <a:off x="194159" y="5575980"/>
            <a:ext cx="8755681" cy="1087978"/>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How does Human Learn?</a:t>
            </a:r>
          </a:p>
          <a:p>
            <a:r>
              <a:rPr lang="en-US" altLang="en-US" sz="4400" b="1" dirty="0">
                <a:solidFill>
                  <a:schemeClr val="bg1"/>
                </a:solidFill>
              </a:rPr>
              <a:t> - Experience</a:t>
            </a:r>
            <a:endParaRPr lang="en-US" altLang="en-US" sz="4400" b="1" dirty="0">
              <a:solidFill>
                <a:schemeClr val="tx2">
                  <a:lumMod val="50000"/>
                  <a:lumOff val="50000"/>
                </a:schemeClr>
              </a:solidFill>
            </a:endParaRPr>
          </a:p>
        </p:txBody>
      </p:sp>
    </p:spTree>
    <p:extLst>
      <p:ext uri="{BB962C8B-B14F-4D97-AF65-F5344CB8AC3E}">
        <p14:creationId xmlns:p14="http://schemas.microsoft.com/office/powerpoint/2010/main" val="357561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388319" y="-76594"/>
            <a:ext cx="8755681" cy="98723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Logistic Regression </a:t>
            </a:r>
          </a:p>
          <a:p>
            <a:pPr algn="ctr"/>
            <a:r>
              <a:rPr lang="en-US" altLang="en-US" sz="4000" b="1" dirty="0">
                <a:solidFill>
                  <a:schemeClr val="bg1"/>
                </a:solidFill>
              </a:rPr>
              <a:t>(Logistic + Regression)</a:t>
            </a:r>
            <a:endParaRPr lang="en-US" altLang="en-US" sz="4000" b="1" dirty="0">
              <a:solidFill>
                <a:schemeClr val="tx2">
                  <a:lumMod val="50000"/>
                  <a:lumOff val="50000"/>
                </a:schemeClr>
              </a:solidFill>
            </a:endParaRPr>
          </a:p>
        </p:txBody>
      </p:sp>
      <p:pic>
        <p:nvPicPr>
          <p:cNvPr id="3" name="Picture 2">
            <a:extLst>
              <a:ext uri="{FF2B5EF4-FFF2-40B4-BE49-F238E27FC236}">
                <a16:creationId xmlns:a16="http://schemas.microsoft.com/office/drawing/2014/main" id="{D2DD9DEA-CE2B-4984-9BB1-261BEA65C9C0}"/>
              </a:ext>
            </a:extLst>
          </p:cNvPr>
          <p:cNvPicPr>
            <a:picLocks noChangeAspect="1"/>
          </p:cNvPicPr>
          <p:nvPr/>
        </p:nvPicPr>
        <p:blipFill>
          <a:blip r:embed="rId2"/>
          <a:stretch>
            <a:fillRect/>
          </a:stretch>
        </p:blipFill>
        <p:spPr>
          <a:xfrm>
            <a:off x="56272" y="4118716"/>
            <a:ext cx="4110109" cy="2774141"/>
          </a:xfrm>
          <a:prstGeom prst="rect">
            <a:avLst/>
          </a:prstGeom>
        </p:spPr>
      </p:pic>
      <p:pic>
        <p:nvPicPr>
          <p:cNvPr id="4" name="Picture 3">
            <a:extLst>
              <a:ext uri="{FF2B5EF4-FFF2-40B4-BE49-F238E27FC236}">
                <a16:creationId xmlns:a16="http://schemas.microsoft.com/office/drawing/2014/main" id="{C712193F-F3AE-481B-A6E5-14BFAFB37CBA}"/>
              </a:ext>
            </a:extLst>
          </p:cNvPr>
          <p:cNvPicPr>
            <a:picLocks noChangeAspect="1"/>
          </p:cNvPicPr>
          <p:nvPr/>
        </p:nvPicPr>
        <p:blipFill>
          <a:blip r:embed="rId3"/>
          <a:stretch>
            <a:fillRect/>
          </a:stretch>
        </p:blipFill>
        <p:spPr>
          <a:xfrm>
            <a:off x="4977621" y="4197929"/>
            <a:ext cx="2700778" cy="2615714"/>
          </a:xfrm>
          <a:prstGeom prst="rect">
            <a:avLst/>
          </a:prstGeom>
        </p:spPr>
      </p:pic>
      <p:sp>
        <p:nvSpPr>
          <p:cNvPr id="26" name="Rectangle 25">
            <a:extLst>
              <a:ext uri="{FF2B5EF4-FFF2-40B4-BE49-F238E27FC236}">
                <a16:creationId xmlns:a16="http://schemas.microsoft.com/office/drawing/2014/main" id="{93CDFE8F-95D6-4517-9A21-318A1E97729A}"/>
              </a:ext>
            </a:extLst>
          </p:cNvPr>
          <p:cNvSpPr/>
          <p:nvPr/>
        </p:nvSpPr>
        <p:spPr>
          <a:xfrm>
            <a:off x="-3190" y="1221091"/>
            <a:ext cx="4555370" cy="3477875"/>
          </a:xfrm>
          <a:prstGeom prst="rect">
            <a:avLst/>
          </a:prstGeom>
        </p:spPr>
        <p:txBody>
          <a:bodyPr wrap="square">
            <a:spAutoFit/>
          </a:bodyPr>
          <a:lstStyle/>
          <a:p>
            <a:pPr marL="342900" indent="-342900">
              <a:buFont typeface="Arial" panose="020B0604020202020204" pitchFamily="34" charset="0"/>
              <a:buChar char="•"/>
            </a:pPr>
            <a:r>
              <a:rPr lang="en-US" altLang="en-US" sz="2000" dirty="0"/>
              <a:t>Logistic function: Sigmoid function, which </a:t>
            </a:r>
            <a:r>
              <a:rPr lang="en-US" sz="2000" dirty="0"/>
              <a:t>describe properties of population growth in ecology, rising quickly and maxing out at the carrying capacity of the environment. Any real-valued number and map it into a value between 0 and 1, but never exactly at those limits.</a:t>
            </a:r>
            <a:endParaRPr lang="en-US" altLang="en-US" sz="2000" dirty="0"/>
          </a:p>
          <a:p>
            <a:pPr marL="365760" indent="-365760">
              <a:buFont typeface="Arial" panose="020B0604020202020204" pitchFamily="34" charset="0"/>
              <a:buChar char="•"/>
            </a:pPr>
            <a:endParaRPr lang="en-US" altLang="en-US" sz="2000" dirty="0"/>
          </a:p>
          <a:p>
            <a:pPr marL="365760" indent="-365760">
              <a:buFont typeface="Arial" panose="020B0604020202020204" pitchFamily="34" charset="0"/>
              <a:buChar char="•"/>
            </a:pPr>
            <a:endParaRPr lang="en-US" altLang="en-US" sz="2000" dirty="0"/>
          </a:p>
        </p:txBody>
      </p:sp>
      <p:sp>
        <p:nvSpPr>
          <p:cNvPr id="27" name="Rectangle 26">
            <a:extLst>
              <a:ext uri="{FF2B5EF4-FFF2-40B4-BE49-F238E27FC236}">
                <a16:creationId xmlns:a16="http://schemas.microsoft.com/office/drawing/2014/main" id="{4F9CE3AD-5E6A-4EF0-8BA8-C371EB07B4C5}"/>
              </a:ext>
            </a:extLst>
          </p:cNvPr>
          <p:cNvSpPr/>
          <p:nvPr/>
        </p:nvSpPr>
        <p:spPr>
          <a:xfrm>
            <a:off x="4535332" y="1221091"/>
            <a:ext cx="4608668" cy="3170099"/>
          </a:xfrm>
          <a:prstGeom prst="rect">
            <a:avLst/>
          </a:prstGeom>
        </p:spPr>
        <p:txBody>
          <a:bodyPr wrap="square">
            <a:spAutoFit/>
          </a:bodyPr>
          <a:lstStyle/>
          <a:p>
            <a:pPr marL="342900" indent="-342900">
              <a:buFont typeface="Arial" panose="020B0604020202020204" pitchFamily="34" charset="0"/>
              <a:buChar char="•"/>
            </a:pPr>
            <a:r>
              <a:rPr lang="en-US" altLang="en-US" sz="2000" dirty="0"/>
              <a:t>Regression function: </a:t>
            </a:r>
            <a:r>
              <a:rPr lang="en-US" sz="2000" dirty="0"/>
              <a:t>a set of statistical processes which estimate the relationships among variables. It indicates the relationship how the dependent variable changes when any one of the independent variables is varied, while the other independent variables are held fixed. z = </a:t>
            </a:r>
            <a:r>
              <a:rPr lang="el-GR" sz="2000" dirty="0"/>
              <a:t>θ</a:t>
            </a:r>
            <a:r>
              <a:rPr lang="en-US" sz="2000" baseline="-25000" dirty="0"/>
              <a:t>0</a:t>
            </a:r>
            <a:r>
              <a:rPr lang="en-US" sz="2000" dirty="0"/>
              <a:t>x</a:t>
            </a:r>
            <a:r>
              <a:rPr lang="en-US" sz="2000" baseline="-25000" dirty="0"/>
              <a:t>0</a:t>
            </a:r>
            <a:r>
              <a:rPr lang="en-US" sz="2000" dirty="0"/>
              <a:t> + </a:t>
            </a:r>
            <a:r>
              <a:rPr lang="el-GR" sz="2000" dirty="0"/>
              <a:t>θ</a:t>
            </a:r>
            <a:r>
              <a:rPr lang="en-US" sz="2000" baseline="-25000" dirty="0"/>
              <a:t>1</a:t>
            </a:r>
            <a:r>
              <a:rPr lang="en-US" sz="2000" dirty="0"/>
              <a:t>x</a:t>
            </a:r>
            <a:r>
              <a:rPr lang="en-US" sz="2000" baseline="-25000" dirty="0"/>
              <a:t>1</a:t>
            </a:r>
            <a:r>
              <a:rPr lang="en-US" sz="2000" dirty="0"/>
              <a:t> + </a:t>
            </a:r>
            <a:r>
              <a:rPr lang="el-GR" sz="2000" dirty="0"/>
              <a:t>θ</a:t>
            </a:r>
            <a:r>
              <a:rPr lang="en-US" sz="2000" baseline="-25000" dirty="0"/>
              <a:t>2</a:t>
            </a:r>
            <a:r>
              <a:rPr lang="en-US" sz="2000" dirty="0"/>
              <a:t>x</a:t>
            </a:r>
            <a:r>
              <a:rPr lang="en-US" sz="2000" baseline="-25000" dirty="0"/>
              <a:t>2</a:t>
            </a:r>
            <a:r>
              <a:rPr lang="en-US" sz="2000" dirty="0"/>
              <a:t> + </a:t>
            </a:r>
            <a:r>
              <a:rPr lang="el-GR" sz="2000" dirty="0"/>
              <a:t>θ</a:t>
            </a:r>
            <a:r>
              <a:rPr lang="en-US" sz="2000" baseline="-25000" dirty="0"/>
              <a:t>3</a:t>
            </a:r>
            <a:r>
              <a:rPr lang="en-US" sz="2000" dirty="0"/>
              <a:t>x</a:t>
            </a:r>
            <a:r>
              <a:rPr lang="en-US" sz="2000" baseline="-25000" dirty="0"/>
              <a:t>3</a:t>
            </a:r>
            <a:r>
              <a:rPr lang="en-US" sz="2000" dirty="0"/>
              <a:t> +,, + </a:t>
            </a:r>
            <a:r>
              <a:rPr lang="el-GR" sz="2000" dirty="0"/>
              <a:t>θ</a:t>
            </a:r>
            <a:r>
              <a:rPr lang="en-US" sz="2000" baseline="-25000" dirty="0"/>
              <a:t>n</a:t>
            </a:r>
            <a:r>
              <a:rPr lang="en-US" sz="2000" dirty="0"/>
              <a:t>x</a:t>
            </a:r>
            <a:r>
              <a:rPr lang="en-US" sz="2000" baseline="-25000" dirty="0"/>
              <a:t>n</a:t>
            </a:r>
            <a:endParaRPr lang="en-US" altLang="en-US" sz="2000" dirty="0"/>
          </a:p>
          <a:p>
            <a:pPr marL="365760" indent="-365760">
              <a:buFont typeface="Arial" panose="020B0604020202020204" pitchFamily="34" charset="0"/>
              <a:buChar char="•"/>
            </a:pPr>
            <a:endParaRPr lang="en-US" altLang="en-US" sz="2000" dirty="0"/>
          </a:p>
        </p:txBody>
      </p:sp>
    </p:spTree>
    <p:extLst>
      <p:ext uri="{BB962C8B-B14F-4D97-AF65-F5344CB8AC3E}">
        <p14:creationId xmlns:p14="http://schemas.microsoft.com/office/powerpoint/2010/main" val="3553771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92990" y="79363"/>
            <a:ext cx="8755681" cy="98723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Logistic Regression Architecture</a:t>
            </a:r>
            <a:endParaRPr lang="en-US" altLang="en-US" sz="4400" b="1" dirty="0">
              <a:solidFill>
                <a:schemeClr val="tx2">
                  <a:lumMod val="50000"/>
                  <a:lumOff val="50000"/>
                </a:schemeClr>
              </a:solidFill>
            </a:endParaRPr>
          </a:p>
        </p:txBody>
      </p:sp>
      <p:sp>
        <p:nvSpPr>
          <p:cNvPr id="16" name="Rectangle 15">
            <a:extLst>
              <a:ext uri="{FF2B5EF4-FFF2-40B4-BE49-F238E27FC236}">
                <a16:creationId xmlns:a16="http://schemas.microsoft.com/office/drawing/2014/main" id="{E257B88F-457D-4DC3-872A-CF8923657EF0}"/>
              </a:ext>
            </a:extLst>
          </p:cNvPr>
          <p:cNvSpPr/>
          <p:nvPr/>
        </p:nvSpPr>
        <p:spPr>
          <a:xfrm>
            <a:off x="81725" y="1094339"/>
            <a:ext cx="8190077" cy="830997"/>
          </a:xfrm>
          <a:prstGeom prst="rect">
            <a:avLst/>
          </a:prstGeom>
        </p:spPr>
        <p:txBody>
          <a:bodyPr wrap="square">
            <a:spAutoFit/>
          </a:bodyPr>
          <a:lstStyle/>
          <a:p>
            <a:pPr marL="365760" indent="-365760">
              <a:buFont typeface="Arial" panose="020B0604020202020204" pitchFamily="34" charset="0"/>
              <a:buChar char="•"/>
            </a:pPr>
            <a:r>
              <a:rPr lang="en-US" altLang="en-US" sz="2400" dirty="0"/>
              <a:t>Hypothesis function : h</a:t>
            </a:r>
            <a:r>
              <a:rPr lang="el-GR" sz="2400" baseline="-25000" dirty="0"/>
              <a:t>θ</a:t>
            </a:r>
            <a:r>
              <a:rPr lang="en-US" sz="2400" dirty="0"/>
              <a:t>(x)</a:t>
            </a:r>
            <a:r>
              <a:rPr lang="en-US" altLang="en-US" sz="2400" dirty="0"/>
              <a:t> = 1 / (1 + e</a:t>
            </a:r>
            <a:r>
              <a:rPr lang="en-US" altLang="en-US" sz="2400" baseline="30000" dirty="0"/>
              <a:t>-z</a:t>
            </a:r>
            <a:r>
              <a:rPr lang="en-US" altLang="en-US" sz="2400" dirty="0"/>
              <a:t>)                      where z= ( </a:t>
            </a:r>
            <a:r>
              <a:rPr lang="el-GR" sz="2400" dirty="0"/>
              <a:t>θ</a:t>
            </a:r>
            <a:r>
              <a:rPr lang="en-US" sz="2400" baseline="-25000" dirty="0"/>
              <a:t>0</a:t>
            </a:r>
            <a:r>
              <a:rPr lang="en-US" sz="2400" dirty="0"/>
              <a:t>x</a:t>
            </a:r>
            <a:r>
              <a:rPr lang="en-US" sz="2400" baseline="-25000" dirty="0"/>
              <a:t>0</a:t>
            </a:r>
            <a:r>
              <a:rPr lang="en-US" sz="2400" dirty="0"/>
              <a:t> + </a:t>
            </a:r>
            <a:r>
              <a:rPr lang="el-GR" sz="2400" dirty="0"/>
              <a:t>θ</a:t>
            </a:r>
            <a:r>
              <a:rPr lang="en-US" sz="2400" baseline="-25000" dirty="0"/>
              <a:t>1</a:t>
            </a:r>
            <a:r>
              <a:rPr lang="en-US" sz="2400" dirty="0"/>
              <a:t>x</a:t>
            </a:r>
            <a:r>
              <a:rPr lang="en-US" sz="2400" baseline="-25000" dirty="0"/>
              <a:t>1</a:t>
            </a:r>
            <a:r>
              <a:rPr lang="en-US" sz="2400" dirty="0"/>
              <a:t> + </a:t>
            </a:r>
            <a:r>
              <a:rPr lang="el-GR" sz="2400" dirty="0"/>
              <a:t>θ</a:t>
            </a:r>
            <a:r>
              <a:rPr lang="en-US" sz="2400" baseline="-25000" dirty="0"/>
              <a:t>2</a:t>
            </a:r>
            <a:r>
              <a:rPr lang="en-US" sz="2400" dirty="0"/>
              <a:t>x</a:t>
            </a:r>
            <a:r>
              <a:rPr lang="en-US" sz="2400" baseline="-25000" dirty="0"/>
              <a:t>2</a:t>
            </a:r>
            <a:r>
              <a:rPr lang="en-US" sz="2400" dirty="0"/>
              <a:t> + </a:t>
            </a:r>
            <a:r>
              <a:rPr lang="el-GR" sz="2400" dirty="0"/>
              <a:t>θ</a:t>
            </a:r>
            <a:r>
              <a:rPr lang="en-US" sz="2400" baseline="-25000" dirty="0"/>
              <a:t>3</a:t>
            </a:r>
            <a:r>
              <a:rPr lang="en-US" sz="2400" dirty="0"/>
              <a:t>x</a:t>
            </a:r>
            <a:r>
              <a:rPr lang="en-US" sz="2400" baseline="-25000" dirty="0"/>
              <a:t>3</a:t>
            </a:r>
            <a:r>
              <a:rPr lang="en-US" sz="2400" dirty="0"/>
              <a:t> +,, + </a:t>
            </a:r>
            <a:r>
              <a:rPr lang="el-GR" sz="2400" dirty="0"/>
              <a:t>θ</a:t>
            </a:r>
            <a:r>
              <a:rPr lang="en-US" sz="2400" baseline="-25000" dirty="0"/>
              <a:t>n</a:t>
            </a:r>
            <a:r>
              <a:rPr lang="en-US" sz="2400" dirty="0"/>
              <a:t>x</a:t>
            </a:r>
            <a:r>
              <a:rPr lang="en-US" sz="2400" baseline="-25000" dirty="0"/>
              <a:t>n</a:t>
            </a:r>
            <a:r>
              <a:rPr lang="en-US" altLang="en-US" sz="2400" dirty="0"/>
              <a:t> )</a:t>
            </a:r>
          </a:p>
        </p:txBody>
      </p:sp>
      <p:sp>
        <p:nvSpPr>
          <p:cNvPr id="29" name="Oval 28">
            <a:extLst>
              <a:ext uri="{FF2B5EF4-FFF2-40B4-BE49-F238E27FC236}">
                <a16:creationId xmlns:a16="http://schemas.microsoft.com/office/drawing/2014/main" id="{03F6327D-4AD5-432C-93D6-974D394E33CB}"/>
              </a:ext>
            </a:extLst>
          </p:cNvPr>
          <p:cNvSpPr/>
          <p:nvPr/>
        </p:nvSpPr>
        <p:spPr>
          <a:xfrm>
            <a:off x="1097281" y="2501924"/>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1</a:t>
            </a:r>
            <a:endParaRPr lang="en-US" dirty="0">
              <a:solidFill>
                <a:schemeClr val="tx1"/>
              </a:solidFill>
            </a:endParaRPr>
          </a:p>
        </p:txBody>
      </p:sp>
      <p:sp>
        <p:nvSpPr>
          <p:cNvPr id="30" name="Oval 29">
            <a:extLst>
              <a:ext uri="{FF2B5EF4-FFF2-40B4-BE49-F238E27FC236}">
                <a16:creationId xmlns:a16="http://schemas.microsoft.com/office/drawing/2014/main" id="{DEB98BED-54C7-4DB2-B64D-FEE2D0CFAB5F}"/>
              </a:ext>
            </a:extLst>
          </p:cNvPr>
          <p:cNvSpPr/>
          <p:nvPr/>
        </p:nvSpPr>
        <p:spPr>
          <a:xfrm>
            <a:off x="1087902" y="3471422"/>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2</a:t>
            </a:r>
            <a:endParaRPr lang="en-US" sz="2800" dirty="0">
              <a:solidFill>
                <a:schemeClr val="tx1"/>
              </a:solidFill>
            </a:endParaRPr>
          </a:p>
        </p:txBody>
      </p:sp>
      <p:sp>
        <p:nvSpPr>
          <p:cNvPr id="31" name="Oval 30">
            <a:extLst>
              <a:ext uri="{FF2B5EF4-FFF2-40B4-BE49-F238E27FC236}">
                <a16:creationId xmlns:a16="http://schemas.microsoft.com/office/drawing/2014/main" id="{0717C7F3-3425-45D2-B728-D4946F90C660}"/>
              </a:ext>
            </a:extLst>
          </p:cNvPr>
          <p:cNvSpPr/>
          <p:nvPr/>
        </p:nvSpPr>
        <p:spPr>
          <a:xfrm>
            <a:off x="1097280" y="4479738"/>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3</a:t>
            </a:r>
            <a:endParaRPr lang="en-US" sz="2800" dirty="0">
              <a:solidFill>
                <a:schemeClr val="tx1"/>
              </a:solidFill>
            </a:endParaRPr>
          </a:p>
        </p:txBody>
      </p:sp>
      <p:sp>
        <p:nvSpPr>
          <p:cNvPr id="32" name="Oval 31">
            <a:extLst>
              <a:ext uri="{FF2B5EF4-FFF2-40B4-BE49-F238E27FC236}">
                <a16:creationId xmlns:a16="http://schemas.microsoft.com/office/drawing/2014/main" id="{8FAC5C8F-00A7-4BCC-A2F5-6C69D7E3B5BF}"/>
              </a:ext>
            </a:extLst>
          </p:cNvPr>
          <p:cNvSpPr/>
          <p:nvPr/>
        </p:nvSpPr>
        <p:spPr>
          <a:xfrm>
            <a:off x="1097281" y="5498344"/>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n</a:t>
            </a:r>
            <a:endParaRPr lang="en-US" sz="2800" dirty="0">
              <a:solidFill>
                <a:schemeClr val="tx1"/>
              </a:solidFill>
            </a:endParaRPr>
          </a:p>
        </p:txBody>
      </p:sp>
      <p:sp>
        <p:nvSpPr>
          <p:cNvPr id="33" name="Rectangle: Rounded Corners 32">
            <a:extLst>
              <a:ext uri="{FF2B5EF4-FFF2-40B4-BE49-F238E27FC236}">
                <a16:creationId xmlns:a16="http://schemas.microsoft.com/office/drawing/2014/main" id="{3AC047D8-F39E-4132-AAA7-BAA974EC7519}"/>
              </a:ext>
            </a:extLst>
          </p:cNvPr>
          <p:cNvSpPr/>
          <p:nvPr/>
        </p:nvSpPr>
        <p:spPr>
          <a:xfrm>
            <a:off x="2998765" y="3951906"/>
            <a:ext cx="1130177"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t>
            </a:r>
            <a:endParaRPr lang="en-US" sz="3600" baseline="-25000" dirty="0">
              <a:solidFill>
                <a:schemeClr val="tx1"/>
              </a:solidFill>
            </a:endParaRPr>
          </a:p>
        </p:txBody>
      </p:sp>
      <p:sp>
        <p:nvSpPr>
          <p:cNvPr id="34" name="Rectangle: Rounded Corners 33">
            <a:extLst>
              <a:ext uri="{FF2B5EF4-FFF2-40B4-BE49-F238E27FC236}">
                <a16:creationId xmlns:a16="http://schemas.microsoft.com/office/drawing/2014/main" id="{8342C34C-CA78-4697-9F0B-7520FDB78FA8}"/>
              </a:ext>
            </a:extLst>
          </p:cNvPr>
          <p:cNvSpPr/>
          <p:nvPr/>
        </p:nvSpPr>
        <p:spPr>
          <a:xfrm>
            <a:off x="5189146" y="3951906"/>
            <a:ext cx="1281993"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f(z)</a:t>
            </a:r>
          </a:p>
        </p:txBody>
      </p:sp>
      <p:cxnSp>
        <p:nvCxnSpPr>
          <p:cNvPr id="35" name="Straight Arrow Connector 34">
            <a:extLst>
              <a:ext uri="{FF2B5EF4-FFF2-40B4-BE49-F238E27FC236}">
                <a16:creationId xmlns:a16="http://schemas.microsoft.com/office/drawing/2014/main" id="{B07B5899-A9E1-4B5D-9B49-BE233CEFB388}"/>
              </a:ext>
            </a:extLst>
          </p:cNvPr>
          <p:cNvCxnSpPr>
            <a:cxnSpLocks/>
            <a:stCxn id="29" idx="6"/>
            <a:endCxn id="33" idx="1"/>
          </p:cNvCxnSpPr>
          <p:nvPr/>
        </p:nvCxnSpPr>
        <p:spPr>
          <a:xfrm>
            <a:off x="1983546" y="2916921"/>
            <a:ext cx="1015219" cy="14499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EDDE7969-F5B1-4567-AF8A-C8A9FB6431FF}"/>
              </a:ext>
            </a:extLst>
          </p:cNvPr>
          <p:cNvCxnSpPr>
            <a:cxnSpLocks/>
            <a:stCxn id="31" idx="6"/>
            <a:endCxn id="33" idx="1"/>
          </p:cNvCxnSpPr>
          <p:nvPr/>
        </p:nvCxnSpPr>
        <p:spPr>
          <a:xfrm flipV="1">
            <a:off x="1983545" y="4366903"/>
            <a:ext cx="1015220" cy="527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8CBE1D3-DFF9-45BE-8C4A-1DA2433CBA1C}"/>
              </a:ext>
            </a:extLst>
          </p:cNvPr>
          <p:cNvCxnSpPr>
            <a:cxnSpLocks/>
            <a:stCxn id="30" idx="6"/>
            <a:endCxn id="33" idx="1"/>
          </p:cNvCxnSpPr>
          <p:nvPr/>
        </p:nvCxnSpPr>
        <p:spPr>
          <a:xfrm>
            <a:off x="1974167" y="3886419"/>
            <a:ext cx="1024598" cy="480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5469ABB-C4A7-4566-A4DD-C3E847B6579C}"/>
              </a:ext>
            </a:extLst>
          </p:cNvPr>
          <p:cNvCxnSpPr>
            <a:cxnSpLocks/>
            <a:stCxn id="32" idx="6"/>
            <a:endCxn id="33" idx="1"/>
          </p:cNvCxnSpPr>
          <p:nvPr/>
        </p:nvCxnSpPr>
        <p:spPr>
          <a:xfrm flipV="1">
            <a:off x="1983546" y="4366903"/>
            <a:ext cx="1015219" cy="1546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1427D06-DBDB-4EF7-BCEA-52F074C092D3}"/>
              </a:ext>
            </a:extLst>
          </p:cNvPr>
          <p:cNvCxnSpPr>
            <a:cxnSpLocks/>
            <a:stCxn id="33" idx="3"/>
            <a:endCxn id="34" idx="1"/>
          </p:cNvCxnSpPr>
          <p:nvPr/>
        </p:nvCxnSpPr>
        <p:spPr>
          <a:xfrm>
            <a:off x="4128942" y="4366903"/>
            <a:ext cx="10602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BF1EC058-F7D5-4F22-9315-C6193F1E8FD9}"/>
              </a:ext>
            </a:extLst>
          </p:cNvPr>
          <p:cNvCxnSpPr>
            <a:cxnSpLocks/>
            <a:stCxn id="34" idx="3"/>
          </p:cNvCxnSpPr>
          <p:nvPr/>
        </p:nvCxnSpPr>
        <p:spPr>
          <a:xfrm>
            <a:off x="6471139" y="4366903"/>
            <a:ext cx="1448972" cy="11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1F036D39-BA7A-4D35-9429-2D8D0754068A}"/>
              </a:ext>
            </a:extLst>
          </p:cNvPr>
          <p:cNvSpPr/>
          <p:nvPr/>
        </p:nvSpPr>
        <p:spPr>
          <a:xfrm>
            <a:off x="2220326" y="3184512"/>
            <a:ext cx="457176" cy="461665"/>
          </a:xfrm>
          <a:prstGeom prst="rect">
            <a:avLst/>
          </a:prstGeom>
        </p:spPr>
        <p:txBody>
          <a:bodyPr wrap="none">
            <a:spAutoFit/>
          </a:bodyPr>
          <a:lstStyle/>
          <a:p>
            <a:r>
              <a:rPr lang="el-GR" sz="2400" dirty="0"/>
              <a:t>θ</a:t>
            </a:r>
            <a:r>
              <a:rPr lang="en-US" altLang="en-US" sz="2400" baseline="-25000" dirty="0"/>
              <a:t>1</a:t>
            </a:r>
            <a:endParaRPr lang="en-US" sz="2400" dirty="0"/>
          </a:p>
        </p:txBody>
      </p:sp>
      <p:sp>
        <p:nvSpPr>
          <p:cNvPr id="42" name="Rectangle 41">
            <a:extLst>
              <a:ext uri="{FF2B5EF4-FFF2-40B4-BE49-F238E27FC236}">
                <a16:creationId xmlns:a16="http://schemas.microsoft.com/office/drawing/2014/main" id="{59C3510D-5C89-4FCA-936A-51B77895BE16}"/>
              </a:ext>
            </a:extLst>
          </p:cNvPr>
          <p:cNvSpPr/>
          <p:nvPr/>
        </p:nvSpPr>
        <p:spPr>
          <a:xfrm>
            <a:off x="2072080" y="3730823"/>
            <a:ext cx="457176" cy="461665"/>
          </a:xfrm>
          <a:prstGeom prst="rect">
            <a:avLst/>
          </a:prstGeom>
        </p:spPr>
        <p:txBody>
          <a:bodyPr wrap="none">
            <a:spAutoFit/>
          </a:bodyPr>
          <a:lstStyle/>
          <a:p>
            <a:r>
              <a:rPr lang="el-GR" sz="2400" dirty="0"/>
              <a:t>θ</a:t>
            </a:r>
            <a:r>
              <a:rPr lang="en-US" altLang="en-US" sz="2400" baseline="-25000" dirty="0"/>
              <a:t>2</a:t>
            </a:r>
            <a:endParaRPr lang="en-US" sz="2400" dirty="0"/>
          </a:p>
        </p:txBody>
      </p:sp>
      <p:sp>
        <p:nvSpPr>
          <p:cNvPr id="43" name="Rectangle 42">
            <a:extLst>
              <a:ext uri="{FF2B5EF4-FFF2-40B4-BE49-F238E27FC236}">
                <a16:creationId xmlns:a16="http://schemas.microsoft.com/office/drawing/2014/main" id="{5587C663-7112-4FAC-A306-A7C75D23D875}"/>
              </a:ext>
            </a:extLst>
          </p:cNvPr>
          <p:cNvSpPr/>
          <p:nvPr/>
        </p:nvSpPr>
        <p:spPr>
          <a:xfrm>
            <a:off x="2032733" y="4348370"/>
            <a:ext cx="457176" cy="461665"/>
          </a:xfrm>
          <a:prstGeom prst="rect">
            <a:avLst/>
          </a:prstGeom>
        </p:spPr>
        <p:txBody>
          <a:bodyPr wrap="none">
            <a:spAutoFit/>
          </a:bodyPr>
          <a:lstStyle/>
          <a:p>
            <a:r>
              <a:rPr lang="el-GR" sz="2400" dirty="0"/>
              <a:t>θ</a:t>
            </a:r>
            <a:r>
              <a:rPr lang="en-US" altLang="en-US" sz="2400" baseline="-25000" dirty="0"/>
              <a:t>3</a:t>
            </a:r>
            <a:endParaRPr lang="en-US" sz="2400" dirty="0"/>
          </a:p>
        </p:txBody>
      </p:sp>
      <p:sp>
        <p:nvSpPr>
          <p:cNvPr id="44" name="Rectangle 43">
            <a:extLst>
              <a:ext uri="{FF2B5EF4-FFF2-40B4-BE49-F238E27FC236}">
                <a16:creationId xmlns:a16="http://schemas.microsoft.com/office/drawing/2014/main" id="{B32AE62C-B945-4756-B030-CB2715540523}"/>
              </a:ext>
            </a:extLst>
          </p:cNvPr>
          <p:cNvSpPr/>
          <p:nvPr/>
        </p:nvSpPr>
        <p:spPr>
          <a:xfrm>
            <a:off x="2055237" y="5006390"/>
            <a:ext cx="466794" cy="461665"/>
          </a:xfrm>
          <a:prstGeom prst="rect">
            <a:avLst/>
          </a:prstGeom>
        </p:spPr>
        <p:txBody>
          <a:bodyPr wrap="none">
            <a:spAutoFit/>
          </a:bodyPr>
          <a:lstStyle/>
          <a:p>
            <a:r>
              <a:rPr lang="el-GR" sz="2400" dirty="0"/>
              <a:t>θ</a:t>
            </a:r>
            <a:r>
              <a:rPr lang="en-US" altLang="en-US" sz="2400" baseline="-25000" dirty="0"/>
              <a:t>n</a:t>
            </a:r>
            <a:endParaRPr lang="en-US" sz="2400" dirty="0"/>
          </a:p>
        </p:txBody>
      </p:sp>
      <p:sp>
        <p:nvSpPr>
          <p:cNvPr id="45" name="Rectangle 44">
            <a:extLst>
              <a:ext uri="{FF2B5EF4-FFF2-40B4-BE49-F238E27FC236}">
                <a16:creationId xmlns:a16="http://schemas.microsoft.com/office/drawing/2014/main" id="{A1F7C74D-FD75-44FC-87CD-E0F6A6713E86}"/>
              </a:ext>
            </a:extLst>
          </p:cNvPr>
          <p:cNvSpPr/>
          <p:nvPr/>
        </p:nvSpPr>
        <p:spPr>
          <a:xfrm>
            <a:off x="3120721" y="5588774"/>
            <a:ext cx="886265" cy="6491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400" dirty="0">
                <a:solidFill>
                  <a:schemeClr val="tx1"/>
                </a:solidFill>
              </a:rPr>
              <a:t>θ</a:t>
            </a:r>
            <a:r>
              <a:rPr lang="en-US" sz="2400" baseline="-25000" dirty="0">
                <a:solidFill>
                  <a:schemeClr val="tx1"/>
                </a:solidFill>
              </a:rPr>
              <a:t>0</a:t>
            </a:r>
          </a:p>
        </p:txBody>
      </p:sp>
      <p:cxnSp>
        <p:nvCxnSpPr>
          <p:cNvPr id="46" name="Straight Arrow Connector 45">
            <a:extLst>
              <a:ext uri="{FF2B5EF4-FFF2-40B4-BE49-F238E27FC236}">
                <a16:creationId xmlns:a16="http://schemas.microsoft.com/office/drawing/2014/main" id="{459CA0AA-8DB0-4C46-827B-1D18C9398109}"/>
              </a:ext>
            </a:extLst>
          </p:cNvPr>
          <p:cNvCxnSpPr>
            <a:cxnSpLocks/>
            <a:stCxn id="45" idx="0"/>
            <a:endCxn id="33" idx="2"/>
          </p:cNvCxnSpPr>
          <p:nvPr/>
        </p:nvCxnSpPr>
        <p:spPr>
          <a:xfrm flipV="1">
            <a:off x="3563854" y="4781900"/>
            <a:ext cx="0" cy="806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2D775F71-183F-4A47-8260-3CCC4493FC11}"/>
              </a:ext>
            </a:extLst>
          </p:cNvPr>
          <p:cNvSpPr/>
          <p:nvPr/>
        </p:nvSpPr>
        <p:spPr>
          <a:xfrm>
            <a:off x="4335195" y="3894298"/>
            <a:ext cx="572448" cy="523220"/>
          </a:xfrm>
          <a:prstGeom prst="rect">
            <a:avLst/>
          </a:prstGeom>
        </p:spPr>
        <p:txBody>
          <a:bodyPr wrap="square">
            <a:spAutoFit/>
          </a:bodyPr>
          <a:lstStyle/>
          <a:p>
            <a:pPr algn="ctr"/>
            <a:r>
              <a:rPr lang="en-US" sz="2800" dirty="0"/>
              <a:t>z</a:t>
            </a:r>
            <a:endParaRPr lang="en-US" sz="2800" baseline="-25000" dirty="0"/>
          </a:p>
        </p:txBody>
      </p:sp>
      <p:sp>
        <p:nvSpPr>
          <p:cNvPr id="5" name="Rectangle 4">
            <a:extLst>
              <a:ext uri="{FF2B5EF4-FFF2-40B4-BE49-F238E27FC236}">
                <a16:creationId xmlns:a16="http://schemas.microsoft.com/office/drawing/2014/main" id="{C7B76716-DFFB-4D34-B6C8-A12D5BB5966C}"/>
              </a:ext>
            </a:extLst>
          </p:cNvPr>
          <p:cNvSpPr/>
          <p:nvPr/>
        </p:nvSpPr>
        <p:spPr>
          <a:xfrm>
            <a:off x="6794820" y="3974739"/>
            <a:ext cx="1161432" cy="461665"/>
          </a:xfrm>
          <a:prstGeom prst="rect">
            <a:avLst/>
          </a:prstGeom>
        </p:spPr>
        <p:txBody>
          <a:bodyPr wrap="square">
            <a:spAutoFit/>
          </a:bodyPr>
          <a:lstStyle/>
          <a:p>
            <a:r>
              <a:rPr lang="en-US" altLang="en-US" sz="2400" dirty="0"/>
              <a:t>h</a:t>
            </a:r>
            <a:r>
              <a:rPr lang="el-GR" sz="2400" baseline="-25000" dirty="0"/>
              <a:t>θ</a:t>
            </a:r>
            <a:r>
              <a:rPr lang="en-US" sz="2400" dirty="0"/>
              <a:t>(x)</a:t>
            </a:r>
          </a:p>
        </p:txBody>
      </p:sp>
      <p:sp>
        <p:nvSpPr>
          <p:cNvPr id="24" name="Rectangle 23">
            <a:extLst>
              <a:ext uri="{FF2B5EF4-FFF2-40B4-BE49-F238E27FC236}">
                <a16:creationId xmlns:a16="http://schemas.microsoft.com/office/drawing/2014/main" id="{87D64BF1-2691-422E-9A47-6AD2B71AFA5B}"/>
              </a:ext>
            </a:extLst>
          </p:cNvPr>
          <p:cNvSpPr/>
          <p:nvPr/>
        </p:nvSpPr>
        <p:spPr>
          <a:xfrm>
            <a:off x="4790274" y="4842822"/>
            <a:ext cx="7850520" cy="830997"/>
          </a:xfrm>
          <a:prstGeom prst="rect">
            <a:avLst/>
          </a:prstGeom>
        </p:spPr>
        <p:txBody>
          <a:bodyPr wrap="square">
            <a:spAutoFit/>
          </a:bodyPr>
          <a:lstStyle/>
          <a:p>
            <a:pPr marL="365760" indent="-365760">
              <a:buFont typeface="Arial" panose="020B0604020202020204" pitchFamily="34" charset="0"/>
              <a:buChar char="•"/>
            </a:pPr>
            <a:r>
              <a:rPr lang="en-US" altLang="en-US" sz="2400" dirty="0"/>
              <a:t>What are the parameters?</a:t>
            </a:r>
          </a:p>
          <a:p>
            <a:pPr marL="365760" indent="-365760">
              <a:buFont typeface="Arial" panose="020B0604020202020204" pitchFamily="34" charset="0"/>
              <a:buChar char="•"/>
            </a:pPr>
            <a:endParaRPr lang="en-US" altLang="en-US" sz="2400" dirty="0"/>
          </a:p>
        </p:txBody>
      </p:sp>
    </p:spTree>
    <p:extLst>
      <p:ext uri="{BB962C8B-B14F-4D97-AF65-F5344CB8AC3E}">
        <p14:creationId xmlns:p14="http://schemas.microsoft.com/office/powerpoint/2010/main" val="291248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92990" y="79363"/>
            <a:ext cx="8755681" cy="98723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Logistic Regression Exercise</a:t>
            </a:r>
            <a:endParaRPr lang="en-US" altLang="en-US" sz="4400" b="1" dirty="0">
              <a:solidFill>
                <a:schemeClr val="tx2">
                  <a:lumMod val="50000"/>
                  <a:lumOff val="50000"/>
                </a:schemeClr>
              </a:solidFill>
            </a:endParaRPr>
          </a:p>
        </p:txBody>
      </p:sp>
      <p:sp>
        <p:nvSpPr>
          <p:cNvPr id="16" name="Rectangle 15">
            <a:extLst>
              <a:ext uri="{FF2B5EF4-FFF2-40B4-BE49-F238E27FC236}">
                <a16:creationId xmlns:a16="http://schemas.microsoft.com/office/drawing/2014/main" id="{E257B88F-457D-4DC3-872A-CF8923657EF0}"/>
              </a:ext>
            </a:extLst>
          </p:cNvPr>
          <p:cNvSpPr/>
          <p:nvPr/>
        </p:nvSpPr>
        <p:spPr>
          <a:xfrm>
            <a:off x="81725" y="1094339"/>
            <a:ext cx="8866946" cy="1938992"/>
          </a:xfrm>
          <a:prstGeom prst="rect">
            <a:avLst/>
          </a:prstGeom>
        </p:spPr>
        <p:txBody>
          <a:bodyPr wrap="square">
            <a:spAutoFit/>
          </a:bodyPr>
          <a:lstStyle/>
          <a:p>
            <a:r>
              <a:rPr lang="en-US" altLang="en-US" sz="2400" dirty="0"/>
              <a:t>Hypothesis function : h</a:t>
            </a:r>
            <a:r>
              <a:rPr lang="el-GR" sz="2400" baseline="-25000" dirty="0"/>
              <a:t>θ</a:t>
            </a:r>
            <a:r>
              <a:rPr lang="en-US" sz="2400" dirty="0"/>
              <a:t>(x)</a:t>
            </a:r>
            <a:r>
              <a:rPr lang="en-US" altLang="en-US" sz="2400" dirty="0"/>
              <a:t> = 1 / (1 + e</a:t>
            </a:r>
            <a:r>
              <a:rPr lang="en-US" altLang="en-US" sz="2400" baseline="30000" dirty="0"/>
              <a:t>-z</a:t>
            </a:r>
            <a:r>
              <a:rPr lang="en-US" altLang="en-US" sz="2400" dirty="0"/>
              <a:t>) </a:t>
            </a:r>
          </a:p>
          <a:p>
            <a:r>
              <a:rPr lang="en-US" altLang="en-US" sz="2400" dirty="0"/>
              <a:t>	where z= ( 2</a:t>
            </a:r>
            <a:r>
              <a:rPr lang="en-US" sz="2400" dirty="0"/>
              <a:t>x</a:t>
            </a:r>
            <a:r>
              <a:rPr lang="en-US" sz="2400" baseline="-25000" dirty="0"/>
              <a:t>0</a:t>
            </a:r>
            <a:r>
              <a:rPr lang="en-US" sz="2400" dirty="0"/>
              <a:t> + x</a:t>
            </a:r>
            <a:r>
              <a:rPr lang="en-US" sz="2400" baseline="-25000" dirty="0"/>
              <a:t>1</a:t>
            </a:r>
            <a:r>
              <a:rPr lang="en-US" sz="2400" dirty="0"/>
              <a:t> + 5x</a:t>
            </a:r>
            <a:r>
              <a:rPr lang="en-US" sz="2400" baseline="-25000" dirty="0"/>
              <a:t>2</a:t>
            </a:r>
            <a:r>
              <a:rPr lang="en-US" sz="2400" dirty="0"/>
              <a:t> + 6x</a:t>
            </a:r>
            <a:r>
              <a:rPr lang="en-US" sz="2400" baseline="-25000" dirty="0"/>
              <a:t>3</a:t>
            </a:r>
            <a:r>
              <a:rPr lang="en-US" sz="2400" dirty="0"/>
              <a:t> +0.5x</a:t>
            </a:r>
            <a:r>
              <a:rPr lang="en-US" sz="2400" baseline="-25000" dirty="0"/>
              <a:t>4</a:t>
            </a:r>
            <a:r>
              <a:rPr lang="en-US" altLang="en-US" sz="2400" dirty="0"/>
              <a:t> )</a:t>
            </a:r>
          </a:p>
          <a:p>
            <a:pPr marL="342900" indent="-342900">
              <a:buFont typeface="Arial" panose="020B0604020202020204" pitchFamily="34" charset="0"/>
              <a:buChar char="•"/>
            </a:pPr>
            <a:r>
              <a:rPr lang="en-US" altLang="en-US" sz="2400" dirty="0"/>
              <a:t>Put the parameters</a:t>
            </a:r>
          </a:p>
          <a:p>
            <a:pPr marL="342900" indent="-342900">
              <a:buFont typeface="Arial" panose="020B0604020202020204" pitchFamily="34" charset="0"/>
              <a:buChar char="•"/>
            </a:pPr>
            <a:r>
              <a:rPr lang="en-US" altLang="en-US" sz="2400" dirty="0"/>
              <a:t>Calculate z and h</a:t>
            </a:r>
            <a:r>
              <a:rPr lang="el-GR" sz="2400" baseline="-25000" dirty="0"/>
              <a:t>θ</a:t>
            </a:r>
            <a:r>
              <a:rPr lang="en-US" sz="2400" dirty="0"/>
              <a:t>(x)</a:t>
            </a:r>
            <a:r>
              <a:rPr lang="en-US" altLang="en-US" sz="2400" dirty="0"/>
              <a:t> if x = (0.1, 2, 0.2, 0.4) assuming </a:t>
            </a:r>
            <a:r>
              <a:rPr lang="en-US" sz="2400" dirty="0"/>
              <a:t>x</a:t>
            </a:r>
            <a:r>
              <a:rPr lang="en-US" sz="2400" baseline="-25000" dirty="0"/>
              <a:t>0 </a:t>
            </a:r>
            <a:r>
              <a:rPr lang="en-US" altLang="en-US" sz="2400" dirty="0"/>
              <a:t>= 1</a:t>
            </a:r>
          </a:p>
          <a:p>
            <a:pPr marL="342900" indent="-342900">
              <a:buFont typeface="Arial" panose="020B0604020202020204" pitchFamily="34" charset="0"/>
              <a:buChar char="•"/>
            </a:pPr>
            <a:endParaRPr lang="en-US" altLang="en-US" sz="2400" dirty="0"/>
          </a:p>
        </p:txBody>
      </p:sp>
      <p:sp>
        <p:nvSpPr>
          <p:cNvPr id="29" name="Oval 28">
            <a:extLst>
              <a:ext uri="{FF2B5EF4-FFF2-40B4-BE49-F238E27FC236}">
                <a16:creationId xmlns:a16="http://schemas.microsoft.com/office/drawing/2014/main" id="{03F6327D-4AD5-432C-93D6-974D394E33CB}"/>
              </a:ext>
            </a:extLst>
          </p:cNvPr>
          <p:cNvSpPr/>
          <p:nvPr/>
        </p:nvSpPr>
        <p:spPr>
          <a:xfrm>
            <a:off x="1097281" y="2698876"/>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1</a:t>
            </a:r>
            <a:endParaRPr lang="en-US" dirty="0">
              <a:solidFill>
                <a:schemeClr val="tx1"/>
              </a:solidFill>
            </a:endParaRPr>
          </a:p>
        </p:txBody>
      </p:sp>
      <p:sp>
        <p:nvSpPr>
          <p:cNvPr id="30" name="Oval 29">
            <a:extLst>
              <a:ext uri="{FF2B5EF4-FFF2-40B4-BE49-F238E27FC236}">
                <a16:creationId xmlns:a16="http://schemas.microsoft.com/office/drawing/2014/main" id="{DEB98BED-54C7-4DB2-B64D-FEE2D0CFAB5F}"/>
              </a:ext>
            </a:extLst>
          </p:cNvPr>
          <p:cNvSpPr/>
          <p:nvPr/>
        </p:nvSpPr>
        <p:spPr>
          <a:xfrm>
            <a:off x="1087902" y="3668374"/>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2</a:t>
            </a:r>
            <a:endParaRPr lang="en-US" sz="2800" dirty="0">
              <a:solidFill>
                <a:schemeClr val="tx1"/>
              </a:solidFill>
            </a:endParaRPr>
          </a:p>
        </p:txBody>
      </p:sp>
      <p:sp>
        <p:nvSpPr>
          <p:cNvPr id="31" name="Oval 30">
            <a:extLst>
              <a:ext uri="{FF2B5EF4-FFF2-40B4-BE49-F238E27FC236}">
                <a16:creationId xmlns:a16="http://schemas.microsoft.com/office/drawing/2014/main" id="{0717C7F3-3425-45D2-B728-D4946F90C660}"/>
              </a:ext>
            </a:extLst>
          </p:cNvPr>
          <p:cNvSpPr/>
          <p:nvPr/>
        </p:nvSpPr>
        <p:spPr>
          <a:xfrm>
            <a:off x="1097280" y="4676690"/>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3</a:t>
            </a:r>
            <a:endParaRPr lang="en-US" sz="2800" dirty="0">
              <a:solidFill>
                <a:schemeClr val="tx1"/>
              </a:solidFill>
            </a:endParaRPr>
          </a:p>
        </p:txBody>
      </p:sp>
      <p:sp>
        <p:nvSpPr>
          <p:cNvPr id="32" name="Oval 31">
            <a:extLst>
              <a:ext uri="{FF2B5EF4-FFF2-40B4-BE49-F238E27FC236}">
                <a16:creationId xmlns:a16="http://schemas.microsoft.com/office/drawing/2014/main" id="{8FAC5C8F-00A7-4BCC-A2F5-6C69D7E3B5BF}"/>
              </a:ext>
            </a:extLst>
          </p:cNvPr>
          <p:cNvSpPr/>
          <p:nvPr/>
        </p:nvSpPr>
        <p:spPr>
          <a:xfrm>
            <a:off x="1097281" y="5695296"/>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4</a:t>
            </a:r>
            <a:endParaRPr lang="en-US" sz="2800" dirty="0">
              <a:solidFill>
                <a:schemeClr val="tx1"/>
              </a:solidFill>
            </a:endParaRPr>
          </a:p>
        </p:txBody>
      </p:sp>
      <p:sp>
        <p:nvSpPr>
          <p:cNvPr id="33" name="Rectangle: Rounded Corners 32">
            <a:extLst>
              <a:ext uri="{FF2B5EF4-FFF2-40B4-BE49-F238E27FC236}">
                <a16:creationId xmlns:a16="http://schemas.microsoft.com/office/drawing/2014/main" id="{3AC047D8-F39E-4132-AAA7-BAA974EC7519}"/>
              </a:ext>
            </a:extLst>
          </p:cNvPr>
          <p:cNvSpPr/>
          <p:nvPr/>
        </p:nvSpPr>
        <p:spPr>
          <a:xfrm>
            <a:off x="2998765" y="4148858"/>
            <a:ext cx="1130177"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t>
            </a:r>
            <a:endParaRPr lang="en-US" sz="3600" baseline="-25000" dirty="0">
              <a:solidFill>
                <a:schemeClr val="tx1"/>
              </a:solidFill>
            </a:endParaRPr>
          </a:p>
        </p:txBody>
      </p:sp>
      <p:sp>
        <p:nvSpPr>
          <p:cNvPr id="34" name="Rectangle: Rounded Corners 33">
            <a:extLst>
              <a:ext uri="{FF2B5EF4-FFF2-40B4-BE49-F238E27FC236}">
                <a16:creationId xmlns:a16="http://schemas.microsoft.com/office/drawing/2014/main" id="{8342C34C-CA78-4697-9F0B-7520FDB78FA8}"/>
              </a:ext>
            </a:extLst>
          </p:cNvPr>
          <p:cNvSpPr/>
          <p:nvPr/>
        </p:nvSpPr>
        <p:spPr>
          <a:xfrm>
            <a:off x="5189146" y="4148858"/>
            <a:ext cx="1281993"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f(z)</a:t>
            </a:r>
          </a:p>
        </p:txBody>
      </p:sp>
      <p:cxnSp>
        <p:nvCxnSpPr>
          <p:cNvPr id="35" name="Straight Arrow Connector 34">
            <a:extLst>
              <a:ext uri="{FF2B5EF4-FFF2-40B4-BE49-F238E27FC236}">
                <a16:creationId xmlns:a16="http://schemas.microsoft.com/office/drawing/2014/main" id="{B07B5899-A9E1-4B5D-9B49-BE233CEFB388}"/>
              </a:ext>
            </a:extLst>
          </p:cNvPr>
          <p:cNvCxnSpPr>
            <a:cxnSpLocks/>
            <a:stCxn id="29" idx="6"/>
            <a:endCxn id="33" idx="1"/>
          </p:cNvCxnSpPr>
          <p:nvPr/>
        </p:nvCxnSpPr>
        <p:spPr>
          <a:xfrm>
            <a:off x="1983546" y="3113873"/>
            <a:ext cx="1015219" cy="14499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EDDE7969-F5B1-4567-AF8A-C8A9FB6431FF}"/>
              </a:ext>
            </a:extLst>
          </p:cNvPr>
          <p:cNvCxnSpPr>
            <a:cxnSpLocks/>
            <a:stCxn id="31" idx="6"/>
            <a:endCxn id="33" idx="1"/>
          </p:cNvCxnSpPr>
          <p:nvPr/>
        </p:nvCxnSpPr>
        <p:spPr>
          <a:xfrm flipV="1">
            <a:off x="1983545" y="4563855"/>
            <a:ext cx="1015220" cy="527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8CBE1D3-DFF9-45BE-8C4A-1DA2433CBA1C}"/>
              </a:ext>
            </a:extLst>
          </p:cNvPr>
          <p:cNvCxnSpPr>
            <a:cxnSpLocks/>
            <a:stCxn id="30" idx="6"/>
            <a:endCxn id="33" idx="1"/>
          </p:cNvCxnSpPr>
          <p:nvPr/>
        </p:nvCxnSpPr>
        <p:spPr>
          <a:xfrm>
            <a:off x="1974167" y="4083371"/>
            <a:ext cx="1024598" cy="480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5469ABB-C4A7-4566-A4DD-C3E847B6579C}"/>
              </a:ext>
            </a:extLst>
          </p:cNvPr>
          <p:cNvCxnSpPr>
            <a:cxnSpLocks/>
            <a:stCxn id="32" idx="6"/>
            <a:endCxn id="33" idx="1"/>
          </p:cNvCxnSpPr>
          <p:nvPr/>
        </p:nvCxnSpPr>
        <p:spPr>
          <a:xfrm flipV="1">
            <a:off x="1983546" y="4563855"/>
            <a:ext cx="1015219" cy="1546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1427D06-DBDB-4EF7-BCEA-52F074C092D3}"/>
              </a:ext>
            </a:extLst>
          </p:cNvPr>
          <p:cNvCxnSpPr>
            <a:cxnSpLocks/>
            <a:stCxn id="33" idx="3"/>
            <a:endCxn id="34" idx="1"/>
          </p:cNvCxnSpPr>
          <p:nvPr/>
        </p:nvCxnSpPr>
        <p:spPr>
          <a:xfrm>
            <a:off x="4128942" y="4563855"/>
            <a:ext cx="10602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BF1EC058-F7D5-4F22-9315-C6193F1E8FD9}"/>
              </a:ext>
            </a:extLst>
          </p:cNvPr>
          <p:cNvCxnSpPr>
            <a:cxnSpLocks/>
            <a:stCxn id="34" idx="3"/>
          </p:cNvCxnSpPr>
          <p:nvPr/>
        </p:nvCxnSpPr>
        <p:spPr>
          <a:xfrm>
            <a:off x="6471139" y="4563855"/>
            <a:ext cx="1448972" cy="11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A1F7C74D-FD75-44FC-87CD-E0F6A6713E86}"/>
              </a:ext>
            </a:extLst>
          </p:cNvPr>
          <p:cNvSpPr/>
          <p:nvPr/>
        </p:nvSpPr>
        <p:spPr>
          <a:xfrm>
            <a:off x="3120721" y="5785726"/>
            <a:ext cx="886265" cy="6491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25000" dirty="0">
              <a:solidFill>
                <a:schemeClr val="tx1"/>
              </a:solidFill>
            </a:endParaRPr>
          </a:p>
        </p:txBody>
      </p:sp>
      <p:cxnSp>
        <p:nvCxnSpPr>
          <p:cNvPr id="46" name="Straight Arrow Connector 45">
            <a:extLst>
              <a:ext uri="{FF2B5EF4-FFF2-40B4-BE49-F238E27FC236}">
                <a16:creationId xmlns:a16="http://schemas.microsoft.com/office/drawing/2014/main" id="{459CA0AA-8DB0-4C46-827B-1D18C9398109}"/>
              </a:ext>
            </a:extLst>
          </p:cNvPr>
          <p:cNvCxnSpPr>
            <a:cxnSpLocks/>
            <a:stCxn id="45" idx="0"/>
            <a:endCxn id="33" idx="2"/>
          </p:cNvCxnSpPr>
          <p:nvPr/>
        </p:nvCxnSpPr>
        <p:spPr>
          <a:xfrm flipV="1">
            <a:off x="3563854" y="4978852"/>
            <a:ext cx="0" cy="806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2D775F71-183F-4A47-8260-3CCC4493FC11}"/>
              </a:ext>
            </a:extLst>
          </p:cNvPr>
          <p:cNvSpPr/>
          <p:nvPr/>
        </p:nvSpPr>
        <p:spPr>
          <a:xfrm>
            <a:off x="4335195" y="4091250"/>
            <a:ext cx="572448" cy="523220"/>
          </a:xfrm>
          <a:prstGeom prst="rect">
            <a:avLst/>
          </a:prstGeom>
        </p:spPr>
        <p:txBody>
          <a:bodyPr wrap="square">
            <a:spAutoFit/>
          </a:bodyPr>
          <a:lstStyle/>
          <a:p>
            <a:pPr algn="ctr"/>
            <a:r>
              <a:rPr lang="en-US" sz="2800" dirty="0"/>
              <a:t>z</a:t>
            </a:r>
            <a:endParaRPr lang="en-US" sz="2800" baseline="-25000" dirty="0"/>
          </a:p>
        </p:txBody>
      </p:sp>
      <p:sp>
        <p:nvSpPr>
          <p:cNvPr id="5" name="Rectangle 4">
            <a:extLst>
              <a:ext uri="{FF2B5EF4-FFF2-40B4-BE49-F238E27FC236}">
                <a16:creationId xmlns:a16="http://schemas.microsoft.com/office/drawing/2014/main" id="{C7B76716-DFFB-4D34-B6C8-A12D5BB5966C}"/>
              </a:ext>
            </a:extLst>
          </p:cNvPr>
          <p:cNvSpPr/>
          <p:nvPr/>
        </p:nvSpPr>
        <p:spPr>
          <a:xfrm>
            <a:off x="6794820" y="4171691"/>
            <a:ext cx="1161432" cy="461665"/>
          </a:xfrm>
          <a:prstGeom prst="rect">
            <a:avLst/>
          </a:prstGeom>
        </p:spPr>
        <p:txBody>
          <a:bodyPr wrap="square">
            <a:spAutoFit/>
          </a:bodyPr>
          <a:lstStyle/>
          <a:p>
            <a:r>
              <a:rPr lang="en-US" altLang="en-US" sz="2400" dirty="0"/>
              <a:t>h</a:t>
            </a:r>
            <a:r>
              <a:rPr lang="el-GR" sz="2400" baseline="-25000" dirty="0"/>
              <a:t>θ</a:t>
            </a:r>
            <a:r>
              <a:rPr lang="en-US" sz="2400" dirty="0"/>
              <a:t>(x)</a:t>
            </a:r>
          </a:p>
        </p:txBody>
      </p:sp>
    </p:spTree>
    <p:extLst>
      <p:ext uri="{BB962C8B-B14F-4D97-AF65-F5344CB8AC3E}">
        <p14:creationId xmlns:p14="http://schemas.microsoft.com/office/powerpoint/2010/main" val="356233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10022" y="33563"/>
            <a:ext cx="9033978" cy="12891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000" b="1" dirty="0">
                <a:solidFill>
                  <a:schemeClr val="bg1"/>
                </a:solidFill>
              </a:rPr>
              <a:t>Python codes for Logistic Regression</a:t>
            </a:r>
            <a:endParaRPr lang="en-US" altLang="en-US" sz="4000" b="1" dirty="0">
              <a:solidFill>
                <a:schemeClr val="tx2">
                  <a:lumMod val="50000"/>
                  <a:lumOff val="50000"/>
                </a:schemeClr>
              </a:solidFill>
            </a:endParaRPr>
          </a:p>
        </p:txBody>
      </p:sp>
      <p:sp>
        <p:nvSpPr>
          <p:cNvPr id="3" name="Title 1">
            <a:extLst>
              <a:ext uri="{FF2B5EF4-FFF2-40B4-BE49-F238E27FC236}">
                <a16:creationId xmlns:a16="http://schemas.microsoft.com/office/drawing/2014/main" id="{B1A236E8-8459-4F41-A5C8-BAE9427E796B}"/>
              </a:ext>
            </a:extLst>
          </p:cNvPr>
          <p:cNvSpPr txBox="1">
            <a:spLocks/>
          </p:cNvSpPr>
          <p:nvPr/>
        </p:nvSpPr>
        <p:spPr>
          <a:xfrm>
            <a:off x="55011" y="968583"/>
            <a:ext cx="8662917" cy="527933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lvl="1"/>
            <a:r>
              <a:rPr lang="en-US" altLang="en-US" sz="2400" b="1" dirty="0"/>
              <a:t>#import ML algorithm</a:t>
            </a:r>
          </a:p>
          <a:p>
            <a:pPr lvl="1"/>
            <a:r>
              <a:rPr lang="en-US" altLang="en-US" sz="2400" b="1" dirty="0"/>
              <a:t>from sklearn.linear_model import LogisticRegression</a:t>
            </a:r>
          </a:p>
          <a:p>
            <a:pPr lvl="1"/>
            <a:endParaRPr lang="en-US" altLang="en-US" sz="2400" b="1" dirty="0"/>
          </a:p>
          <a:p>
            <a:pPr lvl="1"/>
            <a:r>
              <a:rPr lang="en-US" altLang="en-US" sz="2400" b="1" dirty="0"/>
              <a:t>#prepare train and test datasets</a:t>
            </a:r>
          </a:p>
          <a:p>
            <a:pPr lvl="1"/>
            <a:r>
              <a:rPr lang="en-US" altLang="en-US" sz="2400" b="1" dirty="0"/>
              <a:t>x_train = …</a:t>
            </a:r>
          </a:p>
          <a:p>
            <a:pPr lvl="1"/>
            <a:r>
              <a:rPr lang="en-US" altLang="en-US" sz="2400" b="1" dirty="0"/>
              <a:t>y_train = ….</a:t>
            </a:r>
          </a:p>
          <a:p>
            <a:pPr lvl="1"/>
            <a:r>
              <a:rPr lang="en-US" altLang="en-US" sz="2400" b="1" dirty="0"/>
              <a:t>x_test = ….</a:t>
            </a:r>
          </a:p>
          <a:p>
            <a:pPr lvl="1"/>
            <a:endParaRPr lang="en-US" altLang="en-US" sz="2400" b="1" dirty="0"/>
          </a:p>
          <a:p>
            <a:pPr lvl="1"/>
            <a:r>
              <a:rPr lang="en-US" altLang="en-US" sz="2400" b="1" dirty="0"/>
              <a:t>#select and train model</a:t>
            </a:r>
          </a:p>
          <a:p>
            <a:pPr lvl="1"/>
            <a:r>
              <a:rPr lang="en-US" altLang="en-US" sz="2400" b="1" dirty="0"/>
              <a:t>lr = LogisticRegression()</a:t>
            </a:r>
          </a:p>
          <a:p>
            <a:pPr lvl="1"/>
            <a:r>
              <a:rPr lang="en-US" altLang="en-US" sz="2400" b="1" dirty="0"/>
              <a:t>lr.fit(x_train, y_train)</a:t>
            </a:r>
          </a:p>
          <a:p>
            <a:pPr lvl="1"/>
            <a:endParaRPr lang="en-US" altLang="en-US" sz="2400" b="1" dirty="0"/>
          </a:p>
          <a:p>
            <a:pPr lvl="1"/>
            <a:r>
              <a:rPr lang="en-US" altLang="en-US" sz="2400" b="1" dirty="0"/>
              <a:t>#predict output</a:t>
            </a:r>
          </a:p>
          <a:p>
            <a:pPr lvl="1"/>
            <a:r>
              <a:rPr lang="en-US" altLang="en-US" sz="2400" b="1" dirty="0"/>
              <a:t>predicted = lr.predict(x_test)</a:t>
            </a:r>
          </a:p>
          <a:p>
            <a:pPr lvl="1"/>
            <a:endParaRPr lang="en-US" altLang="en-US" sz="2400" b="1" dirty="0"/>
          </a:p>
          <a:p>
            <a:pPr lvl="1"/>
            <a:endParaRPr lang="en-US" altLang="en-US" sz="2400" b="1" dirty="0"/>
          </a:p>
          <a:p>
            <a:pPr marL="571500" indent="-571500">
              <a:buFont typeface="Arial" panose="020B0604020202020204" pitchFamily="34" charset="0"/>
              <a:buChar char="•"/>
            </a:pPr>
            <a:endParaRPr lang="en-US" altLang="en-US" sz="2400" b="1" dirty="0">
              <a:latin typeface="+mn-lt"/>
            </a:endParaRPr>
          </a:p>
        </p:txBody>
      </p:sp>
    </p:spTree>
    <p:extLst>
      <p:ext uri="{BB962C8B-B14F-4D97-AF65-F5344CB8AC3E}">
        <p14:creationId xmlns:p14="http://schemas.microsoft.com/office/powerpoint/2010/main" val="224993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0" y="140589"/>
            <a:ext cx="8755681" cy="98723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Regression</a:t>
            </a:r>
            <a:endParaRPr lang="en-US" altLang="en-US" sz="4400" b="1" dirty="0">
              <a:solidFill>
                <a:schemeClr val="tx2">
                  <a:lumMod val="50000"/>
                  <a:lumOff val="50000"/>
                </a:schemeClr>
              </a:solidFill>
            </a:endParaRPr>
          </a:p>
        </p:txBody>
      </p:sp>
      <p:cxnSp>
        <p:nvCxnSpPr>
          <p:cNvPr id="3" name="Straight Arrow Connector 2">
            <a:extLst>
              <a:ext uri="{FF2B5EF4-FFF2-40B4-BE49-F238E27FC236}">
                <a16:creationId xmlns:a16="http://schemas.microsoft.com/office/drawing/2014/main" id="{A8B5DEA2-A0A2-4856-A000-E533F57BC925}"/>
              </a:ext>
            </a:extLst>
          </p:cNvPr>
          <p:cNvCxnSpPr>
            <a:cxnSpLocks/>
          </p:cNvCxnSpPr>
          <p:nvPr/>
        </p:nvCxnSpPr>
        <p:spPr>
          <a:xfrm flipV="1">
            <a:off x="4717871" y="1582057"/>
            <a:ext cx="0" cy="427502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4A0F52A0-2BE0-42C5-8786-7E430EF3F735}"/>
              </a:ext>
            </a:extLst>
          </p:cNvPr>
          <p:cNvCxnSpPr>
            <a:cxnSpLocks/>
          </p:cNvCxnSpPr>
          <p:nvPr/>
        </p:nvCxnSpPr>
        <p:spPr>
          <a:xfrm>
            <a:off x="4717871" y="5857082"/>
            <a:ext cx="4243532"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73263747-D4E5-419C-87E7-D5A442CEAAF3}"/>
              </a:ext>
            </a:extLst>
          </p:cNvPr>
          <p:cNvCxnSpPr>
            <a:cxnSpLocks/>
            <a:endCxn id="25" idx="3"/>
          </p:cNvCxnSpPr>
          <p:nvPr/>
        </p:nvCxnSpPr>
        <p:spPr>
          <a:xfrm flipV="1">
            <a:off x="5135954" y="2635047"/>
            <a:ext cx="3687254" cy="1744924"/>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9" name="Multiplication Sign 8">
            <a:extLst>
              <a:ext uri="{FF2B5EF4-FFF2-40B4-BE49-F238E27FC236}">
                <a16:creationId xmlns:a16="http://schemas.microsoft.com/office/drawing/2014/main" id="{0E221CCD-3151-4546-BF64-A2BB19DFE2F6}"/>
              </a:ext>
            </a:extLst>
          </p:cNvPr>
          <p:cNvSpPr/>
          <p:nvPr/>
        </p:nvSpPr>
        <p:spPr>
          <a:xfrm>
            <a:off x="6335627" y="3249215"/>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Multiplication Sign 9">
            <a:extLst>
              <a:ext uri="{FF2B5EF4-FFF2-40B4-BE49-F238E27FC236}">
                <a16:creationId xmlns:a16="http://schemas.microsoft.com/office/drawing/2014/main" id="{07723203-B28C-4FC7-A6C7-E94806587A3C}"/>
              </a:ext>
            </a:extLst>
          </p:cNvPr>
          <p:cNvSpPr/>
          <p:nvPr/>
        </p:nvSpPr>
        <p:spPr>
          <a:xfrm>
            <a:off x="5135954" y="437997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Multiplication Sign 10">
            <a:extLst>
              <a:ext uri="{FF2B5EF4-FFF2-40B4-BE49-F238E27FC236}">
                <a16:creationId xmlns:a16="http://schemas.microsoft.com/office/drawing/2014/main" id="{40CCCA76-51CE-464B-8E67-E0A86D50637A}"/>
              </a:ext>
            </a:extLst>
          </p:cNvPr>
          <p:cNvSpPr/>
          <p:nvPr/>
        </p:nvSpPr>
        <p:spPr>
          <a:xfrm>
            <a:off x="6537693" y="2902857"/>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Multiplication Sign 11">
            <a:extLst>
              <a:ext uri="{FF2B5EF4-FFF2-40B4-BE49-F238E27FC236}">
                <a16:creationId xmlns:a16="http://schemas.microsoft.com/office/drawing/2014/main" id="{407BB929-7555-47AF-B945-61BC8A7E1C40}"/>
              </a:ext>
            </a:extLst>
          </p:cNvPr>
          <p:cNvSpPr/>
          <p:nvPr/>
        </p:nvSpPr>
        <p:spPr>
          <a:xfrm>
            <a:off x="5622183" y="3702358"/>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ication Sign 12">
            <a:extLst>
              <a:ext uri="{FF2B5EF4-FFF2-40B4-BE49-F238E27FC236}">
                <a16:creationId xmlns:a16="http://schemas.microsoft.com/office/drawing/2014/main" id="{EFCD7DF4-C4D8-47AA-B8DC-646B7E4BB34B}"/>
              </a:ext>
            </a:extLst>
          </p:cNvPr>
          <p:cNvSpPr/>
          <p:nvPr/>
        </p:nvSpPr>
        <p:spPr>
          <a:xfrm>
            <a:off x="7590246" y="3418092"/>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ultiplication Sign 13">
            <a:extLst>
              <a:ext uri="{FF2B5EF4-FFF2-40B4-BE49-F238E27FC236}">
                <a16:creationId xmlns:a16="http://schemas.microsoft.com/office/drawing/2014/main" id="{77948B3C-9056-4821-958D-6B236E806913}"/>
              </a:ext>
            </a:extLst>
          </p:cNvPr>
          <p:cNvSpPr/>
          <p:nvPr/>
        </p:nvSpPr>
        <p:spPr>
          <a:xfrm>
            <a:off x="8062804" y="240658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353D8303-BDC1-44A6-A294-49DEDDCB7566}"/>
              </a:ext>
            </a:extLst>
          </p:cNvPr>
          <p:cNvSpPr txBox="1">
            <a:spLocks/>
          </p:cNvSpPr>
          <p:nvPr/>
        </p:nvSpPr>
        <p:spPr>
          <a:xfrm>
            <a:off x="8420126" y="5928801"/>
            <a:ext cx="528545"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x</a:t>
            </a:r>
            <a:endParaRPr lang="en-US" altLang="en-US" sz="2900" b="1" dirty="0"/>
          </a:p>
          <a:p>
            <a:pPr marL="571500" indent="-571500">
              <a:buFont typeface="Arial" panose="020B0604020202020204" pitchFamily="34" charset="0"/>
              <a:buChar char="•"/>
            </a:pPr>
            <a:endParaRPr lang="en-US" altLang="en-US" sz="3600" b="1" dirty="0">
              <a:latin typeface="+mn-lt"/>
            </a:endParaRPr>
          </a:p>
        </p:txBody>
      </p:sp>
      <p:sp>
        <p:nvSpPr>
          <p:cNvPr id="17" name="Multiplication Sign 16">
            <a:extLst>
              <a:ext uri="{FF2B5EF4-FFF2-40B4-BE49-F238E27FC236}">
                <a16:creationId xmlns:a16="http://schemas.microsoft.com/office/drawing/2014/main" id="{A21E787B-478A-47FA-B0C8-C59FD373C95E}"/>
              </a:ext>
            </a:extLst>
          </p:cNvPr>
          <p:cNvSpPr/>
          <p:nvPr/>
        </p:nvSpPr>
        <p:spPr>
          <a:xfrm>
            <a:off x="6419997" y="354408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Multiplication Sign 19">
            <a:extLst>
              <a:ext uri="{FF2B5EF4-FFF2-40B4-BE49-F238E27FC236}">
                <a16:creationId xmlns:a16="http://schemas.microsoft.com/office/drawing/2014/main" id="{50E2C1E8-F8EB-4EC0-A94C-969AFD616B2E}"/>
              </a:ext>
            </a:extLst>
          </p:cNvPr>
          <p:cNvSpPr/>
          <p:nvPr/>
        </p:nvSpPr>
        <p:spPr>
          <a:xfrm>
            <a:off x="6930627" y="3359663"/>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Multiplication Sign 20">
            <a:extLst>
              <a:ext uri="{FF2B5EF4-FFF2-40B4-BE49-F238E27FC236}">
                <a16:creationId xmlns:a16="http://schemas.microsoft.com/office/drawing/2014/main" id="{5BECABA7-A8B1-41B5-98F7-283FB187EC61}"/>
              </a:ext>
            </a:extLst>
          </p:cNvPr>
          <p:cNvSpPr/>
          <p:nvPr/>
        </p:nvSpPr>
        <p:spPr>
          <a:xfrm>
            <a:off x="6108412" y="379023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ultiplication Sign 22">
            <a:extLst>
              <a:ext uri="{FF2B5EF4-FFF2-40B4-BE49-F238E27FC236}">
                <a16:creationId xmlns:a16="http://schemas.microsoft.com/office/drawing/2014/main" id="{0E3E94CF-9DC6-4D3E-A801-316862AD12A0}"/>
              </a:ext>
            </a:extLst>
          </p:cNvPr>
          <p:cNvSpPr/>
          <p:nvPr/>
        </p:nvSpPr>
        <p:spPr>
          <a:xfrm>
            <a:off x="7316984" y="281864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Multiplication Sign 23">
            <a:extLst>
              <a:ext uri="{FF2B5EF4-FFF2-40B4-BE49-F238E27FC236}">
                <a16:creationId xmlns:a16="http://schemas.microsoft.com/office/drawing/2014/main" id="{4CFBEF0E-648E-461D-9A2D-6CDA2B72507A}"/>
              </a:ext>
            </a:extLst>
          </p:cNvPr>
          <p:cNvSpPr/>
          <p:nvPr/>
        </p:nvSpPr>
        <p:spPr>
          <a:xfrm>
            <a:off x="7254467" y="3112116"/>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ultiplication Sign 24">
            <a:extLst>
              <a:ext uri="{FF2B5EF4-FFF2-40B4-BE49-F238E27FC236}">
                <a16:creationId xmlns:a16="http://schemas.microsoft.com/office/drawing/2014/main" id="{B9D54517-B71D-4E46-BDA0-779AE85509C9}"/>
              </a:ext>
            </a:extLst>
          </p:cNvPr>
          <p:cNvSpPr/>
          <p:nvPr/>
        </p:nvSpPr>
        <p:spPr>
          <a:xfrm>
            <a:off x="8695465" y="2334861"/>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Multiplication Sign 25">
            <a:extLst>
              <a:ext uri="{FF2B5EF4-FFF2-40B4-BE49-F238E27FC236}">
                <a16:creationId xmlns:a16="http://schemas.microsoft.com/office/drawing/2014/main" id="{02B96E50-EF61-4379-A220-5B1595A5A70A}"/>
              </a:ext>
            </a:extLst>
          </p:cNvPr>
          <p:cNvSpPr/>
          <p:nvPr/>
        </p:nvSpPr>
        <p:spPr>
          <a:xfrm>
            <a:off x="7810468" y="2822480"/>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ultiplication Sign 26">
            <a:extLst>
              <a:ext uri="{FF2B5EF4-FFF2-40B4-BE49-F238E27FC236}">
                <a16:creationId xmlns:a16="http://schemas.microsoft.com/office/drawing/2014/main" id="{60D0FBC6-6461-44A2-B971-57444CFBCD04}"/>
              </a:ext>
            </a:extLst>
          </p:cNvPr>
          <p:cNvSpPr/>
          <p:nvPr/>
        </p:nvSpPr>
        <p:spPr>
          <a:xfrm>
            <a:off x="5204101" y="3899894"/>
            <a:ext cx="531876" cy="395072"/>
          </a:xfrm>
          <a:prstGeom prst="mathMultiply">
            <a:avLst/>
          </a:prstGeom>
          <a:ln>
            <a:solidFill>
              <a:srgbClr val="F6F6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257B88F-457D-4DC3-872A-CF8923657EF0}"/>
              </a:ext>
            </a:extLst>
          </p:cNvPr>
          <p:cNvSpPr/>
          <p:nvPr/>
        </p:nvSpPr>
        <p:spPr>
          <a:xfrm>
            <a:off x="37656" y="1382129"/>
            <a:ext cx="4547246" cy="4524315"/>
          </a:xfrm>
          <a:prstGeom prst="rect">
            <a:avLst/>
          </a:prstGeom>
        </p:spPr>
        <p:txBody>
          <a:bodyPr wrap="square">
            <a:spAutoFit/>
          </a:bodyPr>
          <a:lstStyle/>
          <a:p>
            <a:pPr marL="365760" indent="-365760">
              <a:buFont typeface="Arial" panose="020B0604020202020204" pitchFamily="34" charset="0"/>
              <a:buChar char="•"/>
            </a:pPr>
            <a:r>
              <a:rPr lang="en-US" altLang="en-US" sz="2400" dirty="0"/>
              <a:t>To predict </a:t>
            </a:r>
            <a:r>
              <a:rPr lang="en-US" sz="2400" dirty="0"/>
              <a:t>values of a desired target quantity when the target quantity is continuous.</a:t>
            </a:r>
          </a:p>
          <a:p>
            <a:pPr marL="365760" indent="-365760">
              <a:buFont typeface="Arial" panose="020B0604020202020204" pitchFamily="34" charset="0"/>
              <a:buChar char="•"/>
            </a:pPr>
            <a:r>
              <a:rPr lang="en-US" altLang="en-US" sz="2400" dirty="0"/>
              <a:t>Output: Continuous variables</a:t>
            </a:r>
          </a:p>
          <a:p>
            <a:pPr marL="365760" indent="-365760">
              <a:buFont typeface="Arial" panose="020B0604020202020204" pitchFamily="34" charset="0"/>
              <a:buChar char="•"/>
            </a:pPr>
            <a:r>
              <a:rPr lang="en-US" altLang="en-US" sz="2400" dirty="0"/>
              <a:t>Example : predicting house price per sqft</a:t>
            </a:r>
          </a:p>
          <a:p>
            <a:pPr marL="365760" indent="-365760">
              <a:buFont typeface="Arial" panose="020B0604020202020204" pitchFamily="34" charset="0"/>
              <a:buChar char="•"/>
            </a:pPr>
            <a:r>
              <a:rPr lang="en-US" altLang="en-US" sz="2400" dirty="0"/>
              <a:t>Types: Linear Regression, Polynomial Regression</a:t>
            </a:r>
          </a:p>
          <a:p>
            <a:pPr marL="365760" indent="-365760">
              <a:buFont typeface="Arial" panose="020B0604020202020204" pitchFamily="34" charset="0"/>
              <a:buChar char="•"/>
            </a:pPr>
            <a:r>
              <a:rPr lang="en-US" altLang="en-US" sz="2400" dirty="0"/>
              <a:t>Hypothesis function: </a:t>
            </a:r>
          </a:p>
          <a:p>
            <a:pPr marL="822960" lvl="2" indent="-365760">
              <a:buFont typeface="Arial" panose="020B0604020202020204" pitchFamily="34" charset="0"/>
              <a:buChar char="•"/>
            </a:pPr>
            <a:r>
              <a:rPr lang="en-US" altLang="en-US" sz="2400" dirty="0"/>
              <a:t>h</a:t>
            </a:r>
            <a:r>
              <a:rPr lang="el-GR" sz="2400" baseline="-25000" dirty="0"/>
              <a:t>θ</a:t>
            </a:r>
            <a:r>
              <a:rPr lang="en-US" sz="2400" dirty="0"/>
              <a:t>(x) = </a:t>
            </a:r>
            <a:r>
              <a:rPr lang="el-GR" sz="2400" dirty="0"/>
              <a:t>θ</a:t>
            </a:r>
            <a:r>
              <a:rPr lang="en-US" sz="2400" baseline="-25000" dirty="0"/>
              <a:t>0</a:t>
            </a:r>
            <a:r>
              <a:rPr lang="en-US" sz="2400" dirty="0"/>
              <a:t>x</a:t>
            </a:r>
            <a:r>
              <a:rPr lang="en-US" sz="2400" baseline="-25000" dirty="0"/>
              <a:t>0</a:t>
            </a:r>
            <a:r>
              <a:rPr lang="en-US" sz="2400" dirty="0"/>
              <a:t> + </a:t>
            </a:r>
            <a:r>
              <a:rPr lang="el-GR" sz="2400" dirty="0"/>
              <a:t>θ</a:t>
            </a:r>
            <a:r>
              <a:rPr lang="en-US" sz="2400" baseline="-25000" dirty="0"/>
              <a:t>1</a:t>
            </a:r>
            <a:r>
              <a:rPr lang="en-US" sz="2400" dirty="0"/>
              <a:t>x</a:t>
            </a:r>
            <a:r>
              <a:rPr lang="en-US" sz="2400" baseline="-25000" dirty="0"/>
              <a:t>1</a:t>
            </a:r>
            <a:r>
              <a:rPr lang="en-US" sz="2400" dirty="0"/>
              <a:t> + </a:t>
            </a:r>
            <a:r>
              <a:rPr lang="el-GR" sz="2400" dirty="0"/>
              <a:t>θ</a:t>
            </a:r>
            <a:r>
              <a:rPr lang="en-US" sz="2400" baseline="-25000" dirty="0"/>
              <a:t>2</a:t>
            </a:r>
            <a:r>
              <a:rPr lang="en-US" sz="2400" dirty="0"/>
              <a:t>x</a:t>
            </a:r>
            <a:r>
              <a:rPr lang="en-US" sz="2400" baseline="-25000" dirty="0"/>
              <a:t>2</a:t>
            </a:r>
            <a:r>
              <a:rPr lang="en-US" sz="2400" dirty="0"/>
              <a:t> + </a:t>
            </a:r>
            <a:r>
              <a:rPr lang="el-GR" sz="2400" dirty="0"/>
              <a:t>θ</a:t>
            </a:r>
            <a:r>
              <a:rPr lang="en-US" sz="2400" baseline="-25000" dirty="0"/>
              <a:t>3</a:t>
            </a:r>
            <a:r>
              <a:rPr lang="en-US" sz="2400" dirty="0"/>
              <a:t>x</a:t>
            </a:r>
            <a:r>
              <a:rPr lang="en-US" sz="2400" baseline="-25000" dirty="0"/>
              <a:t>3</a:t>
            </a:r>
            <a:r>
              <a:rPr lang="en-US" sz="2400" dirty="0"/>
              <a:t> +,, + </a:t>
            </a:r>
            <a:r>
              <a:rPr lang="el-GR" sz="2400" dirty="0"/>
              <a:t>θ</a:t>
            </a:r>
            <a:r>
              <a:rPr lang="en-US" sz="2400" baseline="-25000" dirty="0"/>
              <a:t>n</a:t>
            </a:r>
            <a:r>
              <a:rPr lang="en-US" sz="2400" dirty="0"/>
              <a:t>x</a:t>
            </a:r>
            <a:r>
              <a:rPr lang="en-US" sz="2400" baseline="-25000" dirty="0"/>
              <a:t>n</a:t>
            </a:r>
          </a:p>
          <a:p>
            <a:pPr marL="822960" lvl="2" indent="-365760">
              <a:buFont typeface="Arial" panose="020B0604020202020204" pitchFamily="34" charset="0"/>
              <a:buChar char="•"/>
            </a:pPr>
            <a:r>
              <a:rPr lang="en-US" altLang="en-US" sz="2400" dirty="0"/>
              <a:t>y = 10 + 2x</a:t>
            </a:r>
          </a:p>
        </p:txBody>
      </p:sp>
      <p:sp>
        <p:nvSpPr>
          <p:cNvPr id="28" name="Title 1">
            <a:extLst>
              <a:ext uri="{FF2B5EF4-FFF2-40B4-BE49-F238E27FC236}">
                <a16:creationId xmlns:a16="http://schemas.microsoft.com/office/drawing/2014/main" id="{B981A3AF-A9CE-44FA-9600-D03177BCF7E8}"/>
              </a:ext>
            </a:extLst>
          </p:cNvPr>
          <p:cNvSpPr txBox="1">
            <a:spLocks/>
          </p:cNvSpPr>
          <p:nvPr/>
        </p:nvSpPr>
        <p:spPr>
          <a:xfrm>
            <a:off x="4399249" y="1168948"/>
            <a:ext cx="528545"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y</a:t>
            </a:r>
            <a:endParaRPr lang="en-US" altLang="en-US" sz="2900" b="1" dirty="0"/>
          </a:p>
          <a:p>
            <a:pPr marL="571500" indent="-571500">
              <a:buFont typeface="Arial" panose="020B0604020202020204" pitchFamily="34" charset="0"/>
              <a:buChar char="•"/>
            </a:pPr>
            <a:endParaRPr lang="en-US" altLang="en-US" sz="3600" b="1" dirty="0">
              <a:latin typeface="+mn-lt"/>
            </a:endParaRPr>
          </a:p>
        </p:txBody>
      </p:sp>
    </p:spTree>
    <p:extLst>
      <p:ext uri="{BB962C8B-B14F-4D97-AF65-F5344CB8AC3E}">
        <p14:creationId xmlns:p14="http://schemas.microsoft.com/office/powerpoint/2010/main" val="96239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10021" y="33563"/>
            <a:ext cx="8865167" cy="12891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solidFill>
                  <a:schemeClr val="bg1"/>
                </a:solidFill>
              </a:rPr>
              <a:t>Python codes for ML Linear Regression</a:t>
            </a:r>
            <a:endParaRPr lang="en-US" altLang="en-US" sz="3600" b="1" dirty="0">
              <a:solidFill>
                <a:schemeClr val="tx2">
                  <a:lumMod val="50000"/>
                  <a:lumOff val="50000"/>
                </a:schemeClr>
              </a:solidFill>
            </a:endParaRPr>
          </a:p>
        </p:txBody>
      </p:sp>
      <p:sp>
        <p:nvSpPr>
          <p:cNvPr id="3" name="Title 1">
            <a:extLst>
              <a:ext uri="{FF2B5EF4-FFF2-40B4-BE49-F238E27FC236}">
                <a16:creationId xmlns:a16="http://schemas.microsoft.com/office/drawing/2014/main" id="{B1A236E8-8459-4F41-A5C8-BAE9427E796B}"/>
              </a:ext>
            </a:extLst>
          </p:cNvPr>
          <p:cNvSpPr txBox="1">
            <a:spLocks/>
          </p:cNvSpPr>
          <p:nvPr/>
        </p:nvSpPr>
        <p:spPr>
          <a:xfrm>
            <a:off x="0" y="1185627"/>
            <a:ext cx="8662917" cy="527933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lvl="1"/>
            <a:r>
              <a:rPr lang="en-US" altLang="en-US" sz="2400" dirty="0"/>
              <a:t>#import ML algorithm</a:t>
            </a:r>
          </a:p>
          <a:p>
            <a:pPr lvl="1"/>
            <a:r>
              <a:rPr lang="en-US" altLang="en-US" sz="2400" dirty="0"/>
              <a:t>from sklearn import linear_model</a:t>
            </a:r>
          </a:p>
          <a:p>
            <a:pPr lvl="1"/>
            <a:endParaRPr lang="en-US" altLang="en-US" sz="2400" dirty="0"/>
          </a:p>
          <a:p>
            <a:pPr lvl="1"/>
            <a:r>
              <a:rPr lang="en-US" altLang="en-US" sz="2400" dirty="0"/>
              <a:t>#prepare train and test datasets</a:t>
            </a:r>
          </a:p>
          <a:p>
            <a:pPr lvl="1"/>
            <a:r>
              <a:rPr lang="en-US" altLang="en-US" sz="2400" dirty="0"/>
              <a:t>x_train = …</a:t>
            </a:r>
          </a:p>
          <a:p>
            <a:pPr lvl="1"/>
            <a:r>
              <a:rPr lang="en-US" altLang="en-US" sz="2400" dirty="0"/>
              <a:t>y_train = ….</a:t>
            </a:r>
          </a:p>
          <a:p>
            <a:pPr lvl="1"/>
            <a:r>
              <a:rPr lang="en-US" altLang="en-US" sz="2400" dirty="0"/>
              <a:t>x_test = ….</a:t>
            </a:r>
          </a:p>
          <a:p>
            <a:pPr lvl="1"/>
            <a:endParaRPr lang="en-US" altLang="en-US" sz="2400" dirty="0"/>
          </a:p>
          <a:p>
            <a:pPr lvl="1"/>
            <a:r>
              <a:rPr lang="en-US" altLang="en-US" sz="2400" dirty="0"/>
              <a:t>#select and train model</a:t>
            </a:r>
          </a:p>
          <a:p>
            <a:pPr lvl="1"/>
            <a:r>
              <a:rPr lang="en-US" altLang="en-US" sz="2400" dirty="0"/>
              <a:t>linear = linear_model.LinearRegression()</a:t>
            </a:r>
          </a:p>
          <a:p>
            <a:pPr lvl="1"/>
            <a:r>
              <a:rPr lang="en-US" altLang="en-US" sz="2400" dirty="0"/>
              <a:t>linear.fit(x_train, y_train)</a:t>
            </a:r>
          </a:p>
          <a:p>
            <a:pPr lvl="1"/>
            <a:endParaRPr lang="en-US" altLang="en-US" sz="2400" dirty="0"/>
          </a:p>
          <a:p>
            <a:pPr lvl="1"/>
            <a:r>
              <a:rPr lang="en-US" altLang="en-US" sz="2400" dirty="0"/>
              <a:t>#predict output</a:t>
            </a:r>
          </a:p>
          <a:p>
            <a:pPr lvl="1"/>
            <a:r>
              <a:rPr lang="en-US" altLang="en-US" sz="2400" dirty="0"/>
              <a:t>predicted = linear.predict(x_test)</a:t>
            </a:r>
          </a:p>
          <a:p>
            <a:pPr lvl="1"/>
            <a:endParaRPr lang="en-US" altLang="en-US" sz="2400" dirty="0"/>
          </a:p>
          <a:p>
            <a:pPr lvl="1"/>
            <a:endParaRPr lang="en-US" altLang="en-US" sz="2400" dirty="0"/>
          </a:p>
          <a:p>
            <a:pPr marL="571500" indent="-571500">
              <a:buFont typeface="Arial" panose="020B0604020202020204" pitchFamily="34" charset="0"/>
              <a:buChar char="•"/>
            </a:pPr>
            <a:endParaRPr lang="en-US" altLang="en-US" sz="2400" dirty="0">
              <a:latin typeface="+mn-lt"/>
            </a:endParaRPr>
          </a:p>
        </p:txBody>
      </p:sp>
    </p:spTree>
    <p:extLst>
      <p:ext uri="{BB962C8B-B14F-4D97-AF65-F5344CB8AC3E}">
        <p14:creationId xmlns:p14="http://schemas.microsoft.com/office/powerpoint/2010/main" val="841904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10023" y="66320"/>
            <a:ext cx="9273128" cy="721472"/>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Unsupervised Machine Learning</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608753A0-F11E-402C-BB49-BAD0BD9C41B1}"/>
              </a:ext>
            </a:extLst>
          </p:cNvPr>
          <p:cNvSpPr txBox="1">
            <a:spLocks/>
          </p:cNvSpPr>
          <p:nvPr/>
        </p:nvSpPr>
        <p:spPr>
          <a:xfrm>
            <a:off x="110023" y="1026267"/>
            <a:ext cx="9028192" cy="3617450"/>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571500" indent="-571500">
              <a:buFont typeface="Arial" panose="020B0604020202020204" pitchFamily="34" charset="0"/>
              <a:buChar char="•"/>
            </a:pPr>
            <a:r>
              <a:rPr lang="en-US" altLang="en-US" sz="2400" dirty="0">
                <a:latin typeface="+mn-lt"/>
              </a:rPr>
              <a:t>Input data not-labeled – no correct answers</a:t>
            </a:r>
          </a:p>
          <a:p>
            <a:pPr marL="571500" indent="-571500">
              <a:buFont typeface="Arial" panose="020B0604020202020204" pitchFamily="34" charset="0"/>
              <a:buChar char="•"/>
            </a:pPr>
            <a:r>
              <a:rPr lang="en-US" altLang="en-US" sz="2400" dirty="0">
                <a:latin typeface="+mn-lt"/>
              </a:rPr>
              <a:t>Exploratory</a:t>
            </a:r>
          </a:p>
          <a:p>
            <a:pPr marL="571500" indent="-571500">
              <a:buFont typeface="Arial" panose="020B0604020202020204" pitchFamily="34" charset="0"/>
              <a:buChar char="•"/>
            </a:pPr>
            <a:r>
              <a:rPr lang="en-US" altLang="en-US" sz="2400" dirty="0">
                <a:latin typeface="+mn-lt"/>
              </a:rPr>
              <a:t>Clustering – the assignment of set of observations into subsets (clusters) so that data in the same clusters are more similar to each other than to those from different clusters. </a:t>
            </a:r>
          </a:p>
          <a:p>
            <a:pPr marL="571500" indent="-571500">
              <a:buFont typeface="Arial" panose="020B0604020202020204" pitchFamily="34" charset="0"/>
              <a:buChar char="•"/>
            </a:pPr>
            <a:r>
              <a:rPr lang="en-US" altLang="en-US" sz="2400" dirty="0">
                <a:latin typeface="+mn-lt"/>
              </a:rPr>
              <a:t>Algorithms – k-means</a:t>
            </a:r>
          </a:p>
          <a:p>
            <a:pPr marL="571500" indent="-571500">
              <a:buFont typeface="Arial" panose="020B0604020202020204" pitchFamily="34" charset="0"/>
              <a:buChar char="•"/>
            </a:pPr>
            <a:r>
              <a:rPr lang="en-US" altLang="en-US" sz="2400" dirty="0">
                <a:latin typeface="+mn-lt"/>
              </a:rPr>
              <a:t>Industry implementation – the grouping of documents, music, movies by different topics, finding customers that share similar interests based on common purchase behaviors. </a:t>
            </a:r>
          </a:p>
          <a:p>
            <a:pPr marL="914400" lvl="1" indent="-571500">
              <a:buFont typeface="Arial" panose="020B0604020202020204" pitchFamily="34" charset="0"/>
              <a:buChar char="•"/>
            </a:pPr>
            <a:endParaRPr lang="en-US" altLang="en-US" sz="2400" dirty="0"/>
          </a:p>
          <a:p>
            <a:pPr marL="571500" indent="-571500">
              <a:buFont typeface="Arial" panose="020B0604020202020204" pitchFamily="34" charset="0"/>
              <a:buChar char="•"/>
            </a:pPr>
            <a:endParaRPr lang="en-US" altLang="en-US" sz="2400" dirty="0">
              <a:latin typeface="+mn-lt"/>
            </a:endParaRPr>
          </a:p>
        </p:txBody>
      </p:sp>
      <p:pic>
        <p:nvPicPr>
          <p:cNvPr id="3078" name="Picture 6" descr="Image result for machine learning k mean clustering">
            <a:extLst>
              <a:ext uri="{FF2B5EF4-FFF2-40B4-BE49-F238E27FC236}">
                <a16:creationId xmlns:a16="http://schemas.microsoft.com/office/drawing/2014/main" id="{DBC299FF-4828-4143-81BE-270BA98D00D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6534" y="4009292"/>
            <a:ext cx="3946087" cy="2625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964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79729" y="54894"/>
            <a:ext cx="9103422" cy="220483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Artificial Neural Network (ANN)</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5952BF2D-A57C-4EE5-99B2-C141E441733A}"/>
              </a:ext>
            </a:extLst>
          </p:cNvPr>
          <p:cNvSpPr txBox="1">
            <a:spLocks/>
          </p:cNvSpPr>
          <p:nvPr/>
        </p:nvSpPr>
        <p:spPr>
          <a:xfrm>
            <a:off x="0" y="1463515"/>
            <a:ext cx="4425102" cy="4940313"/>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571500" indent="-571500">
              <a:buFont typeface="Arial" panose="020B0604020202020204" pitchFamily="34" charset="0"/>
              <a:buChar char="•"/>
            </a:pPr>
            <a:r>
              <a:rPr lang="en-US" altLang="en-US" sz="2400" dirty="0">
                <a:latin typeface="+mn-lt"/>
              </a:rPr>
              <a:t>Most powerful ML algorithm</a:t>
            </a:r>
          </a:p>
          <a:p>
            <a:pPr marL="571500" indent="-571500">
              <a:buFont typeface="Arial" panose="020B0604020202020204" pitchFamily="34" charset="0"/>
              <a:buChar char="•"/>
            </a:pPr>
            <a:r>
              <a:rPr lang="en-US" altLang="en-US" sz="2400" dirty="0">
                <a:latin typeface="+mn-lt"/>
              </a:rPr>
              <a:t>Game Changer</a:t>
            </a:r>
          </a:p>
          <a:p>
            <a:pPr marL="571500" indent="-571500">
              <a:buFont typeface="Arial" panose="020B0604020202020204" pitchFamily="34" charset="0"/>
              <a:buChar char="•"/>
            </a:pPr>
            <a:r>
              <a:rPr lang="en-US" altLang="en-US" sz="2400" dirty="0">
                <a:latin typeface="+mn-lt"/>
              </a:rPr>
              <a:t>Works very similar to human brain – Neural Network</a:t>
            </a:r>
          </a:p>
          <a:p>
            <a:pPr marL="571500" indent="-571500">
              <a:buFont typeface="Arial" panose="020B0604020202020204" pitchFamily="34" charset="0"/>
              <a:buChar char="•"/>
            </a:pPr>
            <a:r>
              <a:rPr lang="en-US" altLang="en-US" sz="2400" dirty="0">
                <a:latin typeface="+mn-lt"/>
              </a:rPr>
              <a:t>Types – DNN, CNN, RNN</a:t>
            </a:r>
          </a:p>
          <a:p>
            <a:pPr marL="571500" indent="-571500">
              <a:buFont typeface="Arial" panose="020B0604020202020204" pitchFamily="34" charset="0"/>
              <a:buChar char="•"/>
            </a:pPr>
            <a:r>
              <a:rPr lang="en-US" altLang="en-US" sz="2400" dirty="0">
                <a:latin typeface="+mn-lt"/>
              </a:rPr>
              <a:t>Architecture</a:t>
            </a:r>
          </a:p>
          <a:p>
            <a:pPr marL="1028700" lvl="1" indent="-571500">
              <a:buFont typeface="Arial" panose="020B0604020202020204" pitchFamily="34" charset="0"/>
              <a:buChar char="•"/>
            </a:pPr>
            <a:r>
              <a:rPr lang="en-US" altLang="en-US" sz="2100" dirty="0"/>
              <a:t>Artificial Neurons</a:t>
            </a:r>
          </a:p>
          <a:p>
            <a:pPr marL="1028700" lvl="1" indent="-571500">
              <a:buFont typeface="Arial" panose="020B0604020202020204" pitchFamily="34" charset="0"/>
              <a:buChar char="•"/>
            </a:pPr>
            <a:r>
              <a:rPr lang="en-US" altLang="en-US" sz="2100" dirty="0"/>
              <a:t>Input Layers</a:t>
            </a:r>
          </a:p>
          <a:p>
            <a:pPr marL="1028700" lvl="1" indent="-571500">
              <a:buFont typeface="Arial" panose="020B0604020202020204" pitchFamily="34" charset="0"/>
              <a:buChar char="•"/>
            </a:pPr>
            <a:r>
              <a:rPr lang="en-US" altLang="en-US" sz="2100" dirty="0"/>
              <a:t>Hidden Layers</a:t>
            </a:r>
          </a:p>
          <a:p>
            <a:pPr marL="1028700" lvl="1" indent="-571500">
              <a:buFont typeface="Arial" panose="020B0604020202020204" pitchFamily="34" charset="0"/>
              <a:buChar char="•"/>
            </a:pPr>
            <a:r>
              <a:rPr lang="en-US" altLang="en-US" sz="2100" dirty="0"/>
              <a:t>Output Layers</a:t>
            </a:r>
          </a:p>
          <a:p>
            <a:pPr marL="1028700" lvl="1" indent="-571500">
              <a:buFont typeface="Arial" panose="020B0604020202020204" pitchFamily="34" charset="0"/>
              <a:buChar char="•"/>
            </a:pPr>
            <a:r>
              <a:rPr lang="en-US" altLang="en-US" sz="2100" dirty="0"/>
              <a:t>Activation Functions</a:t>
            </a:r>
          </a:p>
          <a:p>
            <a:pPr marL="914400" lvl="1" indent="-571500">
              <a:buFont typeface="Arial" panose="020B0604020202020204" pitchFamily="34" charset="0"/>
              <a:buChar char="•"/>
            </a:pPr>
            <a:endParaRPr lang="en-US" altLang="en-US" sz="2400" dirty="0"/>
          </a:p>
          <a:p>
            <a:pPr marL="571500" indent="-571500">
              <a:buFont typeface="Arial" panose="020B0604020202020204" pitchFamily="34" charset="0"/>
              <a:buChar char="•"/>
            </a:pPr>
            <a:endParaRPr lang="en-US" altLang="en-US" sz="2400" dirty="0">
              <a:latin typeface="+mn-lt"/>
            </a:endParaRPr>
          </a:p>
        </p:txBody>
      </p:sp>
      <p:pic>
        <p:nvPicPr>
          <p:cNvPr id="5124" name="Picture 4" descr="Image result for artificial neural network">
            <a:extLst>
              <a:ext uri="{FF2B5EF4-FFF2-40B4-BE49-F238E27FC236}">
                <a16:creationId xmlns:a16="http://schemas.microsoft.com/office/drawing/2014/main" id="{6982BCCF-41B3-4D15-8BCF-EA0451C4092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37614" y="1769712"/>
            <a:ext cx="4806386" cy="331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211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rtificial neural network">
            <a:extLst>
              <a:ext uri="{FF2B5EF4-FFF2-40B4-BE49-F238E27FC236}">
                <a16:creationId xmlns:a16="http://schemas.microsoft.com/office/drawing/2014/main" id="{8C141F6A-8F72-4BCA-9C0F-BD3370DD1B7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94797" y="3696285"/>
            <a:ext cx="6024022" cy="336445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11F4A8D-5294-4CB0-8F3B-772EB44831E5}"/>
              </a:ext>
            </a:extLst>
          </p:cNvPr>
          <p:cNvSpPr txBox="1">
            <a:spLocks/>
          </p:cNvSpPr>
          <p:nvPr/>
        </p:nvSpPr>
        <p:spPr>
          <a:xfrm>
            <a:off x="293797" y="1"/>
            <a:ext cx="8850203" cy="1350498"/>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3600" b="1" dirty="0">
                <a:solidFill>
                  <a:schemeClr val="bg1"/>
                </a:solidFill>
              </a:rPr>
              <a:t>Human Neural Network vs Artificial Neural Network (ANN)</a:t>
            </a:r>
          </a:p>
          <a:p>
            <a:pPr algn="ctr"/>
            <a:endParaRPr lang="en-US" altLang="en-US" sz="3600" b="1" dirty="0">
              <a:solidFill>
                <a:schemeClr val="tx2">
                  <a:lumMod val="50000"/>
                  <a:lumOff val="50000"/>
                </a:schemeClr>
              </a:solidFill>
            </a:endParaRPr>
          </a:p>
        </p:txBody>
      </p:sp>
      <p:pic>
        <p:nvPicPr>
          <p:cNvPr id="4" name="Picture 6" descr="Image result for human neural network">
            <a:extLst>
              <a:ext uri="{FF2B5EF4-FFF2-40B4-BE49-F238E27FC236}">
                <a16:creationId xmlns:a16="http://schemas.microsoft.com/office/drawing/2014/main" id="{9C16C64A-B3A9-4DA8-9168-172090D4D38A}"/>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795310" y="1310569"/>
            <a:ext cx="4318700" cy="22779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Image result for human neuron">
            <a:extLst>
              <a:ext uri="{FF2B5EF4-FFF2-40B4-BE49-F238E27FC236}">
                <a16:creationId xmlns:a16="http://schemas.microsoft.com/office/drawing/2014/main" id="{2B58911B-8404-49A3-AEE7-EEFA6F6EE15E}"/>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0" y="1552053"/>
            <a:ext cx="3797686" cy="214423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F7FBCF8-8554-4EAD-AF89-311D9904A767}"/>
              </a:ext>
            </a:extLst>
          </p:cNvPr>
          <p:cNvSpPr txBox="1">
            <a:spLocks/>
          </p:cNvSpPr>
          <p:nvPr/>
        </p:nvSpPr>
        <p:spPr>
          <a:xfrm>
            <a:off x="-54497" y="1062081"/>
            <a:ext cx="4403188" cy="57683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342900" indent="-342900">
              <a:buFont typeface="Wingdings" panose="05000000000000000000" pitchFamily="2" charset="2"/>
              <a:buChar char="Ø"/>
            </a:pPr>
            <a:r>
              <a:rPr lang="en-US" altLang="en-US" sz="2400" dirty="0">
                <a:latin typeface="+mn-lt"/>
              </a:rPr>
              <a:t>Human Neurons : Neural Network – 100 billions</a:t>
            </a:r>
          </a:p>
        </p:txBody>
      </p:sp>
      <p:sp>
        <p:nvSpPr>
          <p:cNvPr id="7" name="Title 1">
            <a:extLst>
              <a:ext uri="{FF2B5EF4-FFF2-40B4-BE49-F238E27FC236}">
                <a16:creationId xmlns:a16="http://schemas.microsoft.com/office/drawing/2014/main" id="{83391255-631A-4900-9402-BDD48A80E524}"/>
              </a:ext>
            </a:extLst>
          </p:cNvPr>
          <p:cNvSpPr txBox="1">
            <a:spLocks/>
          </p:cNvSpPr>
          <p:nvPr/>
        </p:nvSpPr>
        <p:spPr>
          <a:xfrm>
            <a:off x="0" y="4114698"/>
            <a:ext cx="2868185" cy="182186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342900" indent="-342900">
              <a:buFont typeface="Wingdings" panose="05000000000000000000" pitchFamily="2" charset="2"/>
              <a:buChar char="Ø"/>
            </a:pPr>
            <a:r>
              <a:rPr lang="en-US" altLang="en-US" sz="2400" dirty="0">
                <a:latin typeface="+mn-lt"/>
              </a:rPr>
              <a:t>Artificial Neurons : Artificial Neural Networks </a:t>
            </a:r>
          </a:p>
        </p:txBody>
      </p:sp>
    </p:spTree>
    <p:extLst>
      <p:ext uri="{BB962C8B-B14F-4D97-AF65-F5344CB8AC3E}">
        <p14:creationId xmlns:p14="http://schemas.microsoft.com/office/powerpoint/2010/main" val="2924596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A257-5CF0-4FD3-AAB7-6350B97DC918}"/>
              </a:ext>
            </a:extLst>
          </p:cNvPr>
          <p:cNvSpPr txBox="1">
            <a:spLocks/>
          </p:cNvSpPr>
          <p:nvPr/>
        </p:nvSpPr>
        <p:spPr>
          <a:xfrm>
            <a:off x="567396" y="91052"/>
            <a:ext cx="8850203" cy="110628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Artificial Neuron</a:t>
            </a:r>
            <a:endParaRPr lang="en-US" altLang="en-US" sz="4400" b="1" dirty="0">
              <a:solidFill>
                <a:schemeClr val="tx2">
                  <a:lumMod val="50000"/>
                  <a:lumOff val="50000"/>
                </a:schemeClr>
              </a:solidFill>
            </a:endParaRPr>
          </a:p>
        </p:txBody>
      </p:sp>
      <p:sp>
        <p:nvSpPr>
          <p:cNvPr id="9" name="Title 1">
            <a:extLst>
              <a:ext uri="{FF2B5EF4-FFF2-40B4-BE49-F238E27FC236}">
                <a16:creationId xmlns:a16="http://schemas.microsoft.com/office/drawing/2014/main" id="{BC056523-5659-447A-9825-D7540F4A906E}"/>
              </a:ext>
            </a:extLst>
          </p:cNvPr>
          <p:cNvSpPr txBox="1">
            <a:spLocks/>
          </p:cNvSpPr>
          <p:nvPr/>
        </p:nvSpPr>
        <p:spPr>
          <a:xfrm>
            <a:off x="28751" y="4048141"/>
            <a:ext cx="9086497" cy="285287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457200" indent="-457200">
              <a:buFont typeface="Arial" panose="020B0604020202020204" pitchFamily="34" charset="0"/>
              <a:buChar char="•"/>
            </a:pPr>
            <a:r>
              <a:rPr lang="en-US" altLang="en-US" sz="2400" dirty="0"/>
              <a:t>Input (x</a:t>
            </a:r>
            <a:r>
              <a:rPr lang="en-US" altLang="en-US" sz="2400" baseline="-25000" dirty="0"/>
              <a:t>1</a:t>
            </a:r>
            <a:r>
              <a:rPr lang="en-US" altLang="en-US" sz="2400" dirty="0"/>
              <a:t>, x</a:t>
            </a:r>
            <a:r>
              <a:rPr lang="en-US" altLang="en-US" sz="2400" baseline="-25000" dirty="0"/>
              <a:t>2</a:t>
            </a:r>
            <a:r>
              <a:rPr lang="en-US" altLang="en-US" sz="2400" dirty="0"/>
              <a:t>, x</a:t>
            </a:r>
            <a:r>
              <a:rPr lang="en-US" altLang="en-US" sz="2400" baseline="-25000" dirty="0"/>
              <a:t>3</a:t>
            </a:r>
            <a:r>
              <a:rPr lang="en-US" altLang="en-US" sz="2400" dirty="0"/>
              <a:t>,,,,x</a:t>
            </a:r>
            <a:r>
              <a:rPr lang="en-US" altLang="en-US" sz="2400" baseline="-25000" dirty="0"/>
              <a:t>n</a:t>
            </a:r>
            <a:r>
              <a:rPr lang="en-US" altLang="en-US" sz="2400" dirty="0"/>
              <a:t>) – numeric values that goes into neuron model</a:t>
            </a:r>
          </a:p>
          <a:p>
            <a:pPr marL="457200" indent="-457200">
              <a:buFont typeface="Arial" panose="020B0604020202020204" pitchFamily="34" charset="0"/>
              <a:buChar char="•"/>
            </a:pPr>
            <a:r>
              <a:rPr lang="en-US" altLang="en-US" sz="2400" dirty="0"/>
              <a:t>Weight (w</a:t>
            </a:r>
            <a:r>
              <a:rPr lang="en-US" altLang="en-US" sz="2400" baseline="-25000" dirty="0"/>
              <a:t>1</a:t>
            </a:r>
            <a:r>
              <a:rPr lang="en-US" altLang="en-US" sz="2400" dirty="0"/>
              <a:t>, w</a:t>
            </a:r>
            <a:r>
              <a:rPr lang="en-US" altLang="en-US" sz="2400" baseline="-25000" dirty="0"/>
              <a:t>2</a:t>
            </a:r>
            <a:r>
              <a:rPr lang="en-US" altLang="en-US" sz="2400" dirty="0"/>
              <a:t>, w</a:t>
            </a:r>
            <a:r>
              <a:rPr lang="en-US" altLang="en-US" sz="2400" baseline="-25000" dirty="0"/>
              <a:t>3</a:t>
            </a:r>
            <a:r>
              <a:rPr lang="en-US" altLang="en-US" sz="2400" dirty="0"/>
              <a:t>,,,,w</a:t>
            </a:r>
            <a:r>
              <a:rPr lang="en-US" altLang="en-US" sz="2400" baseline="-25000" dirty="0"/>
              <a:t>n</a:t>
            </a:r>
            <a:r>
              <a:rPr lang="en-US" altLang="en-US" sz="2400" dirty="0"/>
              <a:t>) – weight of each input values</a:t>
            </a:r>
          </a:p>
          <a:p>
            <a:pPr marL="457200" indent="-457200">
              <a:buFont typeface="Arial" panose="020B0604020202020204" pitchFamily="34" charset="0"/>
              <a:buChar char="•"/>
            </a:pPr>
            <a:r>
              <a:rPr lang="en-US" altLang="en-US" sz="2400" dirty="0"/>
              <a:t>Bias (b</a:t>
            </a:r>
            <a:r>
              <a:rPr lang="en-US" altLang="en-US" sz="2400" baseline="-25000" dirty="0"/>
              <a:t>1</a:t>
            </a:r>
            <a:r>
              <a:rPr lang="en-US" altLang="en-US" sz="2400" dirty="0"/>
              <a:t>) – bias of input* weight</a:t>
            </a:r>
          </a:p>
          <a:p>
            <a:pPr marL="457200" indent="-457200">
              <a:buFont typeface="Arial" panose="020B0604020202020204" pitchFamily="34" charset="0"/>
              <a:buChar char="•"/>
            </a:pPr>
            <a:r>
              <a:rPr lang="en-US" altLang="en-US" sz="2400" dirty="0"/>
              <a:t>Artificial neuron</a:t>
            </a:r>
          </a:p>
          <a:p>
            <a:pPr marL="914400" lvl="1" indent="-457200">
              <a:buFont typeface="Arial" panose="020B0604020202020204" pitchFamily="34" charset="0"/>
              <a:buChar char="•"/>
            </a:pPr>
            <a:r>
              <a:rPr lang="en-US" altLang="en-US" sz="2400" dirty="0"/>
              <a:t>Model (input values * weights + bias): z</a:t>
            </a:r>
            <a:r>
              <a:rPr lang="en-US" altLang="en-US" sz="2400" baseline="-25000" dirty="0"/>
              <a:t>1</a:t>
            </a:r>
            <a:r>
              <a:rPr lang="en-US" altLang="en-US" sz="2400" dirty="0"/>
              <a:t> = x</a:t>
            </a:r>
            <a:r>
              <a:rPr lang="en-US" altLang="en-US" sz="2400" baseline="-25000" dirty="0"/>
              <a:t>1</a:t>
            </a:r>
            <a:r>
              <a:rPr lang="en-US" altLang="en-US" sz="2400" dirty="0"/>
              <a:t>w</a:t>
            </a:r>
            <a:r>
              <a:rPr lang="en-US" altLang="en-US" sz="2400" baseline="-25000" dirty="0"/>
              <a:t>1,1</a:t>
            </a:r>
            <a:r>
              <a:rPr lang="en-US" altLang="en-US" sz="2400" dirty="0"/>
              <a:t> + x</a:t>
            </a:r>
            <a:r>
              <a:rPr lang="en-US" altLang="en-US" sz="2400" baseline="-25000" dirty="0"/>
              <a:t>2</a:t>
            </a:r>
            <a:r>
              <a:rPr lang="en-US" altLang="en-US" sz="2400" dirty="0"/>
              <a:t>w</a:t>
            </a:r>
            <a:r>
              <a:rPr lang="en-US" altLang="en-US" sz="2400" baseline="-25000" dirty="0"/>
              <a:t>1,2</a:t>
            </a:r>
            <a:r>
              <a:rPr lang="en-US" altLang="en-US" sz="2400" dirty="0"/>
              <a:t> + x</a:t>
            </a:r>
            <a:r>
              <a:rPr lang="en-US" altLang="en-US" sz="2400" baseline="-25000" dirty="0"/>
              <a:t>3</a:t>
            </a:r>
            <a:r>
              <a:rPr lang="en-US" altLang="en-US" sz="2400" dirty="0"/>
              <a:t>w</a:t>
            </a:r>
            <a:r>
              <a:rPr lang="en-US" altLang="en-US" sz="2400" baseline="-25000" dirty="0"/>
              <a:t>1,3</a:t>
            </a:r>
            <a:r>
              <a:rPr lang="en-US" altLang="en-US" sz="2400" dirty="0"/>
              <a:t> +,,,, + x</a:t>
            </a:r>
            <a:r>
              <a:rPr lang="en-US" altLang="en-US" sz="2400" baseline="-25000" dirty="0"/>
              <a:t>n</a:t>
            </a:r>
            <a:r>
              <a:rPr lang="en-US" altLang="en-US" sz="2400" dirty="0"/>
              <a:t>w</a:t>
            </a:r>
            <a:r>
              <a:rPr lang="en-US" altLang="en-US" sz="2400" baseline="-25000" dirty="0"/>
              <a:t>1,n</a:t>
            </a:r>
            <a:r>
              <a:rPr lang="en-US" altLang="en-US" sz="2400" dirty="0"/>
              <a:t> + b</a:t>
            </a:r>
            <a:r>
              <a:rPr lang="en-US" altLang="en-US" sz="2400" baseline="-25000" dirty="0"/>
              <a:t>1</a:t>
            </a:r>
            <a:r>
              <a:rPr lang="en-US" altLang="en-US" sz="2400" dirty="0"/>
              <a:t> </a:t>
            </a:r>
          </a:p>
          <a:p>
            <a:pPr marL="914400" lvl="1" indent="-457200">
              <a:buFont typeface="Arial" panose="020B0604020202020204" pitchFamily="34" charset="0"/>
              <a:buChar char="•"/>
            </a:pPr>
            <a:r>
              <a:rPr lang="en-US" altLang="en-US" sz="2400" dirty="0"/>
              <a:t>Activation function : a</a:t>
            </a:r>
            <a:r>
              <a:rPr lang="en-US" altLang="en-US" sz="2400" baseline="-25000" dirty="0"/>
              <a:t>1</a:t>
            </a:r>
            <a:r>
              <a:rPr lang="en-US" altLang="en-US" sz="2400" dirty="0"/>
              <a:t> = f(z</a:t>
            </a:r>
            <a:r>
              <a:rPr lang="en-US" altLang="en-US" sz="2400" baseline="-25000" dirty="0"/>
              <a:t>1</a:t>
            </a:r>
            <a:r>
              <a:rPr lang="en-US" altLang="en-US" sz="2400" dirty="0"/>
              <a:t>)</a:t>
            </a:r>
          </a:p>
          <a:p>
            <a:endParaRPr lang="en-US" altLang="en-US" sz="2400" dirty="0"/>
          </a:p>
          <a:p>
            <a:endParaRPr lang="en-US" altLang="en-US" sz="2400" dirty="0"/>
          </a:p>
          <a:p>
            <a:endParaRPr lang="en-US" altLang="en-US" sz="2400" dirty="0"/>
          </a:p>
          <a:p>
            <a:r>
              <a:rPr lang="en-US" altLang="en-US" sz="2400" dirty="0"/>
              <a:t>  </a:t>
            </a:r>
          </a:p>
        </p:txBody>
      </p:sp>
      <p:sp>
        <p:nvSpPr>
          <p:cNvPr id="10" name="Oval 9">
            <a:extLst>
              <a:ext uri="{FF2B5EF4-FFF2-40B4-BE49-F238E27FC236}">
                <a16:creationId xmlns:a16="http://schemas.microsoft.com/office/drawing/2014/main" id="{CFCDB021-E55E-4A0E-B6D9-D8AF244F158E}"/>
              </a:ext>
            </a:extLst>
          </p:cNvPr>
          <p:cNvSpPr/>
          <p:nvPr/>
        </p:nvSpPr>
        <p:spPr>
          <a:xfrm>
            <a:off x="567396" y="169107"/>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1</a:t>
            </a:r>
            <a:endParaRPr lang="en-US" dirty="0">
              <a:solidFill>
                <a:schemeClr val="tx1"/>
              </a:solidFill>
            </a:endParaRPr>
          </a:p>
        </p:txBody>
      </p:sp>
      <p:sp>
        <p:nvSpPr>
          <p:cNvPr id="11" name="Oval 10">
            <a:extLst>
              <a:ext uri="{FF2B5EF4-FFF2-40B4-BE49-F238E27FC236}">
                <a16:creationId xmlns:a16="http://schemas.microsoft.com/office/drawing/2014/main" id="{0B96B767-DBA7-445E-9E83-24F7679AF4FA}"/>
              </a:ext>
            </a:extLst>
          </p:cNvPr>
          <p:cNvSpPr/>
          <p:nvPr/>
        </p:nvSpPr>
        <p:spPr>
          <a:xfrm>
            <a:off x="558017" y="1138605"/>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2</a:t>
            </a:r>
            <a:endParaRPr lang="en-US" sz="2800" dirty="0">
              <a:solidFill>
                <a:schemeClr val="tx1"/>
              </a:solidFill>
            </a:endParaRPr>
          </a:p>
        </p:txBody>
      </p:sp>
      <p:sp>
        <p:nvSpPr>
          <p:cNvPr id="12" name="Oval 11">
            <a:extLst>
              <a:ext uri="{FF2B5EF4-FFF2-40B4-BE49-F238E27FC236}">
                <a16:creationId xmlns:a16="http://schemas.microsoft.com/office/drawing/2014/main" id="{631C8EC6-99FC-4C99-8198-FCB73968BFB8}"/>
              </a:ext>
            </a:extLst>
          </p:cNvPr>
          <p:cNvSpPr/>
          <p:nvPr/>
        </p:nvSpPr>
        <p:spPr>
          <a:xfrm>
            <a:off x="567395" y="2146921"/>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3</a:t>
            </a:r>
            <a:endParaRPr lang="en-US" sz="2800" dirty="0">
              <a:solidFill>
                <a:schemeClr val="tx1"/>
              </a:solidFill>
            </a:endParaRPr>
          </a:p>
        </p:txBody>
      </p:sp>
      <p:sp>
        <p:nvSpPr>
          <p:cNvPr id="13" name="Oval 12">
            <a:extLst>
              <a:ext uri="{FF2B5EF4-FFF2-40B4-BE49-F238E27FC236}">
                <a16:creationId xmlns:a16="http://schemas.microsoft.com/office/drawing/2014/main" id="{D57445F0-60AA-4DCB-A9E4-C12BFF34D8E4}"/>
              </a:ext>
            </a:extLst>
          </p:cNvPr>
          <p:cNvSpPr/>
          <p:nvPr/>
        </p:nvSpPr>
        <p:spPr>
          <a:xfrm>
            <a:off x="567396" y="3165527"/>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n</a:t>
            </a:r>
            <a:endParaRPr lang="en-US" sz="2800" dirty="0">
              <a:solidFill>
                <a:schemeClr val="tx1"/>
              </a:solidFill>
            </a:endParaRPr>
          </a:p>
        </p:txBody>
      </p:sp>
      <p:sp>
        <p:nvSpPr>
          <p:cNvPr id="14" name="Rectangle: Rounded Corners 13">
            <a:extLst>
              <a:ext uri="{FF2B5EF4-FFF2-40B4-BE49-F238E27FC236}">
                <a16:creationId xmlns:a16="http://schemas.microsoft.com/office/drawing/2014/main" id="{AB5CCD4D-DA90-464B-A3CE-C8C402EE5B7E}"/>
              </a:ext>
            </a:extLst>
          </p:cNvPr>
          <p:cNvSpPr/>
          <p:nvPr/>
        </p:nvSpPr>
        <p:spPr>
          <a:xfrm>
            <a:off x="2468880" y="1619089"/>
            <a:ext cx="1130177"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t>
            </a:r>
            <a:endParaRPr lang="en-US" sz="3600" baseline="-25000" dirty="0">
              <a:solidFill>
                <a:schemeClr val="tx1"/>
              </a:solidFill>
            </a:endParaRPr>
          </a:p>
        </p:txBody>
      </p:sp>
      <p:sp>
        <p:nvSpPr>
          <p:cNvPr id="15" name="Rectangle: Rounded Corners 14">
            <a:extLst>
              <a:ext uri="{FF2B5EF4-FFF2-40B4-BE49-F238E27FC236}">
                <a16:creationId xmlns:a16="http://schemas.microsoft.com/office/drawing/2014/main" id="{2607D4F2-EBB3-421D-A52A-716EEB897CE9}"/>
              </a:ext>
            </a:extLst>
          </p:cNvPr>
          <p:cNvSpPr/>
          <p:nvPr/>
        </p:nvSpPr>
        <p:spPr>
          <a:xfrm>
            <a:off x="4659261" y="1619089"/>
            <a:ext cx="1281993"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Activation function</a:t>
            </a:r>
          </a:p>
        </p:txBody>
      </p:sp>
      <p:cxnSp>
        <p:nvCxnSpPr>
          <p:cNvPr id="16" name="Straight Arrow Connector 15">
            <a:extLst>
              <a:ext uri="{FF2B5EF4-FFF2-40B4-BE49-F238E27FC236}">
                <a16:creationId xmlns:a16="http://schemas.microsoft.com/office/drawing/2014/main" id="{706C6885-8622-4053-85F3-016B81AAB266}"/>
              </a:ext>
            </a:extLst>
          </p:cNvPr>
          <p:cNvCxnSpPr>
            <a:cxnSpLocks/>
            <a:stCxn id="10" idx="6"/>
            <a:endCxn id="14" idx="1"/>
          </p:cNvCxnSpPr>
          <p:nvPr/>
        </p:nvCxnSpPr>
        <p:spPr>
          <a:xfrm>
            <a:off x="1453661" y="584104"/>
            <a:ext cx="1015219" cy="14499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DF2700C-B7B6-4364-B618-1ABD7E78593A}"/>
              </a:ext>
            </a:extLst>
          </p:cNvPr>
          <p:cNvCxnSpPr>
            <a:cxnSpLocks/>
            <a:stCxn id="12" idx="6"/>
            <a:endCxn id="14" idx="1"/>
          </p:cNvCxnSpPr>
          <p:nvPr/>
        </p:nvCxnSpPr>
        <p:spPr>
          <a:xfrm flipV="1">
            <a:off x="1453660" y="2034086"/>
            <a:ext cx="1015220" cy="527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54151C4-6314-4C2B-AAB2-0EC268E6CDB7}"/>
              </a:ext>
            </a:extLst>
          </p:cNvPr>
          <p:cNvCxnSpPr>
            <a:cxnSpLocks/>
            <a:stCxn id="11" idx="6"/>
            <a:endCxn id="14" idx="1"/>
          </p:cNvCxnSpPr>
          <p:nvPr/>
        </p:nvCxnSpPr>
        <p:spPr>
          <a:xfrm>
            <a:off x="1444282" y="1553602"/>
            <a:ext cx="1024598" cy="480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B383CB8-7F7A-4574-96A2-E17A9435E52F}"/>
              </a:ext>
            </a:extLst>
          </p:cNvPr>
          <p:cNvCxnSpPr>
            <a:cxnSpLocks/>
            <a:stCxn id="13" idx="6"/>
            <a:endCxn id="14" idx="1"/>
          </p:cNvCxnSpPr>
          <p:nvPr/>
        </p:nvCxnSpPr>
        <p:spPr>
          <a:xfrm flipV="1">
            <a:off x="1453661" y="2034086"/>
            <a:ext cx="1015219" cy="1546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415EAB2-33CC-4D82-BAC7-506F8DD37BBD}"/>
              </a:ext>
            </a:extLst>
          </p:cNvPr>
          <p:cNvCxnSpPr>
            <a:cxnSpLocks/>
            <a:stCxn id="14" idx="3"/>
            <a:endCxn id="15" idx="1"/>
          </p:cNvCxnSpPr>
          <p:nvPr/>
        </p:nvCxnSpPr>
        <p:spPr>
          <a:xfrm>
            <a:off x="3599057" y="2034086"/>
            <a:ext cx="10602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15AE797-6F81-44F5-A972-491D11ABE767}"/>
              </a:ext>
            </a:extLst>
          </p:cNvPr>
          <p:cNvCxnSpPr>
            <a:cxnSpLocks/>
            <a:stCxn id="15" idx="3"/>
          </p:cNvCxnSpPr>
          <p:nvPr/>
        </p:nvCxnSpPr>
        <p:spPr>
          <a:xfrm>
            <a:off x="5941254" y="2034086"/>
            <a:ext cx="1448972" cy="11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E670D6B6-81D7-4A21-9480-581E1205CA8F}"/>
              </a:ext>
            </a:extLst>
          </p:cNvPr>
          <p:cNvSpPr/>
          <p:nvPr/>
        </p:nvSpPr>
        <p:spPr>
          <a:xfrm>
            <a:off x="1690441" y="851695"/>
            <a:ext cx="771365" cy="461665"/>
          </a:xfrm>
          <a:prstGeom prst="rect">
            <a:avLst/>
          </a:prstGeom>
        </p:spPr>
        <p:txBody>
          <a:bodyPr wrap="none">
            <a:spAutoFit/>
          </a:bodyPr>
          <a:lstStyle/>
          <a:p>
            <a:r>
              <a:rPr lang="en-US" altLang="en-US" sz="2400" dirty="0"/>
              <a:t>W</a:t>
            </a:r>
            <a:r>
              <a:rPr lang="en-US" altLang="en-US" sz="2400" baseline="-25000" dirty="0"/>
              <a:t>1,1</a:t>
            </a:r>
            <a:endParaRPr lang="en-US" sz="2400" dirty="0"/>
          </a:p>
        </p:txBody>
      </p:sp>
      <p:sp>
        <p:nvSpPr>
          <p:cNvPr id="23" name="Rectangle 22">
            <a:extLst>
              <a:ext uri="{FF2B5EF4-FFF2-40B4-BE49-F238E27FC236}">
                <a16:creationId xmlns:a16="http://schemas.microsoft.com/office/drawing/2014/main" id="{82D1F95B-150C-4352-B819-C252E045A421}"/>
              </a:ext>
            </a:extLst>
          </p:cNvPr>
          <p:cNvSpPr/>
          <p:nvPr/>
        </p:nvSpPr>
        <p:spPr>
          <a:xfrm>
            <a:off x="1542195" y="1398006"/>
            <a:ext cx="771365" cy="461665"/>
          </a:xfrm>
          <a:prstGeom prst="rect">
            <a:avLst/>
          </a:prstGeom>
        </p:spPr>
        <p:txBody>
          <a:bodyPr wrap="none">
            <a:spAutoFit/>
          </a:bodyPr>
          <a:lstStyle/>
          <a:p>
            <a:r>
              <a:rPr lang="en-US" altLang="en-US" sz="2400" dirty="0"/>
              <a:t>W</a:t>
            </a:r>
            <a:r>
              <a:rPr lang="en-US" altLang="en-US" sz="2400" baseline="-25000" dirty="0"/>
              <a:t>1,2</a:t>
            </a:r>
            <a:endParaRPr lang="en-US" sz="2400" dirty="0"/>
          </a:p>
        </p:txBody>
      </p:sp>
      <p:sp>
        <p:nvSpPr>
          <p:cNvPr id="24" name="Rectangle 23">
            <a:extLst>
              <a:ext uri="{FF2B5EF4-FFF2-40B4-BE49-F238E27FC236}">
                <a16:creationId xmlns:a16="http://schemas.microsoft.com/office/drawing/2014/main" id="{9A6016D0-07C3-4F1D-B88A-9A244E61A02C}"/>
              </a:ext>
            </a:extLst>
          </p:cNvPr>
          <p:cNvSpPr/>
          <p:nvPr/>
        </p:nvSpPr>
        <p:spPr>
          <a:xfrm>
            <a:off x="1502848" y="2015553"/>
            <a:ext cx="771365" cy="461665"/>
          </a:xfrm>
          <a:prstGeom prst="rect">
            <a:avLst/>
          </a:prstGeom>
        </p:spPr>
        <p:txBody>
          <a:bodyPr wrap="none">
            <a:spAutoFit/>
          </a:bodyPr>
          <a:lstStyle/>
          <a:p>
            <a:r>
              <a:rPr lang="en-US" altLang="en-US" sz="2400" dirty="0"/>
              <a:t>W</a:t>
            </a:r>
            <a:r>
              <a:rPr lang="en-US" altLang="en-US" sz="2400" baseline="-25000" dirty="0"/>
              <a:t>1,3</a:t>
            </a:r>
            <a:endParaRPr lang="en-US" sz="2400" dirty="0"/>
          </a:p>
        </p:txBody>
      </p:sp>
      <p:sp>
        <p:nvSpPr>
          <p:cNvPr id="25" name="Rectangle 24">
            <a:extLst>
              <a:ext uri="{FF2B5EF4-FFF2-40B4-BE49-F238E27FC236}">
                <a16:creationId xmlns:a16="http://schemas.microsoft.com/office/drawing/2014/main" id="{6DAA1F29-92D4-47A9-8DE7-8A36B5A7B120}"/>
              </a:ext>
            </a:extLst>
          </p:cNvPr>
          <p:cNvSpPr/>
          <p:nvPr/>
        </p:nvSpPr>
        <p:spPr>
          <a:xfrm>
            <a:off x="1525352" y="2673573"/>
            <a:ext cx="780983" cy="461665"/>
          </a:xfrm>
          <a:prstGeom prst="rect">
            <a:avLst/>
          </a:prstGeom>
        </p:spPr>
        <p:txBody>
          <a:bodyPr wrap="none">
            <a:spAutoFit/>
          </a:bodyPr>
          <a:lstStyle/>
          <a:p>
            <a:r>
              <a:rPr lang="en-US" altLang="en-US" sz="2400" dirty="0"/>
              <a:t>W</a:t>
            </a:r>
            <a:r>
              <a:rPr lang="en-US" altLang="en-US" sz="2400" baseline="-25000" dirty="0"/>
              <a:t>1,n</a:t>
            </a:r>
            <a:endParaRPr lang="en-US" sz="2400" dirty="0"/>
          </a:p>
        </p:txBody>
      </p:sp>
      <p:sp>
        <p:nvSpPr>
          <p:cNvPr id="26" name="Rectangle 25">
            <a:extLst>
              <a:ext uri="{FF2B5EF4-FFF2-40B4-BE49-F238E27FC236}">
                <a16:creationId xmlns:a16="http://schemas.microsoft.com/office/drawing/2014/main" id="{9CE8A9D0-A7E9-4EBD-B308-633B84591700}"/>
              </a:ext>
            </a:extLst>
          </p:cNvPr>
          <p:cNvSpPr/>
          <p:nvPr/>
        </p:nvSpPr>
        <p:spPr>
          <a:xfrm>
            <a:off x="2590836" y="3255957"/>
            <a:ext cx="886265" cy="6491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r>
              <a:rPr lang="en-US" sz="2400" baseline="-25000" dirty="0">
                <a:solidFill>
                  <a:schemeClr val="tx1"/>
                </a:solidFill>
              </a:rPr>
              <a:t>1</a:t>
            </a:r>
          </a:p>
        </p:txBody>
      </p:sp>
      <p:cxnSp>
        <p:nvCxnSpPr>
          <p:cNvPr id="27" name="Straight Arrow Connector 26">
            <a:extLst>
              <a:ext uri="{FF2B5EF4-FFF2-40B4-BE49-F238E27FC236}">
                <a16:creationId xmlns:a16="http://schemas.microsoft.com/office/drawing/2014/main" id="{988E1EB4-334C-4C8A-A7A0-9290EA50C3BD}"/>
              </a:ext>
            </a:extLst>
          </p:cNvPr>
          <p:cNvCxnSpPr>
            <a:cxnSpLocks/>
            <a:stCxn id="26" idx="0"/>
            <a:endCxn id="14" idx="2"/>
          </p:cNvCxnSpPr>
          <p:nvPr/>
        </p:nvCxnSpPr>
        <p:spPr>
          <a:xfrm flipV="1">
            <a:off x="3033969" y="2449083"/>
            <a:ext cx="0" cy="806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E6FAE8A1-D3F4-4DF0-9508-2BBCFE3A211D}"/>
              </a:ext>
            </a:extLst>
          </p:cNvPr>
          <p:cNvSpPr/>
          <p:nvPr/>
        </p:nvSpPr>
        <p:spPr>
          <a:xfrm>
            <a:off x="3805310" y="1561481"/>
            <a:ext cx="572448" cy="523220"/>
          </a:xfrm>
          <a:prstGeom prst="rect">
            <a:avLst/>
          </a:prstGeom>
        </p:spPr>
        <p:txBody>
          <a:bodyPr wrap="square">
            <a:spAutoFit/>
          </a:bodyPr>
          <a:lstStyle/>
          <a:p>
            <a:pPr algn="ctr"/>
            <a:r>
              <a:rPr lang="en-US" sz="2800" dirty="0"/>
              <a:t>z</a:t>
            </a:r>
            <a:r>
              <a:rPr lang="en-US" sz="2800" baseline="-25000" dirty="0"/>
              <a:t>1</a:t>
            </a:r>
          </a:p>
        </p:txBody>
      </p:sp>
      <p:sp>
        <p:nvSpPr>
          <p:cNvPr id="29" name="Rectangle 28">
            <a:extLst>
              <a:ext uri="{FF2B5EF4-FFF2-40B4-BE49-F238E27FC236}">
                <a16:creationId xmlns:a16="http://schemas.microsoft.com/office/drawing/2014/main" id="{D945937F-746C-4481-B7B3-E86B1333124C}"/>
              </a:ext>
            </a:extLst>
          </p:cNvPr>
          <p:cNvSpPr/>
          <p:nvPr/>
        </p:nvSpPr>
        <p:spPr>
          <a:xfrm>
            <a:off x="6215546" y="1589459"/>
            <a:ext cx="482824" cy="523220"/>
          </a:xfrm>
          <a:prstGeom prst="rect">
            <a:avLst/>
          </a:prstGeom>
        </p:spPr>
        <p:txBody>
          <a:bodyPr wrap="none">
            <a:spAutoFit/>
          </a:bodyPr>
          <a:lstStyle/>
          <a:p>
            <a:r>
              <a:rPr lang="en-US" altLang="en-US" sz="2800" dirty="0"/>
              <a:t>a</a:t>
            </a:r>
            <a:r>
              <a:rPr lang="en-US" altLang="en-US" sz="2800" baseline="-25000" dirty="0"/>
              <a:t>1</a:t>
            </a:r>
          </a:p>
        </p:txBody>
      </p:sp>
    </p:spTree>
    <p:extLst>
      <p:ext uri="{BB962C8B-B14F-4D97-AF65-F5344CB8AC3E}">
        <p14:creationId xmlns:p14="http://schemas.microsoft.com/office/powerpoint/2010/main" val="3594558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394702" y="75864"/>
            <a:ext cx="8755681" cy="1087978"/>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How does Machine learn?</a:t>
            </a:r>
            <a:endParaRPr lang="en-US" altLang="en-US" sz="4400" b="1" dirty="0">
              <a:solidFill>
                <a:schemeClr val="tx2">
                  <a:lumMod val="50000"/>
                  <a:lumOff val="50000"/>
                </a:schemeClr>
              </a:solidFill>
            </a:endParaRPr>
          </a:p>
        </p:txBody>
      </p:sp>
      <p:sp>
        <p:nvSpPr>
          <p:cNvPr id="4" name="Rectangle: Rounded Corners 3">
            <a:extLst>
              <a:ext uri="{FF2B5EF4-FFF2-40B4-BE49-F238E27FC236}">
                <a16:creationId xmlns:a16="http://schemas.microsoft.com/office/drawing/2014/main" id="{80A06C56-6EB7-43F0-9FC7-20048314AD3B}"/>
              </a:ext>
            </a:extLst>
          </p:cNvPr>
          <p:cNvSpPr/>
          <p:nvPr/>
        </p:nvSpPr>
        <p:spPr>
          <a:xfrm>
            <a:off x="3818502" y="3445631"/>
            <a:ext cx="1914757" cy="1063463"/>
          </a:xfrm>
          <a:prstGeom prst="roundRect">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Algorithm</a:t>
            </a:r>
          </a:p>
        </p:txBody>
      </p:sp>
      <p:sp>
        <p:nvSpPr>
          <p:cNvPr id="25" name="Rectangle: Rounded Corners 24">
            <a:extLst>
              <a:ext uri="{FF2B5EF4-FFF2-40B4-BE49-F238E27FC236}">
                <a16:creationId xmlns:a16="http://schemas.microsoft.com/office/drawing/2014/main" id="{E93180CC-C501-4C33-851A-1ACD2B915971}"/>
              </a:ext>
            </a:extLst>
          </p:cNvPr>
          <p:cNvSpPr/>
          <p:nvPr/>
        </p:nvSpPr>
        <p:spPr>
          <a:xfrm>
            <a:off x="73743" y="822626"/>
            <a:ext cx="2916545" cy="583120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27432" rIns="27432" rtlCol="0" anchor="t"/>
          <a:lstStyle/>
          <a:p>
            <a:pPr algn="ctr"/>
            <a:r>
              <a:rPr lang="en-US" sz="2800" dirty="0">
                <a:solidFill>
                  <a:schemeClr val="tx2">
                    <a:lumMod val="90000"/>
                    <a:lumOff val="10000"/>
                  </a:schemeClr>
                </a:solidFill>
              </a:rPr>
              <a:t>Test Data (cats)</a:t>
            </a:r>
          </a:p>
        </p:txBody>
      </p:sp>
      <p:pic>
        <p:nvPicPr>
          <p:cNvPr id="26" name="Picture 4" descr="Image result for cats">
            <a:extLst>
              <a:ext uri="{FF2B5EF4-FFF2-40B4-BE49-F238E27FC236}">
                <a16:creationId xmlns:a16="http://schemas.microsoft.com/office/drawing/2014/main" id="{B55420C2-A430-48DA-B790-1C60FE684E6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3936" y="1635581"/>
            <a:ext cx="2305255" cy="15368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cats">
            <a:extLst>
              <a:ext uri="{FF2B5EF4-FFF2-40B4-BE49-F238E27FC236}">
                <a16:creationId xmlns:a16="http://schemas.microsoft.com/office/drawing/2014/main" id="{5174694C-7F19-4EF2-9956-2C139B85410F}"/>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6" y="3287611"/>
            <a:ext cx="2475914" cy="165060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cats">
            <a:extLst>
              <a:ext uri="{FF2B5EF4-FFF2-40B4-BE49-F238E27FC236}">
                <a16:creationId xmlns:a16="http://schemas.microsoft.com/office/drawing/2014/main" id="{ADAA932B-50C1-445C-81A6-230D48AA456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91312" y="5074113"/>
            <a:ext cx="2206780" cy="146658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FDF9D002-74ED-48CA-9A30-2D58F027879D}"/>
              </a:ext>
            </a:extLst>
          </p:cNvPr>
          <p:cNvCxnSpPr>
            <a:cxnSpLocks/>
            <a:stCxn id="26" idx="3"/>
            <a:endCxn id="4" idx="1"/>
          </p:cNvCxnSpPr>
          <p:nvPr/>
        </p:nvCxnSpPr>
        <p:spPr>
          <a:xfrm>
            <a:off x="2619191" y="2404000"/>
            <a:ext cx="1199311" cy="1573363"/>
          </a:xfrm>
          <a:prstGeom prst="straightConnector1">
            <a:avLst/>
          </a:prstGeom>
          <a:ln w="57150" cmpd="sng">
            <a:solidFill>
              <a:srgbClr val="FFC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6D0BDFD-09E9-4740-8229-57B87640B3DD}"/>
              </a:ext>
            </a:extLst>
          </p:cNvPr>
          <p:cNvCxnSpPr>
            <a:cxnSpLocks/>
            <a:stCxn id="27" idx="3"/>
            <a:endCxn id="4" idx="1"/>
          </p:cNvCxnSpPr>
          <p:nvPr/>
        </p:nvCxnSpPr>
        <p:spPr>
          <a:xfrm flipV="1">
            <a:off x="2704520" y="3977363"/>
            <a:ext cx="1113982" cy="135553"/>
          </a:xfrm>
          <a:prstGeom prst="straightConnector1">
            <a:avLst/>
          </a:prstGeom>
          <a:ln w="57150" cmpd="sng">
            <a:solidFill>
              <a:srgbClr val="FFC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0C9660D-6DC9-49C9-8B73-16A11D56AB27}"/>
              </a:ext>
            </a:extLst>
          </p:cNvPr>
          <p:cNvCxnSpPr>
            <a:cxnSpLocks/>
            <a:stCxn id="28" idx="3"/>
            <a:endCxn id="4" idx="1"/>
          </p:cNvCxnSpPr>
          <p:nvPr/>
        </p:nvCxnSpPr>
        <p:spPr>
          <a:xfrm flipV="1">
            <a:off x="2498092" y="3977363"/>
            <a:ext cx="1320410" cy="1830045"/>
          </a:xfrm>
          <a:prstGeom prst="straightConnector1">
            <a:avLst/>
          </a:prstGeom>
          <a:ln w="57150" cmpd="sng">
            <a:solidFill>
              <a:srgbClr val="FFC0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3" name="Rectangle: Rounded Corners 42">
            <a:extLst>
              <a:ext uri="{FF2B5EF4-FFF2-40B4-BE49-F238E27FC236}">
                <a16:creationId xmlns:a16="http://schemas.microsoft.com/office/drawing/2014/main" id="{0C0C04AC-BB91-4C19-AEA2-792D6776CA4D}"/>
              </a:ext>
            </a:extLst>
          </p:cNvPr>
          <p:cNvSpPr/>
          <p:nvPr/>
        </p:nvSpPr>
        <p:spPr>
          <a:xfrm>
            <a:off x="6445803" y="4112916"/>
            <a:ext cx="2424196" cy="233521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solidFill>
                  <a:schemeClr val="tx2">
                    <a:lumMod val="90000"/>
                    <a:lumOff val="10000"/>
                  </a:schemeClr>
                </a:solidFill>
              </a:rPr>
              <a:t>Real Data</a:t>
            </a:r>
          </a:p>
        </p:txBody>
      </p:sp>
      <p:pic>
        <p:nvPicPr>
          <p:cNvPr id="1026" name="Picture 2" descr="Image result for cat">
            <a:extLst>
              <a:ext uri="{FF2B5EF4-FFF2-40B4-BE49-F238E27FC236}">
                <a16:creationId xmlns:a16="http://schemas.microsoft.com/office/drawing/2014/main" id="{48FED290-173D-4687-B654-C2DAAAEADDCB}"/>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639403" y="4763829"/>
            <a:ext cx="2137907" cy="1422032"/>
          </a:xfrm>
          <a:prstGeom prst="rect">
            <a:avLst/>
          </a:prstGeom>
          <a:noFill/>
          <a:extLst>
            <a:ext uri="{909E8E84-426E-40DD-AFC4-6F175D3DCCD1}">
              <a14:hiddenFill xmlns:a14="http://schemas.microsoft.com/office/drawing/2010/main">
                <a:solidFill>
                  <a:srgbClr val="FFFFFF"/>
                </a:solidFill>
              </a14:hiddenFill>
            </a:ext>
          </a:extLst>
        </p:spPr>
      </p:pic>
      <p:sp>
        <p:nvSpPr>
          <p:cNvPr id="2067" name="Arrow: Curved Down 2066">
            <a:extLst>
              <a:ext uri="{FF2B5EF4-FFF2-40B4-BE49-F238E27FC236}">
                <a16:creationId xmlns:a16="http://schemas.microsoft.com/office/drawing/2014/main" id="{58AB540F-3286-43A7-AE45-E33BC9665F74}"/>
              </a:ext>
            </a:extLst>
          </p:cNvPr>
          <p:cNvSpPr/>
          <p:nvPr/>
        </p:nvSpPr>
        <p:spPr>
          <a:xfrm rot="16200000">
            <a:off x="4920383" y="3689245"/>
            <a:ext cx="2335211" cy="715628"/>
          </a:xfrm>
          <a:prstGeom prst="curved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Rounded Corners 56">
            <a:extLst>
              <a:ext uri="{FF2B5EF4-FFF2-40B4-BE49-F238E27FC236}">
                <a16:creationId xmlns:a16="http://schemas.microsoft.com/office/drawing/2014/main" id="{21C9D99C-D1C7-49FC-A3D3-509F0E7C0815}"/>
              </a:ext>
            </a:extLst>
          </p:cNvPr>
          <p:cNvSpPr/>
          <p:nvPr/>
        </p:nvSpPr>
        <p:spPr>
          <a:xfrm>
            <a:off x="6445803" y="2501752"/>
            <a:ext cx="2469591" cy="10634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lumMod val="90000"/>
                    <a:lumOff val="10000"/>
                  </a:schemeClr>
                </a:solidFill>
              </a:rPr>
              <a:t>cat</a:t>
            </a:r>
          </a:p>
        </p:txBody>
      </p:sp>
    </p:spTree>
    <p:extLst>
      <p:ext uri="{BB962C8B-B14F-4D97-AF65-F5344CB8AC3E}">
        <p14:creationId xmlns:p14="http://schemas.microsoft.com/office/powerpoint/2010/main" val="2330511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A257-5CF0-4FD3-AAB7-6350B97DC918}"/>
              </a:ext>
            </a:extLst>
          </p:cNvPr>
          <p:cNvSpPr txBox="1">
            <a:spLocks/>
          </p:cNvSpPr>
          <p:nvPr/>
        </p:nvSpPr>
        <p:spPr>
          <a:xfrm>
            <a:off x="146898" y="173871"/>
            <a:ext cx="8850203" cy="110628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Activation Functions</a:t>
            </a:r>
            <a:endParaRPr lang="en-US" altLang="en-US" sz="4400" b="1" dirty="0">
              <a:solidFill>
                <a:schemeClr val="tx2">
                  <a:lumMod val="50000"/>
                  <a:lumOff val="50000"/>
                </a:schemeClr>
              </a:solidFill>
            </a:endParaRPr>
          </a:p>
        </p:txBody>
      </p:sp>
      <p:sp>
        <p:nvSpPr>
          <p:cNvPr id="9" name="Title 1">
            <a:extLst>
              <a:ext uri="{FF2B5EF4-FFF2-40B4-BE49-F238E27FC236}">
                <a16:creationId xmlns:a16="http://schemas.microsoft.com/office/drawing/2014/main" id="{BC056523-5659-447A-9825-D7540F4A906E}"/>
              </a:ext>
            </a:extLst>
          </p:cNvPr>
          <p:cNvSpPr txBox="1">
            <a:spLocks/>
          </p:cNvSpPr>
          <p:nvPr/>
        </p:nvSpPr>
        <p:spPr>
          <a:xfrm>
            <a:off x="57503" y="1173664"/>
            <a:ext cx="8850203" cy="893302"/>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457200" indent="-457200">
              <a:buFont typeface="Arial" panose="020B0604020202020204" pitchFamily="34" charset="0"/>
              <a:buChar char="•"/>
            </a:pPr>
            <a:r>
              <a:rPr lang="en-US" altLang="en-US" sz="2400" dirty="0"/>
              <a:t>Introduction – a node that is added to the output of NNs. Sometime, it could be added between two NNs.</a:t>
            </a:r>
          </a:p>
          <a:p>
            <a:pPr marL="457200" indent="-457200">
              <a:buFont typeface="Arial" panose="020B0604020202020204" pitchFamily="34" charset="0"/>
              <a:buChar char="•"/>
            </a:pPr>
            <a:r>
              <a:rPr lang="en-US" altLang="en-US" sz="2400" dirty="0"/>
              <a:t>Purpose – to provide boundary of outputs.</a:t>
            </a:r>
          </a:p>
          <a:p>
            <a:pPr marL="457200" indent="-457200">
              <a:buFont typeface="Arial" panose="020B0604020202020204" pitchFamily="34" charset="0"/>
              <a:buChar char="•"/>
            </a:pPr>
            <a:endParaRPr lang="en-US" altLang="en-US" sz="2400" dirty="0"/>
          </a:p>
          <a:p>
            <a:endParaRPr lang="en-US" altLang="en-US" sz="2400" dirty="0"/>
          </a:p>
          <a:p>
            <a:endParaRPr lang="en-US" altLang="en-US" sz="2400" dirty="0"/>
          </a:p>
          <a:p>
            <a:endParaRPr lang="en-US" altLang="en-US" sz="2400" dirty="0"/>
          </a:p>
          <a:p>
            <a:endParaRPr lang="en-US" altLang="en-US" sz="2400" dirty="0"/>
          </a:p>
          <a:p>
            <a:r>
              <a:rPr lang="en-US" altLang="en-US" sz="2400" dirty="0"/>
              <a:t>  </a:t>
            </a:r>
          </a:p>
        </p:txBody>
      </p:sp>
      <p:sp>
        <p:nvSpPr>
          <p:cNvPr id="10" name="Title 1">
            <a:extLst>
              <a:ext uri="{FF2B5EF4-FFF2-40B4-BE49-F238E27FC236}">
                <a16:creationId xmlns:a16="http://schemas.microsoft.com/office/drawing/2014/main" id="{1D60ADE1-1D20-441A-AC68-72D43A6416BF}"/>
              </a:ext>
            </a:extLst>
          </p:cNvPr>
          <p:cNvSpPr txBox="1">
            <a:spLocks/>
          </p:cNvSpPr>
          <p:nvPr/>
        </p:nvSpPr>
        <p:spPr>
          <a:xfrm>
            <a:off x="57503" y="2475013"/>
            <a:ext cx="4626877" cy="1106290"/>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457200" indent="-457200">
              <a:buFont typeface="Arial" panose="020B0604020202020204" pitchFamily="34" charset="0"/>
              <a:buChar char="•"/>
            </a:pPr>
            <a:r>
              <a:rPr lang="en-US" altLang="en-US" sz="2400" dirty="0"/>
              <a:t>Linear function</a:t>
            </a:r>
          </a:p>
          <a:p>
            <a:pPr marL="914400" lvl="1" indent="-457200">
              <a:buFont typeface="Arial" panose="020B0604020202020204" pitchFamily="34" charset="0"/>
              <a:buChar char="•"/>
            </a:pPr>
            <a:r>
              <a:rPr lang="en-US" altLang="en-US" sz="2000" dirty="0"/>
              <a:t>f(x) = ax + b </a:t>
            </a:r>
          </a:p>
          <a:p>
            <a:pPr marL="914400" lvl="1" indent="-457200">
              <a:buFont typeface="Arial" panose="020B0604020202020204" pitchFamily="34" charset="0"/>
              <a:buChar char="•"/>
            </a:pPr>
            <a:r>
              <a:rPr lang="en-US" altLang="en-US" sz="2000" dirty="0"/>
              <a:t>Ex. Regression</a:t>
            </a:r>
            <a:endParaRPr lang="en-US" altLang="en-US" sz="2400" dirty="0"/>
          </a:p>
        </p:txBody>
      </p:sp>
      <p:pic>
        <p:nvPicPr>
          <p:cNvPr id="12" name="Picture 11">
            <a:extLst>
              <a:ext uri="{FF2B5EF4-FFF2-40B4-BE49-F238E27FC236}">
                <a16:creationId xmlns:a16="http://schemas.microsoft.com/office/drawing/2014/main" id="{ED8F5F25-5825-44B9-9A03-2CFA00E53DF7}"/>
              </a:ext>
            </a:extLst>
          </p:cNvPr>
          <p:cNvPicPr>
            <a:picLocks noChangeAspect="1"/>
          </p:cNvPicPr>
          <p:nvPr/>
        </p:nvPicPr>
        <p:blipFill>
          <a:blip r:embed="rId2"/>
          <a:stretch>
            <a:fillRect/>
          </a:stretch>
        </p:blipFill>
        <p:spPr>
          <a:xfrm>
            <a:off x="118762" y="3884835"/>
            <a:ext cx="3566974" cy="2171202"/>
          </a:xfrm>
          <a:prstGeom prst="rect">
            <a:avLst/>
          </a:prstGeom>
        </p:spPr>
      </p:pic>
      <p:pic>
        <p:nvPicPr>
          <p:cNvPr id="13" name="Picture 12">
            <a:extLst>
              <a:ext uri="{FF2B5EF4-FFF2-40B4-BE49-F238E27FC236}">
                <a16:creationId xmlns:a16="http://schemas.microsoft.com/office/drawing/2014/main" id="{3CF7B2D1-945A-4032-8879-498577DDCFF3}"/>
              </a:ext>
            </a:extLst>
          </p:cNvPr>
          <p:cNvPicPr>
            <a:picLocks noChangeAspect="1"/>
          </p:cNvPicPr>
          <p:nvPr/>
        </p:nvPicPr>
        <p:blipFill>
          <a:blip r:embed="rId3"/>
          <a:stretch>
            <a:fillRect/>
          </a:stretch>
        </p:blipFill>
        <p:spPr>
          <a:xfrm>
            <a:off x="4220308" y="4063627"/>
            <a:ext cx="4999623" cy="2693099"/>
          </a:xfrm>
          <a:prstGeom prst="rect">
            <a:avLst/>
          </a:prstGeom>
        </p:spPr>
      </p:pic>
      <p:sp>
        <p:nvSpPr>
          <p:cNvPr id="14" name="Title 1">
            <a:extLst>
              <a:ext uri="{FF2B5EF4-FFF2-40B4-BE49-F238E27FC236}">
                <a16:creationId xmlns:a16="http://schemas.microsoft.com/office/drawing/2014/main" id="{F5EFF470-F2FA-44B2-AC9D-C94DE1E168CF}"/>
              </a:ext>
            </a:extLst>
          </p:cNvPr>
          <p:cNvSpPr txBox="1">
            <a:spLocks/>
          </p:cNvSpPr>
          <p:nvPr/>
        </p:nvSpPr>
        <p:spPr>
          <a:xfrm>
            <a:off x="3587261" y="2440883"/>
            <a:ext cx="5556739" cy="97301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457200" indent="-457200">
              <a:buFont typeface="Arial" panose="020B0604020202020204" pitchFamily="34" charset="0"/>
              <a:buChar char="•"/>
            </a:pPr>
            <a:r>
              <a:rPr lang="en-US" altLang="en-US" sz="2400" dirty="0"/>
              <a:t>Sigmoid or Logistic function</a:t>
            </a:r>
          </a:p>
          <a:p>
            <a:pPr marL="914400" lvl="1" indent="-457200">
              <a:buFont typeface="Arial" panose="020B0604020202020204" pitchFamily="34" charset="0"/>
              <a:buChar char="•"/>
            </a:pPr>
            <a:r>
              <a:rPr lang="en-US" altLang="en-US" sz="2000" dirty="0"/>
              <a:t>f(x) = 1 / (1 + e</a:t>
            </a:r>
            <a:r>
              <a:rPr lang="en-US" altLang="en-US" sz="2000" baseline="30000" dirty="0"/>
              <a:t>-x</a:t>
            </a:r>
            <a:r>
              <a:rPr lang="en-US" altLang="en-US" sz="2000" dirty="0"/>
              <a:t>) </a:t>
            </a:r>
          </a:p>
          <a:p>
            <a:pPr marL="914400" lvl="1" indent="-457200">
              <a:buFont typeface="Arial" panose="020B0604020202020204" pitchFamily="34" charset="0"/>
              <a:buChar char="•"/>
            </a:pPr>
            <a:r>
              <a:rPr lang="en-US" altLang="en-US" sz="2000" dirty="0"/>
              <a:t>Ex. Logistic Regression, DNN, CNN</a:t>
            </a:r>
          </a:p>
          <a:p>
            <a:pPr marL="914400" lvl="1" indent="-457200">
              <a:buFont typeface="Arial" panose="020B0604020202020204" pitchFamily="34" charset="0"/>
              <a:buChar char="•"/>
            </a:pPr>
            <a:r>
              <a:rPr lang="en-US" altLang="en-US" sz="2000" dirty="0"/>
              <a:t>Purpose – to predict the probability as an output since it exists between 0 and 1</a:t>
            </a:r>
          </a:p>
        </p:txBody>
      </p:sp>
    </p:spTree>
    <p:extLst>
      <p:ext uri="{BB962C8B-B14F-4D97-AF65-F5344CB8AC3E}">
        <p14:creationId xmlns:p14="http://schemas.microsoft.com/office/powerpoint/2010/main" val="933820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A257-5CF0-4FD3-AAB7-6350B97DC918}"/>
              </a:ext>
            </a:extLst>
          </p:cNvPr>
          <p:cNvSpPr txBox="1">
            <a:spLocks/>
          </p:cNvSpPr>
          <p:nvPr/>
        </p:nvSpPr>
        <p:spPr>
          <a:xfrm>
            <a:off x="146898" y="173871"/>
            <a:ext cx="8850203" cy="110628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Activation Functions</a:t>
            </a:r>
            <a:endParaRPr lang="en-US" altLang="en-US" sz="4400" b="1" dirty="0">
              <a:solidFill>
                <a:schemeClr val="tx2">
                  <a:lumMod val="50000"/>
                  <a:lumOff val="50000"/>
                </a:schemeClr>
              </a:solidFill>
            </a:endParaRPr>
          </a:p>
        </p:txBody>
      </p:sp>
      <p:sp>
        <p:nvSpPr>
          <p:cNvPr id="9" name="Title 1">
            <a:extLst>
              <a:ext uri="{FF2B5EF4-FFF2-40B4-BE49-F238E27FC236}">
                <a16:creationId xmlns:a16="http://schemas.microsoft.com/office/drawing/2014/main" id="{BC056523-5659-447A-9825-D7540F4A906E}"/>
              </a:ext>
            </a:extLst>
          </p:cNvPr>
          <p:cNvSpPr txBox="1">
            <a:spLocks/>
          </p:cNvSpPr>
          <p:nvPr/>
        </p:nvSpPr>
        <p:spPr>
          <a:xfrm>
            <a:off x="-59551" y="1486846"/>
            <a:ext cx="4809919" cy="1605125"/>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457200" indent="-457200">
              <a:buFont typeface="Arial" panose="020B0604020202020204" pitchFamily="34" charset="0"/>
              <a:buChar char="•"/>
            </a:pPr>
            <a:r>
              <a:rPr lang="en-US" altLang="en-US" sz="2400" dirty="0"/>
              <a:t>Tanh or Hyperbolic Tangent function</a:t>
            </a:r>
          </a:p>
          <a:p>
            <a:pPr marL="914400" lvl="1" indent="-457200">
              <a:buFont typeface="Arial" panose="020B0604020202020204" pitchFamily="34" charset="0"/>
              <a:buChar char="•"/>
            </a:pPr>
            <a:r>
              <a:rPr lang="en-US" altLang="en-US" sz="2100" dirty="0"/>
              <a:t>f(x) = tahn(x) = 2 / (1 + e</a:t>
            </a:r>
            <a:r>
              <a:rPr lang="en-US" altLang="en-US" sz="2100" baseline="30000" dirty="0"/>
              <a:t>-x</a:t>
            </a:r>
            <a:r>
              <a:rPr lang="en-US" altLang="en-US" sz="2100" dirty="0"/>
              <a:t>) – 1</a:t>
            </a:r>
          </a:p>
          <a:p>
            <a:pPr marL="914400" lvl="1" indent="-457200">
              <a:buFont typeface="Arial" panose="020B0604020202020204" pitchFamily="34" charset="0"/>
              <a:buChar char="•"/>
            </a:pPr>
            <a:r>
              <a:rPr lang="en-US" altLang="en-US" sz="2100" dirty="0"/>
              <a:t>Ex. RNN</a:t>
            </a:r>
          </a:p>
          <a:p>
            <a:pPr marL="914400" lvl="1" indent="-457200">
              <a:buFont typeface="Arial" panose="020B0604020202020204" pitchFamily="34" charset="0"/>
              <a:buChar char="•"/>
            </a:pPr>
            <a:r>
              <a:rPr lang="en-US" sz="2100" dirty="0"/>
              <a:t>mainly used for classification between two classes</a:t>
            </a:r>
            <a:r>
              <a:rPr lang="en-US" altLang="en-US" sz="2100" dirty="0"/>
              <a:t> </a:t>
            </a:r>
          </a:p>
        </p:txBody>
      </p:sp>
      <p:pic>
        <p:nvPicPr>
          <p:cNvPr id="5" name="Picture 4">
            <a:extLst>
              <a:ext uri="{FF2B5EF4-FFF2-40B4-BE49-F238E27FC236}">
                <a16:creationId xmlns:a16="http://schemas.microsoft.com/office/drawing/2014/main" id="{6C89A186-5CE8-4742-BFDC-BA1D83BE03ED}"/>
              </a:ext>
            </a:extLst>
          </p:cNvPr>
          <p:cNvPicPr>
            <a:picLocks noChangeAspect="1"/>
          </p:cNvPicPr>
          <p:nvPr/>
        </p:nvPicPr>
        <p:blipFill>
          <a:blip r:embed="rId2"/>
          <a:stretch>
            <a:fillRect/>
          </a:stretch>
        </p:blipFill>
        <p:spPr>
          <a:xfrm>
            <a:off x="609791" y="3766030"/>
            <a:ext cx="3471236" cy="2622430"/>
          </a:xfrm>
          <a:prstGeom prst="rect">
            <a:avLst/>
          </a:prstGeom>
        </p:spPr>
      </p:pic>
      <p:pic>
        <p:nvPicPr>
          <p:cNvPr id="6" name="Picture 5">
            <a:extLst>
              <a:ext uri="{FF2B5EF4-FFF2-40B4-BE49-F238E27FC236}">
                <a16:creationId xmlns:a16="http://schemas.microsoft.com/office/drawing/2014/main" id="{C4C0B46D-1B69-40F3-890B-FD6275FB238C}"/>
              </a:ext>
            </a:extLst>
          </p:cNvPr>
          <p:cNvPicPr>
            <a:picLocks noChangeAspect="1"/>
          </p:cNvPicPr>
          <p:nvPr/>
        </p:nvPicPr>
        <p:blipFill>
          <a:blip r:embed="rId3"/>
          <a:stretch>
            <a:fillRect/>
          </a:stretch>
        </p:blipFill>
        <p:spPr>
          <a:xfrm>
            <a:off x="5176910" y="3673861"/>
            <a:ext cx="3967089" cy="3202482"/>
          </a:xfrm>
          <a:prstGeom prst="rect">
            <a:avLst/>
          </a:prstGeom>
        </p:spPr>
      </p:pic>
      <p:sp>
        <p:nvSpPr>
          <p:cNvPr id="10" name="Title 1">
            <a:extLst>
              <a:ext uri="{FF2B5EF4-FFF2-40B4-BE49-F238E27FC236}">
                <a16:creationId xmlns:a16="http://schemas.microsoft.com/office/drawing/2014/main" id="{56269013-4B23-4BC3-AE8A-484DCFCDEC21}"/>
              </a:ext>
            </a:extLst>
          </p:cNvPr>
          <p:cNvSpPr txBox="1">
            <a:spLocks/>
          </p:cNvSpPr>
          <p:nvPr/>
        </p:nvSpPr>
        <p:spPr>
          <a:xfrm>
            <a:off x="4571999" y="1434904"/>
            <a:ext cx="4626877" cy="1106290"/>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457200" indent="-457200">
              <a:buFont typeface="Arial" panose="020B0604020202020204" pitchFamily="34" charset="0"/>
              <a:buChar char="•"/>
            </a:pPr>
            <a:r>
              <a:rPr lang="en-US" altLang="en-US" sz="2400" dirty="0"/>
              <a:t>ReLU (Rectified Linear Unit) function</a:t>
            </a:r>
          </a:p>
          <a:p>
            <a:pPr marL="914400" lvl="1" indent="-457200">
              <a:buFont typeface="Arial" panose="020B0604020202020204" pitchFamily="34" charset="0"/>
              <a:buChar char="•"/>
            </a:pPr>
            <a:r>
              <a:rPr lang="en-US" altLang="en-US" sz="2100" dirty="0"/>
              <a:t>f(x) = 0 for x &lt; 0 ; x for x&gt;= 0</a:t>
            </a:r>
          </a:p>
          <a:p>
            <a:pPr marL="914400" lvl="1" indent="-457200">
              <a:buFont typeface="Arial" panose="020B0604020202020204" pitchFamily="34" charset="0"/>
              <a:buChar char="•"/>
            </a:pPr>
            <a:r>
              <a:rPr lang="en-US" altLang="en-US" sz="2100" dirty="0"/>
              <a:t>Ex – CNN, DNN</a:t>
            </a:r>
          </a:p>
          <a:p>
            <a:pPr marL="914400" lvl="1" indent="-457200">
              <a:buFont typeface="Arial" panose="020B0604020202020204" pitchFamily="34" charset="0"/>
              <a:buChar char="•"/>
            </a:pPr>
            <a:r>
              <a:rPr lang="en-US" sz="2100" dirty="0"/>
              <a:t>the most used activation function in the world right now</a:t>
            </a:r>
          </a:p>
          <a:p>
            <a:pPr marL="914400" lvl="1" indent="-457200">
              <a:buFont typeface="Arial" panose="020B0604020202020204" pitchFamily="34" charset="0"/>
              <a:buChar char="•"/>
            </a:pPr>
            <a:r>
              <a:rPr lang="en-US" altLang="en-US" sz="2100" dirty="0"/>
              <a:t>Speeding up the computation</a:t>
            </a:r>
          </a:p>
        </p:txBody>
      </p:sp>
    </p:spTree>
    <p:extLst>
      <p:ext uri="{BB962C8B-B14F-4D97-AF65-F5344CB8AC3E}">
        <p14:creationId xmlns:p14="http://schemas.microsoft.com/office/powerpoint/2010/main" val="2646454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A257-5CF0-4FD3-AAB7-6350B97DC918}"/>
              </a:ext>
            </a:extLst>
          </p:cNvPr>
          <p:cNvSpPr txBox="1">
            <a:spLocks/>
          </p:cNvSpPr>
          <p:nvPr/>
        </p:nvSpPr>
        <p:spPr>
          <a:xfrm>
            <a:off x="146898" y="173871"/>
            <a:ext cx="8850203" cy="110628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Activation Functions</a:t>
            </a:r>
            <a:endParaRPr lang="en-US" altLang="en-US" sz="4400" b="1" dirty="0">
              <a:solidFill>
                <a:schemeClr val="tx2">
                  <a:lumMod val="50000"/>
                  <a:lumOff val="50000"/>
                </a:schemeClr>
              </a:solidFill>
            </a:endParaRPr>
          </a:p>
        </p:txBody>
      </p:sp>
      <p:sp>
        <p:nvSpPr>
          <p:cNvPr id="9" name="Title 1">
            <a:extLst>
              <a:ext uri="{FF2B5EF4-FFF2-40B4-BE49-F238E27FC236}">
                <a16:creationId xmlns:a16="http://schemas.microsoft.com/office/drawing/2014/main" id="{BC056523-5659-447A-9825-D7540F4A906E}"/>
              </a:ext>
            </a:extLst>
          </p:cNvPr>
          <p:cNvSpPr txBox="1">
            <a:spLocks/>
          </p:cNvSpPr>
          <p:nvPr/>
        </p:nvSpPr>
        <p:spPr>
          <a:xfrm>
            <a:off x="1231" y="1280160"/>
            <a:ext cx="4416023" cy="3545058"/>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457200" indent="-457200">
              <a:buFont typeface="Arial" panose="020B0604020202020204" pitchFamily="34" charset="0"/>
              <a:buChar char="•"/>
            </a:pPr>
            <a:r>
              <a:rPr lang="en-US" altLang="en-US" sz="2400" dirty="0"/>
              <a:t>Softmax function</a:t>
            </a:r>
          </a:p>
          <a:p>
            <a:pPr marL="914400" lvl="1" indent="-457200">
              <a:buFont typeface="Arial" panose="020B0604020202020204" pitchFamily="34" charset="0"/>
              <a:buChar char="•"/>
            </a:pPr>
            <a:r>
              <a:rPr lang="en-US" altLang="en-US" sz="2000" dirty="0"/>
              <a:t>f(x</a:t>
            </a:r>
            <a:r>
              <a:rPr lang="en-US" altLang="en-US" sz="2000" baseline="-25000" dirty="0"/>
              <a:t>i</a:t>
            </a:r>
            <a:r>
              <a:rPr lang="en-US" altLang="en-US" sz="2000" dirty="0"/>
              <a:t>) = e</a:t>
            </a:r>
            <a:r>
              <a:rPr lang="en-US" altLang="en-US" sz="2000" baseline="30000" dirty="0"/>
              <a:t>-xi</a:t>
            </a:r>
            <a:r>
              <a:rPr lang="en-US" altLang="en-US" sz="2000" dirty="0"/>
              <a:t> / sum(e</a:t>
            </a:r>
            <a:r>
              <a:rPr lang="en-US" altLang="en-US" sz="2000" baseline="30000" dirty="0"/>
              <a:t>-x</a:t>
            </a:r>
            <a:r>
              <a:rPr lang="en-US" altLang="en-US" sz="2000" dirty="0"/>
              <a:t>)</a:t>
            </a:r>
          </a:p>
          <a:p>
            <a:pPr marL="914400" lvl="1" indent="-457200">
              <a:buFont typeface="Arial" panose="020B0604020202020204" pitchFamily="34" charset="0"/>
              <a:buChar char="•"/>
            </a:pPr>
            <a:r>
              <a:rPr lang="en-US" altLang="en-US" sz="2000" dirty="0"/>
              <a:t>Unlike Sigmoid, the sum does not need to add up to 1</a:t>
            </a:r>
          </a:p>
          <a:p>
            <a:pPr marL="914400" lvl="1" indent="-457200">
              <a:buFont typeface="Arial" panose="020B0604020202020204" pitchFamily="34" charset="0"/>
              <a:buChar char="•"/>
            </a:pPr>
            <a:r>
              <a:rPr lang="en-US" altLang="en-US" sz="2000" dirty="0"/>
              <a:t>Usage – RNN</a:t>
            </a:r>
          </a:p>
          <a:p>
            <a:pPr marL="914400" lvl="1" indent="-457200">
              <a:buFont typeface="Arial" panose="020B0604020202020204" pitchFamily="34" charset="0"/>
              <a:buChar char="•"/>
            </a:pPr>
            <a:r>
              <a:rPr lang="en-US" altLang="en-US" sz="2000" dirty="0"/>
              <a:t>To provide the probability of a given output.  The model will select the best probability. </a:t>
            </a:r>
          </a:p>
          <a:p>
            <a:pPr marL="914400" lvl="1" indent="-457200">
              <a:buFont typeface="Arial" panose="020B0604020202020204" pitchFamily="34" charset="0"/>
              <a:buChar char="•"/>
            </a:pPr>
            <a:r>
              <a:rPr lang="en-US" altLang="en-US" sz="2000" dirty="0"/>
              <a:t>Text Sensitivity Analysis – read texts and predict the mood of text</a:t>
            </a:r>
          </a:p>
        </p:txBody>
      </p:sp>
      <p:pic>
        <p:nvPicPr>
          <p:cNvPr id="8" name="Picture 7">
            <a:extLst>
              <a:ext uri="{FF2B5EF4-FFF2-40B4-BE49-F238E27FC236}">
                <a16:creationId xmlns:a16="http://schemas.microsoft.com/office/drawing/2014/main" id="{72AF39B5-FA70-4608-84D5-787BD31BCE4E}"/>
              </a:ext>
            </a:extLst>
          </p:cNvPr>
          <p:cNvPicPr>
            <a:picLocks noChangeAspect="1"/>
          </p:cNvPicPr>
          <p:nvPr/>
        </p:nvPicPr>
        <p:blipFill>
          <a:blip r:embed="rId2"/>
          <a:stretch>
            <a:fillRect/>
          </a:stretch>
        </p:blipFill>
        <p:spPr>
          <a:xfrm>
            <a:off x="4572001" y="1438292"/>
            <a:ext cx="4572000" cy="2924432"/>
          </a:xfrm>
          <a:prstGeom prst="rect">
            <a:avLst/>
          </a:prstGeom>
        </p:spPr>
      </p:pic>
      <p:graphicFrame>
        <p:nvGraphicFramePr>
          <p:cNvPr id="10" name="Table 9">
            <a:extLst>
              <a:ext uri="{FF2B5EF4-FFF2-40B4-BE49-F238E27FC236}">
                <a16:creationId xmlns:a16="http://schemas.microsoft.com/office/drawing/2014/main" id="{BDBF2059-84FF-4318-90B5-32D52F95F672}"/>
              </a:ext>
            </a:extLst>
          </p:cNvPr>
          <p:cNvGraphicFramePr>
            <a:graphicFrameLocks noGrp="1"/>
          </p:cNvGraphicFramePr>
          <p:nvPr>
            <p:extLst>
              <p:ext uri="{D42A27DB-BD31-4B8C-83A1-F6EECF244321}">
                <p14:modId xmlns:p14="http://schemas.microsoft.com/office/powerpoint/2010/main" val="1703699289"/>
              </p:ext>
            </p:extLst>
          </p:nvPr>
        </p:nvGraphicFramePr>
        <p:xfrm>
          <a:off x="915206" y="4931508"/>
          <a:ext cx="6096000" cy="12801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021301524"/>
                    </a:ext>
                  </a:extLst>
                </a:gridCol>
                <a:gridCol w="1219200">
                  <a:extLst>
                    <a:ext uri="{9D8B030D-6E8A-4147-A177-3AD203B41FA5}">
                      <a16:colId xmlns:a16="http://schemas.microsoft.com/office/drawing/2014/main" val="330206769"/>
                    </a:ext>
                  </a:extLst>
                </a:gridCol>
                <a:gridCol w="1219200">
                  <a:extLst>
                    <a:ext uri="{9D8B030D-6E8A-4147-A177-3AD203B41FA5}">
                      <a16:colId xmlns:a16="http://schemas.microsoft.com/office/drawing/2014/main" val="3229050376"/>
                    </a:ext>
                  </a:extLst>
                </a:gridCol>
                <a:gridCol w="1219200">
                  <a:extLst>
                    <a:ext uri="{9D8B030D-6E8A-4147-A177-3AD203B41FA5}">
                      <a16:colId xmlns:a16="http://schemas.microsoft.com/office/drawing/2014/main" val="1882058939"/>
                    </a:ext>
                  </a:extLst>
                </a:gridCol>
                <a:gridCol w="1219200">
                  <a:extLst>
                    <a:ext uri="{9D8B030D-6E8A-4147-A177-3AD203B41FA5}">
                      <a16:colId xmlns:a16="http://schemas.microsoft.com/office/drawing/2014/main" val="1582338036"/>
                    </a:ext>
                  </a:extLst>
                </a:gridCol>
              </a:tblGrid>
              <a:tr h="370840">
                <a:tc>
                  <a:txBody>
                    <a:bodyPr/>
                    <a:lstStyle/>
                    <a:p>
                      <a:r>
                        <a:rPr lang="en-US" dirty="0"/>
                        <a:t>Output</a:t>
                      </a:r>
                    </a:p>
                  </a:txBody>
                  <a:tcPr/>
                </a:tc>
                <a:tc>
                  <a:txBody>
                    <a:bodyPr/>
                    <a:lstStyle/>
                    <a:p>
                      <a:r>
                        <a:rPr lang="en-US" dirty="0"/>
                        <a:t>Sad</a:t>
                      </a:r>
                    </a:p>
                  </a:txBody>
                  <a:tcPr/>
                </a:tc>
                <a:tc>
                  <a:txBody>
                    <a:bodyPr/>
                    <a:lstStyle/>
                    <a:p>
                      <a:r>
                        <a:rPr lang="en-US" dirty="0"/>
                        <a:t>Fine</a:t>
                      </a:r>
                    </a:p>
                  </a:txBody>
                  <a:tcPr/>
                </a:tc>
                <a:tc>
                  <a:txBody>
                    <a:bodyPr/>
                    <a:lstStyle/>
                    <a:p>
                      <a:r>
                        <a:rPr lang="en-US" dirty="0"/>
                        <a:t>Happy</a:t>
                      </a:r>
                    </a:p>
                  </a:txBody>
                  <a:tcPr/>
                </a:tc>
                <a:tc>
                  <a:txBody>
                    <a:bodyPr/>
                    <a:lstStyle/>
                    <a:p>
                      <a:r>
                        <a:rPr lang="en-US" dirty="0"/>
                        <a:t>Very Happy</a:t>
                      </a:r>
                    </a:p>
                  </a:txBody>
                  <a:tcPr/>
                </a:tc>
                <a:extLst>
                  <a:ext uri="{0D108BD9-81ED-4DB2-BD59-A6C34878D82A}">
                    <a16:rowId xmlns:a16="http://schemas.microsoft.com/office/drawing/2014/main" val="2453273126"/>
                  </a:ext>
                </a:extLst>
              </a:tr>
              <a:tr h="370840">
                <a:tc>
                  <a:txBody>
                    <a:bodyPr/>
                    <a:lstStyle/>
                    <a:p>
                      <a:r>
                        <a:rPr lang="en-US" dirty="0"/>
                        <a:t>Softmax function </a:t>
                      </a:r>
                    </a:p>
                  </a:txBody>
                  <a:tcPr/>
                </a:tc>
                <a:tc>
                  <a:txBody>
                    <a:bodyPr/>
                    <a:lstStyle/>
                    <a:p>
                      <a:r>
                        <a:rPr lang="en-US" dirty="0"/>
                        <a:t>0.02</a:t>
                      </a:r>
                    </a:p>
                  </a:txBody>
                  <a:tcPr/>
                </a:tc>
                <a:tc>
                  <a:txBody>
                    <a:bodyPr/>
                    <a:lstStyle/>
                    <a:p>
                      <a:r>
                        <a:rPr lang="en-US" dirty="0"/>
                        <a:t>0.2</a:t>
                      </a:r>
                    </a:p>
                  </a:txBody>
                  <a:tcPr/>
                </a:tc>
                <a:tc>
                  <a:txBody>
                    <a:bodyPr/>
                    <a:lstStyle/>
                    <a:p>
                      <a:r>
                        <a:rPr lang="en-US" dirty="0"/>
                        <a:t>0.89</a:t>
                      </a:r>
                    </a:p>
                  </a:txBody>
                  <a:tcPr/>
                </a:tc>
                <a:tc>
                  <a:txBody>
                    <a:bodyPr/>
                    <a:lstStyle/>
                    <a:p>
                      <a:r>
                        <a:rPr lang="en-US" dirty="0"/>
                        <a:t>0.43</a:t>
                      </a:r>
                    </a:p>
                  </a:txBody>
                  <a:tcPr/>
                </a:tc>
                <a:extLst>
                  <a:ext uri="{0D108BD9-81ED-4DB2-BD59-A6C34878D82A}">
                    <a16:rowId xmlns:a16="http://schemas.microsoft.com/office/drawing/2014/main" val="818098682"/>
                  </a:ext>
                </a:extLst>
              </a:tr>
            </a:tbl>
          </a:graphicData>
        </a:graphic>
      </p:graphicFrame>
    </p:spTree>
    <p:extLst>
      <p:ext uri="{BB962C8B-B14F-4D97-AF65-F5344CB8AC3E}">
        <p14:creationId xmlns:p14="http://schemas.microsoft.com/office/powerpoint/2010/main" val="2843792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A257-5CF0-4FD3-AAB7-6350B97DC918}"/>
              </a:ext>
            </a:extLst>
          </p:cNvPr>
          <p:cNvSpPr txBox="1">
            <a:spLocks/>
          </p:cNvSpPr>
          <p:nvPr/>
        </p:nvSpPr>
        <p:spPr>
          <a:xfrm>
            <a:off x="146899" y="33874"/>
            <a:ext cx="8850203" cy="110628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Artificial Neuron - example</a:t>
            </a:r>
            <a:endParaRPr lang="en-US" altLang="en-US" sz="4400" b="1" dirty="0">
              <a:solidFill>
                <a:schemeClr val="tx2">
                  <a:lumMod val="50000"/>
                  <a:lumOff val="50000"/>
                </a:schemeClr>
              </a:solidFill>
            </a:endParaRPr>
          </a:p>
        </p:txBody>
      </p:sp>
      <p:sp>
        <p:nvSpPr>
          <p:cNvPr id="4" name="Oval 3">
            <a:extLst>
              <a:ext uri="{FF2B5EF4-FFF2-40B4-BE49-F238E27FC236}">
                <a16:creationId xmlns:a16="http://schemas.microsoft.com/office/drawing/2014/main" id="{16432531-FC80-4745-9F33-30B3F6C06681}"/>
              </a:ext>
            </a:extLst>
          </p:cNvPr>
          <p:cNvSpPr/>
          <p:nvPr/>
        </p:nvSpPr>
        <p:spPr>
          <a:xfrm>
            <a:off x="1645918" y="2757280"/>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1</a:t>
            </a:r>
            <a:endParaRPr lang="en-US" dirty="0">
              <a:solidFill>
                <a:schemeClr val="tx1"/>
              </a:solidFill>
            </a:endParaRPr>
          </a:p>
        </p:txBody>
      </p:sp>
      <p:sp>
        <p:nvSpPr>
          <p:cNvPr id="9" name="Oval 8">
            <a:extLst>
              <a:ext uri="{FF2B5EF4-FFF2-40B4-BE49-F238E27FC236}">
                <a16:creationId xmlns:a16="http://schemas.microsoft.com/office/drawing/2014/main" id="{C0C68AA3-991F-4F22-A285-D2108FD71EA5}"/>
              </a:ext>
            </a:extLst>
          </p:cNvPr>
          <p:cNvSpPr/>
          <p:nvPr/>
        </p:nvSpPr>
        <p:spPr>
          <a:xfrm>
            <a:off x="1636539" y="3726778"/>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2</a:t>
            </a:r>
            <a:endParaRPr lang="en-US" sz="2800" dirty="0">
              <a:solidFill>
                <a:schemeClr val="tx1"/>
              </a:solidFill>
            </a:endParaRPr>
          </a:p>
        </p:txBody>
      </p:sp>
      <p:sp>
        <p:nvSpPr>
          <p:cNvPr id="10" name="Oval 9">
            <a:extLst>
              <a:ext uri="{FF2B5EF4-FFF2-40B4-BE49-F238E27FC236}">
                <a16:creationId xmlns:a16="http://schemas.microsoft.com/office/drawing/2014/main" id="{AA524570-119A-4A17-A1EE-605957D07038}"/>
              </a:ext>
            </a:extLst>
          </p:cNvPr>
          <p:cNvSpPr/>
          <p:nvPr/>
        </p:nvSpPr>
        <p:spPr>
          <a:xfrm>
            <a:off x="1645917" y="4735094"/>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3</a:t>
            </a:r>
            <a:endParaRPr lang="en-US" sz="2800" dirty="0">
              <a:solidFill>
                <a:schemeClr val="tx1"/>
              </a:solidFill>
            </a:endParaRPr>
          </a:p>
        </p:txBody>
      </p:sp>
      <p:sp>
        <p:nvSpPr>
          <p:cNvPr id="11" name="Oval 10">
            <a:extLst>
              <a:ext uri="{FF2B5EF4-FFF2-40B4-BE49-F238E27FC236}">
                <a16:creationId xmlns:a16="http://schemas.microsoft.com/office/drawing/2014/main" id="{2376E2F0-AA6A-4200-AA0B-07F607FA9C40}"/>
              </a:ext>
            </a:extLst>
          </p:cNvPr>
          <p:cNvSpPr/>
          <p:nvPr/>
        </p:nvSpPr>
        <p:spPr>
          <a:xfrm>
            <a:off x="1645918" y="5753700"/>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4</a:t>
            </a:r>
            <a:endParaRPr lang="en-US" sz="2800" dirty="0">
              <a:solidFill>
                <a:schemeClr val="tx1"/>
              </a:solidFill>
            </a:endParaRPr>
          </a:p>
        </p:txBody>
      </p:sp>
      <p:sp>
        <p:nvSpPr>
          <p:cNvPr id="13" name="Rectangle: Rounded Corners 12">
            <a:extLst>
              <a:ext uri="{FF2B5EF4-FFF2-40B4-BE49-F238E27FC236}">
                <a16:creationId xmlns:a16="http://schemas.microsoft.com/office/drawing/2014/main" id="{9A1D3D34-A322-49D6-BFDE-2EFFC1AB947A}"/>
              </a:ext>
            </a:extLst>
          </p:cNvPr>
          <p:cNvSpPr/>
          <p:nvPr/>
        </p:nvSpPr>
        <p:spPr>
          <a:xfrm>
            <a:off x="3547402" y="4207262"/>
            <a:ext cx="1130177"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t>
            </a:r>
            <a:endParaRPr lang="en-US" sz="3600" baseline="-25000" dirty="0">
              <a:solidFill>
                <a:schemeClr val="tx1"/>
              </a:solidFill>
            </a:endParaRPr>
          </a:p>
        </p:txBody>
      </p:sp>
      <p:sp>
        <p:nvSpPr>
          <p:cNvPr id="14" name="Rectangle: Rounded Corners 13">
            <a:extLst>
              <a:ext uri="{FF2B5EF4-FFF2-40B4-BE49-F238E27FC236}">
                <a16:creationId xmlns:a16="http://schemas.microsoft.com/office/drawing/2014/main" id="{BF1AF7D0-8CA1-442B-920C-18E8DC938B66}"/>
              </a:ext>
            </a:extLst>
          </p:cNvPr>
          <p:cNvSpPr/>
          <p:nvPr/>
        </p:nvSpPr>
        <p:spPr>
          <a:xfrm>
            <a:off x="6015063" y="4207262"/>
            <a:ext cx="1483020"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Sigmoid (activation function)</a:t>
            </a:r>
          </a:p>
        </p:txBody>
      </p:sp>
      <p:cxnSp>
        <p:nvCxnSpPr>
          <p:cNvPr id="16" name="Straight Arrow Connector 15">
            <a:extLst>
              <a:ext uri="{FF2B5EF4-FFF2-40B4-BE49-F238E27FC236}">
                <a16:creationId xmlns:a16="http://schemas.microsoft.com/office/drawing/2014/main" id="{3C094BD2-1709-4F6C-B085-637675136306}"/>
              </a:ext>
            </a:extLst>
          </p:cNvPr>
          <p:cNvCxnSpPr>
            <a:cxnSpLocks/>
            <a:stCxn id="4" idx="6"/>
            <a:endCxn id="13" idx="1"/>
          </p:cNvCxnSpPr>
          <p:nvPr/>
        </p:nvCxnSpPr>
        <p:spPr>
          <a:xfrm>
            <a:off x="2532183" y="3172277"/>
            <a:ext cx="1015219" cy="14499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472B376-62EA-42D9-9841-AD52C1AD89AA}"/>
              </a:ext>
            </a:extLst>
          </p:cNvPr>
          <p:cNvCxnSpPr>
            <a:cxnSpLocks/>
            <a:stCxn id="10" idx="6"/>
            <a:endCxn id="13" idx="1"/>
          </p:cNvCxnSpPr>
          <p:nvPr/>
        </p:nvCxnSpPr>
        <p:spPr>
          <a:xfrm flipV="1">
            <a:off x="2532182" y="4622259"/>
            <a:ext cx="1015220" cy="527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54BE864-58DB-47BD-A24E-E11A656F7F14}"/>
              </a:ext>
            </a:extLst>
          </p:cNvPr>
          <p:cNvCxnSpPr>
            <a:cxnSpLocks/>
            <a:stCxn id="9" idx="6"/>
            <a:endCxn id="13" idx="1"/>
          </p:cNvCxnSpPr>
          <p:nvPr/>
        </p:nvCxnSpPr>
        <p:spPr>
          <a:xfrm>
            <a:off x="2522804" y="4141775"/>
            <a:ext cx="1024598" cy="480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3D7F5A8-E68C-4F45-A50B-A57E862F2BCF}"/>
              </a:ext>
            </a:extLst>
          </p:cNvPr>
          <p:cNvCxnSpPr>
            <a:cxnSpLocks/>
            <a:stCxn id="11" idx="6"/>
            <a:endCxn id="13" idx="1"/>
          </p:cNvCxnSpPr>
          <p:nvPr/>
        </p:nvCxnSpPr>
        <p:spPr>
          <a:xfrm flipV="1">
            <a:off x="2532183" y="4622259"/>
            <a:ext cx="1015219" cy="1546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BB139684-2F93-4D0A-8282-C3215C34DB9E}"/>
              </a:ext>
            </a:extLst>
          </p:cNvPr>
          <p:cNvCxnSpPr>
            <a:cxnSpLocks/>
            <a:stCxn id="13" idx="3"/>
            <a:endCxn id="14" idx="1"/>
          </p:cNvCxnSpPr>
          <p:nvPr/>
        </p:nvCxnSpPr>
        <p:spPr>
          <a:xfrm>
            <a:off x="4677579" y="4622259"/>
            <a:ext cx="13374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458DEA0-5EC8-4710-A13C-6CBD12C9D52F}"/>
              </a:ext>
            </a:extLst>
          </p:cNvPr>
          <p:cNvCxnSpPr>
            <a:cxnSpLocks/>
            <a:stCxn id="14" idx="3"/>
          </p:cNvCxnSpPr>
          <p:nvPr/>
        </p:nvCxnSpPr>
        <p:spPr>
          <a:xfrm>
            <a:off x="7498083" y="4622259"/>
            <a:ext cx="4304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D0B9B1DA-1A81-408A-AA63-CA30E8EFA841}"/>
              </a:ext>
            </a:extLst>
          </p:cNvPr>
          <p:cNvSpPr/>
          <p:nvPr/>
        </p:nvSpPr>
        <p:spPr>
          <a:xfrm>
            <a:off x="2768963" y="3439868"/>
            <a:ext cx="522900" cy="461665"/>
          </a:xfrm>
          <a:prstGeom prst="rect">
            <a:avLst/>
          </a:prstGeom>
        </p:spPr>
        <p:txBody>
          <a:bodyPr wrap="none">
            <a:spAutoFit/>
          </a:bodyPr>
          <a:lstStyle/>
          <a:p>
            <a:r>
              <a:rPr lang="en-US" altLang="en-US" sz="2400" dirty="0"/>
              <a:t>w</a:t>
            </a:r>
            <a:r>
              <a:rPr lang="en-US" altLang="en-US" sz="2400" baseline="-25000" dirty="0"/>
              <a:t>1</a:t>
            </a:r>
            <a:endParaRPr lang="en-US" sz="2400" dirty="0"/>
          </a:p>
        </p:txBody>
      </p:sp>
      <p:sp>
        <p:nvSpPr>
          <p:cNvPr id="36" name="Rectangle 35">
            <a:extLst>
              <a:ext uri="{FF2B5EF4-FFF2-40B4-BE49-F238E27FC236}">
                <a16:creationId xmlns:a16="http://schemas.microsoft.com/office/drawing/2014/main" id="{57177C1C-8841-499F-A5E0-18D79401D659}"/>
              </a:ext>
            </a:extLst>
          </p:cNvPr>
          <p:cNvSpPr/>
          <p:nvPr/>
        </p:nvSpPr>
        <p:spPr>
          <a:xfrm>
            <a:off x="2620717" y="3986179"/>
            <a:ext cx="522900" cy="461665"/>
          </a:xfrm>
          <a:prstGeom prst="rect">
            <a:avLst/>
          </a:prstGeom>
        </p:spPr>
        <p:txBody>
          <a:bodyPr wrap="none">
            <a:spAutoFit/>
          </a:bodyPr>
          <a:lstStyle/>
          <a:p>
            <a:r>
              <a:rPr lang="en-US" altLang="en-US" sz="2400" dirty="0"/>
              <a:t>w</a:t>
            </a:r>
            <a:r>
              <a:rPr lang="en-US" altLang="en-US" sz="2400" baseline="-25000" dirty="0"/>
              <a:t>2</a:t>
            </a:r>
            <a:endParaRPr lang="en-US" sz="2400" dirty="0"/>
          </a:p>
        </p:txBody>
      </p:sp>
      <p:sp>
        <p:nvSpPr>
          <p:cNvPr id="37" name="Rectangle 36">
            <a:extLst>
              <a:ext uri="{FF2B5EF4-FFF2-40B4-BE49-F238E27FC236}">
                <a16:creationId xmlns:a16="http://schemas.microsoft.com/office/drawing/2014/main" id="{0E26D631-1BDB-48D4-8BA9-2E1B4E64CB16}"/>
              </a:ext>
            </a:extLst>
          </p:cNvPr>
          <p:cNvSpPr/>
          <p:nvPr/>
        </p:nvSpPr>
        <p:spPr>
          <a:xfrm>
            <a:off x="2581370" y="4603726"/>
            <a:ext cx="522900" cy="461665"/>
          </a:xfrm>
          <a:prstGeom prst="rect">
            <a:avLst/>
          </a:prstGeom>
        </p:spPr>
        <p:txBody>
          <a:bodyPr wrap="none">
            <a:spAutoFit/>
          </a:bodyPr>
          <a:lstStyle/>
          <a:p>
            <a:r>
              <a:rPr lang="en-US" altLang="en-US" sz="2400" dirty="0"/>
              <a:t>w</a:t>
            </a:r>
            <a:r>
              <a:rPr lang="en-US" altLang="en-US" sz="2400" baseline="-25000" dirty="0"/>
              <a:t>3</a:t>
            </a:r>
            <a:endParaRPr lang="en-US" sz="2400" dirty="0"/>
          </a:p>
        </p:txBody>
      </p:sp>
      <p:sp>
        <p:nvSpPr>
          <p:cNvPr id="38" name="Rectangle 37">
            <a:extLst>
              <a:ext uri="{FF2B5EF4-FFF2-40B4-BE49-F238E27FC236}">
                <a16:creationId xmlns:a16="http://schemas.microsoft.com/office/drawing/2014/main" id="{A5894863-4F2D-4A09-AD58-2E0024529477}"/>
              </a:ext>
            </a:extLst>
          </p:cNvPr>
          <p:cNvSpPr/>
          <p:nvPr/>
        </p:nvSpPr>
        <p:spPr>
          <a:xfrm>
            <a:off x="2603874" y="5261746"/>
            <a:ext cx="522900" cy="461665"/>
          </a:xfrm>
          <a:prstGeom prst="rect">
            <a:avLst/>
          </a:prstGeom>
        </p:spPr>
        <p:txBody>
          <a:bodyPr wrap="none">
            <a:spAutoFit/>
          </a:bodyPr>
          <a:lstStyle/>
          <a:p>
            <a:r>
              <a:rPr lang="en-US" altLang="en-US" sz="2400" dirty="0"/>
              <a:t>w</a:t>
            </a:r>
            <a:r>
              <a:rPr lang="en-US" altLang="en-US" sz="2400" baseline="-25000" dirty="0"/>
              <a:t>4</a:t>
            </a:r>
            <a:endParaRPr lang="en-US" sz="2400" dirty="0"/>
          </a:p>
        </p:txBody>
      </p:sp>
      <p:sp>
        <p:nvSpPr>
          <p:cNvPr id="39" name="Rectangle 38">
            <a:extLst>
              <a:ext uri="{FF2B5EF4-FFF2-40B4-BE49-F238E27FC236}">
                <a16:creationId xmlns:a16="http://schemas.microsoft.com/office/drawing/2014/main" id="{24641661-B9CC-47D8-85BC-6923D2B32EFC}"/>
              </a:ext>
            </a:extLst>
          </p:cNvPr>
          <p:cNvSpPr/>
          <p:nvPr/>
        </p:nvSpPr>
        <p:spPr>
          <a:xfrm>
            <a:off x="3669358" y="5844130"/>
            <a:ext cx="886265" cy="6491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r>
              <a:rPr lang="en-US" sz="2400" baseline="-25000" dirty="0">
                <a:solidFill>
                  <a:schemeClr val="tx1"/>
                </a:solidFill>
              </a:rPr>
              <a:t>1</a:t>
            </a:r>
          </a:p>
        </p:txBody>
      </p:sp>
      <p:cxnSp>
        <p:nvCxnSpPr>
          <p:cNvPr id="40" name="Straight Arrow Connector 39">
            <a:extLst>
              <a:ext uri="{FF2B5EF4-FFF2-40B4-BE49-F238E27FC236}">
                <a16:creationId xmlns:a16="http://schemas.microsoft.com/office/drawing/2014/main" id="{FDCCB39D-6A16-4EC0-A6B7-0A8B3650923F}"/>
              </a:ext>
            </a:extLst>
          </p:cNvPr>
          <p:cNvCxnSpPr>
            <a:cxnSpLocks/>
            <a:stCxn id="39" idx="0"/>
            <a:endCxn id="13" idx="2"/>
          </p:cNvCxnSpPr>
          <p:nvPr/>
        </p:nvCxnSpPr>
        <p:spPr>
          <a:xfrm flipV="1">
            <a:off x="4112491" y="5037256"/>
            <a:ext cx="0" cy="806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F2362079-BCB6-44F1-9C8E-2FE132ED659D}"/>
              </a:ext>
            </a:extLst>
          </p:cNvPr>
          <p:cNvSpPr/>
          <p:nvPr/>
        </p:nvSpPr>
        <p:spPr>
          <a:xfrm>
            <a:off x="4773948" y="4175771"/>
            <a:ext cx="572448" cy="523220"/>
          </a:xfrm>
          <a:prstGeom prst="rect">
            <a:avLst/>
          </a:prstGeom>
        </p:spPr>
        <p:txBody>
          <a:bodyPr wrap="square">
            <a:spAutoFit/>
          </a:bodyPr>
          <a:lstStyle/>
          <a:p>
            <a:pPr algn="ctr"/>
            <a:r>
              <a:rPr lang="en-US" sz="2800" dirty="0"/>
              <a:t>z</a:t>
            </a:r>
            <a:r>
              <a:rPr lang="en-US" sz="2800" baseline="-25000" dirty="0"/>
              <a:t>1</a:t>
            </a:r>
          </a:p>
        </p:txBody>
      </p:sp>
      <p:sp>
        <p:nvSpPr>
          <p:cNvPr id="52" name="Rectangle 51">
            <a:extLst>
              <a:ext uri="{FF2B5EF4-FFF2-40B4-BE49-F238E27FC236}">
                <a16:creationId xmlns:a16="http://schemas.microsoft.com/office/drawing/2014/main" id="{235B7F22-8063-4EC0-9F1E-CCB87A7C40DF}"/>
              </a:ext>
            </a:extLst>
          </p:cNvPr>
          <p:cNvSpPr/>
          <p:nvPr/>
        </p:nvSpPr>
        <p:spPr>
          <a:xfrm>
            <a:off x="7928560" y="4342727"/>
            <a:ext cx="439544" cy="461665"/>
          </a:xfrm>
          <a:prstGeom prst="rect">
            <a:avLst/>
          </a:prstGeom>
        </p:spPr>
        <p:txBody>
          <a:bodyPr wrap="none">
            <a:spAutoFit/>
          </a:bodyPr>
          <a:lstStyle/>
          <a:p>
            <a:r>
              <a:rPr lang="en-US" altLang="en-US" sz="2400" dirty="0"/>
              <a:t>a</a:t>
            </a:r>
            <a:r>
              <a:rPr lang="en-US" altLang="en-US" sz="2400" baseline="-25000" dirty="0"/>
              <a:t>1</a:t>
            </a:r>
          </a:p>
        </p:txBody>
      </p:sp>
      <p:sp>
        <p:nvSpPr>
          <p:cNvPr id="56" name="Title 1">
            <a:extLst>
              <a:ext uri="{FF2B5EF4-FFF2-40B4-BE49-F238E27FC236}">
                <a16:creationId xmlns:a16="http://schemas.microsoft.com/office/drawing/2014/main" id="{52D2F6FD-F2DD-4621-9191-7F2A0BA871A8}"/>
              </a:ext>
            </a:extLst>
          </p:cNvPr>
          <p:cNvSpPr txBox="1">
            <a:spLocks/>
          </p:cNvSpPr>
          <p:nvPr/>
        </p:nvSpPr>
        <p:spPr>
          <a:xfrm>
            <a:off x="744809" y="2877148"/>
            <a:ext cx="873310" cy="370654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nSpc>
                <a:spcPct val="100000"/>
              </a:lnSpc>
              <a:spcBef>
                <a:spcPts val="600"/>
              </a:spcBef>
            </a:pPr>
            <a:r>
              <a:rPr lang="en-US" altLang="en-US" sz="2400" dirty="0">
                <a:solidFill>
                  <a:srgbClr val="FF0000"/>
                </a:solidFill>
              </a:rPr>
              <a:t>255</a:t>
            </a:r>
          </a:p>
          <a:p>
            <a:pPr>
              <a:lnSpc>
                <a:spcPct val="100000"/>
              </a:lnSpc>
              <a:spcBef>
                <a:spcPts val="600"/>
              </a:spcBef>
            </a:pPr>
            <a:endParaRPr lang="en-US" altLang="en-US" sz="2400" dirty="0">
              <a:solidFill>
                <a:srgbClr val="FF0000"/>
              </a:solidFill>
            </a:endParaRPr>
          </a:p>
          <a:p>
            <a:pPr>
              <a:lnSpc>
                <a:spcPct val="100000"/>
              </a:lnSpc>
              <a:spcBef>
                <a:spcPts val="600"/>
              </a:spcBef>
            </a:pPr>
            <a:r>
              <a:rPr lang="en-US" altLang="en-US" sz="2400" dirty="0">
                <a:solidFill>
                  <a:srgbClr val="FF0000"/>
                </a:solidFill>
              </a:rPr>
              <a:t>231</a:t>
            </a:r>
          </a:p>
          <a:p>
            <a:pPr>
              <a:lnSpc>
                <a:spcPct val="100000"/>
              </a:lnSpc>
              <a:spcBef>
                <a:spcPts val="600"/>
              </a:spcBef>
            </a:pPr>
            <a:endParaRPr lang="en-US" altLang="en-US" sz="2400" dirty="0">
              <a:solidFill>
                <a:srgbClr val="FF0000"/>
              </a:solidFill>
            </a:endParaRPr>
          </a:p>
          <a:p>
            <a:pPr>
              <a:lnSpc>
                <a:spcPct val="100000"/>
              </a:lnSpc>
              <a:spcBef>
                <a:spcPts val="600"/>
              </a:spcBef>
            </a:pPr>
            <a:endParaRPr lang="en-US" altLang="en-US" sz="2400" dirty="0">
              <a:solidFill>
                <a:srgbClr val="FF0000"/>
              </a:solidFill>
            </a:endParaRPr>
          </a:p>
          <a:p>
            <a:pPr>
              <a:lnSpc>
                <a:spcPct val="100000"/>
              </a:lnSpc>
              <a:spcBef>
                <a:spcPts val="600"/>
              </a:spcBef>
            </a:pPr>
            <a:r>
              <a:rPr lang="en-US" altLang="en-US" sz="2400" dirty="0">
                <a:solidFill>
                  <a:srgbClr val="FF0000"/>
                </a:solidFill>
              </a:rPr>
              <a:t>94</a:t>
            </a:r>
          </a:p>
          <a:p>
            <a:pPr>
              <a:lnSpc>
                <a:spcPct val="100000"/>
              </a:lnSpc>
              <a:spcBef>
                <a:spcPts val="600"/>
              </a:spcBef>
            </a:pPr>
            <a:endParaRPr lang="en-US" altLang="en-US" sz="2400" dirty="0">
              <a:solidFill>
                <a:srgbClr val="FF0000"/>
              </a:solidFill>
            </a:endParaRPr>
          </a:p>
          <a:p>
            <a:pPr>
              <a:lnSpc>
                <a:spcPct val="100000"/>
              </a:lnSpc>
              <a:spcBef>
                <a:spcPts val="600"/>
              </a:spcBef>
            </a:pPr>
            <a:r>
              <a:rPr lang="en-US" altLang="en-US" sz="2400" dirty="0">
                <a:solidFill>
                  <a:srgbClr val="FF0000"/>
                </a:solidFill>
              </a:rPr>
              <a:t>112</a:t>
            </a:r>
          </a:p>
        </p:txBody>
      </p:sp>
      <p:sp>
        <p:nvSpPr>
          <p:cNvPr id="58" name="Title 1">
            <a:extLst>
              <a:ext uri="{FF2B5EF4-FFF2-40B4-BE49-F238E27FC236}">
                <a16:creationId xmlns:a16="http://schemas.microsoft.com/office/drawing/2014/main" id="{16BAEBF3-2C86-4243-A62B-9C4709D7CCF3}"/>
              </a:ext>
            </a:extLst>
          </p:cNvPr>
          <p:cNvSpPr txBox="1">
            <a:spLocks/>
          </p:cNvSpPr>
          <p:nvPr/>
        </p:nvSpPr>
        <p:spPr>
          <a:xfrm>
            <a:off x="3782009" y="2704009"/>
            <a:ext cx="5883516" cy="144998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nSpc>
                <a:spcPct val="100000"/>
              </a:lnSpc>
              <a:spcBef>
                <a:spcPts val="600"/>
              </a:spcBef>
            </a:pPr>
            <a:r>
              <a:rPr lang="en-US" altLang="en-US" sz="2400" dirty="0"/>
              <a:t>z</a:t>
            </a:r>
            <a:r>
              <a:rPr lang="en-US" altLang="en-US" sz="2400" baseline="-25000" dirty="0"/>
              <a:t>1</a:t>
            </a:r>
            <a:r>
              <a:rPr lang="en-US" altLang="en-US" sz="2400" dirty="0"/>
              <a:t> = w</a:t>
            </a:r>
            <a:r>
              <a:rPr lang="en-US" altLang="en-US" sz="2400" baseline="-25000" dirty="0"/>
              <a:t>1</a:t>
            </a:r>
            <a:r>
              <a:rPr lang="en-US" altLang="en-US" sz="2400" dirty="0"/>
              <a:t>*x</a:t>
            </a:r>
            <a:r>
              <a:rPr lang="en-US" altLang="en-US" sz="2400" baseline="-25000" dirty="0"/>
              <a:t>1</a:t>
            </a:r>
            <a:r>
              <a:rPr lang="en-US" altLang="en-US" sz="2400" dirty="0"/>
              <a:t> + w</a:t>
            </a:r>
            <a:r>
              <a:rPr lang="en-US" altLang="en-US" sz="2400" baseline="-25000" dirty="0"/>
              <a:t>2</a:t>
            </a:r>
            <a:r>
              <a:rPr lang="en-US" altLang="en-US" sz="2400" dirty="0"/>
              <a:t>*x</a:t>
            </a:r>
            <a:r>
              <a:rPr lang="en-US" altLang="en-US" sz="2400" baseline="-25000" dirty="0"/>
              <a:t>2</a:t>
            </a:r>
            <a:r>
              <a:rPr lang="en-US" altLang="en-US" sz="2400" dirty="0"/>
              <a:t> + w</a:t>
            </a:r>
            <a:r>
              <a:rPr lang="en-US" altLang="en-US" sz="2400" baseline="-25000" dirty="0"/>
              <a:t>3</a:t>
            </a:r>
            <a:r>
              <a:rPr lang="en-US" altLang="en-US" sz="2400" dirty="0"/>
              <a:t>*x</a:t>
            </a:r>
            <a:r>
              <a:rPr lang="en-US" altLang="en-US" sz="2400" baseline="-25000" dirty="0"/>
              <a:t>3</a:t>
            </a:r>
            <a:r>
              <a:rPr lang="en-US" altLang="en-US" sz="2400" dirty="0"/>
              <a:t> + w</a:t>
            </a:r>
            <a:r>
              <a:rPr lang="en-US" altLang="en-US" sz="2400" baseline="-25000" dirty="0"/>
              <a:t>4</a:t>
            </a:r>
            <a:r>
              <a:rPr lang="en-US" altLang="en-US" sz="2400" dirty="0"/>
              <a:t>*x</a:t>
            </a:r>
            <a:r>
              <a:rPr lang="en-US" altLang="en-US" sz="2400" baseline="-25000" dirty="0"/>
              <a:t>4</a:t>
            </a:r>
            <a:r>
              <a:rPr lang="en-US" altLang="en-US" sz="2400" dirty="0"/>
              <a:t> + b</a:t>
            </a:r>
            <a:r>
              <a:rPr lang="en-US" altLang="en-US" sz="2400" baseline="-25000" dirty="0"/>
              <a:t>1</a:t>
            </a:r>
            <a:r>
              <a:rPr lang="en-US" altLang="en-US" sz="2400" dirty="0"/>
              <a:t> =</a:t>
            </a:r>
            <a:r>
              <a:rPr lang="en-US" altLang="en-US" sz="2400" dirty="0">
                <a:solidFill>
                  <a:srgbClr val="FF0000"/>
                </a:solidFill>
              </a:rPr>
              <a:t>0.98371</a:t>
            </a:r>
            <a:r>
              <a:rPr lang="en-US" altLang="en-US" sz="2400" baseline="-25000" dirty="0">
                <a:solidFill>
                  <a:srgbClr val="FF0000"/>
                </a:solidFill>
              </a:rPr>
              <a:t> </a:t>
            </a:r>
            <a:r>
              <a:rPr lang="en-US" altLang="en-US" sz="2400" dirty="0">
                <a:solidFill>
                  <a:srgbClr val="FF0000"/>
                </a:solidFill>
              </a:rPr>
              <a:t> </a:t>
            </a:r>
          </a:p>
          <a:p>
            <a:pPr>
              <a:lnSpc>
                <a:spcPct val="100000"/>
              </a:lnSpc>
              <a:spcBef>
                <a:spcPts val="600"/>
              </a:spcBef>
            </a:pPr>
            <a:r>
              <a:rPr lang="en-US" altLang="en-US" sz="2400" dirty="0"/>
              <a:t>a</a:t>
            </a:r>
            <a:r>
              <a:rPr lang="en-US" altLang="en-US" sz="2400" baseline="-25000" dirty="0"/>
              <a:t>1</a:t>
            </a:r>
            <a:r>
              <a:rPr lang="en-US" altLang="en-US" sz="2400" dirty="0"/>
              <a:t> = sigmoid(z</a:t>
            </a:r>
            <a:r>
              <a:rPr lang="en-US" altLang="en-US" sz="2400" baseline="-25000" dirty="0"/>
              <a:t>1</a:t>
            </a:r>
            <a:r>
              <a:rPr lang="en-US" altLang="en-US" sz="2400" dirty="0"/>
              <a:t>) = </a:t>
            </a:r>
            <a:r>
              <a:rPr lang="en-US" altLang="en-US" sz="2400" dirty="0">
                <a:solidFill>
                  <a:srgbClr val="FF0000"/>
                </a:solidFill>
              </a:rPr>
              <a:t>0.727844</a:t>
            </a:r>
          </a:p>
        </p:txBody>
      </p:sp>
      <p:sp>
        <p:nvSpPr>
          <p:cNvPr id="59" name="Title 1">
            <a:extLst>
              <a:ext uri="{FF2B5EF4-FFF2-40B4-BE49-F238E27FC236}">
                <a16:creationId xmlns:a16="http://schemas.microsoft.com/office/drawing/2014/main" id="{35B048EB-66B8-446B-B006-AFCE882378EC}"/>
              </a:ext>
            </a:extLst>
          </p:cNvPr>
          <p:cNvSpPr txBox="1">
            <a:spLocks/>
          </p:cNvSpPr>
          <p:nvPr/>
        </p:nvSpPr>
        <p:spPr>
          <a:xfrm>
            <a:off x="3861633" y="6358478"/>
            <a:ext cx="1631891" cy="450432"/>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nSpc>
                <a:spcPct val="100000"/>
              </a:lnSpc>
              <a:spcBef>
                <a:spcPts val="600"/>
              </a:spcBef>
            </a:pPr>
            <a:r>
              <a:rPr lang="en-US" altLang="en-US" sz="2400" dirty="0">
                <a:solidFill>
                  <a:srgbClr val="FF0000"/>
                </a:solidFill>
              </a:rPr>
              <a:t>0.002</a:t>
            </a:r>
          </a:p>
        </p:txBody>
      </p:sp>
      <p:sp>
        <p:nvSpPr>
          <p:cNvPr id="60" name="Title 1">
            <a:extLst>
              <a:ext uri="{FF2B5EF4-FFF2-40B4-BE49-F238E27FC236}">
                <a16:creationId xmlns:a16="http://schemas.microsoft.com/office/drawing/2014/main" id="{DC692235-ECB0-4686-8FBC-7605FA10E9C1}"/>
              </a:ext>
            </a:extLst>
          </p:cNvPr>
          <p:cNvSpPr txBox="1">
            <a:spLocks/>
          </p:cNvSpPr>
          <p:nvPr/>
        </p:nvSpPr>
        <p:spPr>
          <a:xfrm>
            <a:off x="4811149" y="4579176"/>
            <a:ext cx="1631891" cy="450432"/>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nSpc>
                <a:spcPct val="100000"/>
              </a:lnSpc>
              <a:spcBef>
                <a:spcPts val="600"/>
              </a:spcBef>
            </a:pPr>
            <a:r>
              <a:rPr lang="en-US" altLang="en-US" sz="2400" dirty="0">
                <a:solidFill>
                  <a:srgbClr val="FF0000"/>
                </a:solidFill>
              </a:rPr>
              <a:t>0.98371</a:t>
            </a:r>
          </a:p>
        </p:txBody>
      </p:sp>
      <p:sp>
        <p:nvSpPr>
          <p:cNvPr id="62" name="Title 1">
            <a:extLst>
              <a:ext uri="{FF2B5EF4-FFF2-40B4-BE49-F238E27FC236}">
                <a16:creationId xmlns:a16="http://schemas.microsoft.com/office/drawing/2014/main" id="{746D3673-A142-487C-B448-8764A384EA44}"/>
              </a:ext>
            </a:extLst>
          </p:cNvPr>
          <p:cNvSpPr txBox="1">
            <a:spLocks/>
          </p:cNvSpPr>
          <p:nvPr/>
        </p:nvSpPr>
        <p:spPr>
          <a:xfrm>
            <a:off x="7583245" y="4768040"/>
            <a:ext cx="1631891" cy="450432"/>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nSpc>
                <a:spcPct val="100000"/>
              </a:lnSpc>
              <a:spcBef>
                <a:spcPts val="600"/>
              </a:spcBef>
            </a:pPr>
            <a:r>
              <a:rPr lang="en-US" altLang="en-US" sz="2400" dirty="0">
                <a:solidFill>
                  <a:srgbClr val="FF0000"/>
                </a:solidFill>
              </a:rPr>
              <a:t>0.727844</a:t>
            </a:r>
          </a:p>
        </p:txBody>
      </p:sp>
      <p:pic>
        <p:nvPicPr>
          <p:cNvPr id="63" name="Picture 10" descr="Image result for cats">
            <a:extLst>
              <a:ext uri="{FF2B5EF4-FFF2-40B4-BE49-F238E27FC236}">
                <a16:creationId xmlns:a16="http://schemas.microsoft.com/office/drawing/2014/main" id="{FD70A34E-05F9-4AE1-8B80-3FC8E67BAC7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736190"/>
            <a:ext cx="2206780" cy="1466589"/>
          </a:xfrm>
          <a:prstGeom prst="rect">
            <a:avLst/>
          </a:prstGeom>
          <a:noFill/>
          <a:extLst>
            <a:ext uri="{909E8E84-426E-40DD-AFC4-6F175D3DCCD1}">
              <a14:hiddenFill xmlns:a14="http://schemas.microsoft.com/office/drawing/2010/main">
                <a:solidFill>
                  <a:srgbClr val="FFFFFF"/>
                </a:solidFill>
              </a14:hiddenFill>
            </a:ext>
          </a:extLst>
        </p:spPr>
      </p:pic>
      <p:sp>
        <p:nvSpPr>
          <p:cNvPr id="64" name="Arrow: Down 63">
            <a:extLst>
              <a:ext uri="{FF2B5EF4-FFF2-40B4-BE49-F238E27FC236}">
                <a16:creationId xmlns:a16="http://schemas.microsoft.com/office/drawing/2014/main" id="{1C32AC92-140E-4937-BF03-5D10E9138D47}"/>
              </a:ext>
            </a:extLst>
          </p:cNvPr>
          <p:cNvSpPr/>
          <p:nvPr/>
        </p:nvSpPr>
        <p:spPr>
          <a:xfrm>
            <a:off x="744809" y="2363372"/>
            <a:ext cx="664329" cy="3939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itle 1">
            <a:extLst>
              <a:ext uri="{FF2B5EF4-FFF2-40B4-BE49-F238E27FC236}">
                <a16:creationId xmlns:a16="http://schemas.microsoft.com/office/drawing/2014/main" id="{9B5420E0-8F02-40A4-AEB6-538C246D25F5}"/>
              </a:ext>
            </a:extLst>
          </p:cNvPr>
          <p:cNvSpPr txBox="1">
            <a:spLocks/>
          </p:cNvSpPr>
          <p:nvPr/>
        </p:nvSpPr>
        <p:spPr>
          <a:xfrm>
            <a:off x="2685336" y="1736085"/>
            <a:ext cx="5883516" cy="450432"/>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nSpc>
                <a:spcPct val="100000"/>
              </a:lnSpc>
              <a:spcBef>
                <a:spcPts val="600"/>
              </a:spcBef>
            </a:pPr>
            <a:r>
              <a:rPr lang="en-US" altLang="en-US" sz="2400" dirty="0">
                <a:solidFill>
                  <a:srgbClr val="FF0000"/>
                </a:solidFill>
              </a:rPr>
              <a:t>W = [0.00045, 00056, 0.00077, 0.00606]</a:t>
            </a:r>
          </a:p>
        </p:txBody>
      </p:sp>
    </p:spTree>
    <p:extLst>
      <p:ext uri="{BB962C8B-B14F-4D97-AF65-F5344CB8AC3E}">
        <p14:creationId xmlns:p14="http://schemas.microsoft.com/office/powerpoint/2010/main" val="2172710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A257-5CF0-4FD3-AAB7-6350B97DC918}"/>
              </a:ext>
            </a:extLst>
          </p:cNvPr>
          <p:cNvSpPr txBox="1">
            <a:spLocks/>
          </p:cNvSpPr>
          <p:nvPr/>
        </p:nvSpPr>
        <p:spPr>
          <a:xfrm>
            <a:off x="146898" y="173871"/>
            <a:ext cx="8850203" cy="110628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What “Artificial Neuron” learns</a:t>
            </a:r>
            <a:endParaRPr lang="en-US" altLang="en-US" sz="4400" b="1" dirty="0">
              <a:solidFill>
                <a:schemeClr val="tx2">
                  <a:lumMod val="50000"/>
                  <a:lumOff val="50000"/>
                </a:schemeClr>
              </a:solidFill>
            </a:endParaRPr>
          </a:p>
        </p:txBody>
      </p:sp>
      <p:sp>
        <p:nvSpPr>
          <p:cNvPr id="9" name="Title 1">
            <a:extLst>
              <a:ext uri="{FF2B5EF4-FFF2-40B4-BE49-F238E27FC236}">
                <a16:creationId xmlns:a16="http://schemas.microsoft.com/office/drawing/2014/main" id="{BC056523-5659-447A-9825-D7540F4A906E}"/>
              </a:ext>
            </a:extLst>
          </p:cNvPr>
          <p:cNvSpPr txBox="1">
            <a:spLocks/>
          </p:cNvSpPr>
          <p:nvPr/>
        </p:nvSpPr>
        <p:spPr>
          <a:xfrm>
            <a:off x="0" y="4991021"/>
            <a:ext cx="9143999" cy="128793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dirty="0"/>
              <a:t>Machine Learning – To learn parameters</a:t>
            </a:r>
          </a:p>
          <a:p>
            <a:pPr marL="457200" indent="-457200">
              <a:buFont typeface="Arial" panose="020B0604020202020204" pitchFamily="34" charset="0"/>
              <a:buChar char="•"/>
            </a:pPr>
            <a:r>
              <a:rPr lang="en-US" altLang="en-US" sz="2400" dirty="0"/>
              <a:t>Weights (w</a:t>
            </a:r>
            <a:r>
              <a:rPr lang="en-US" altLang="en-US" sz="2400" baseline="-25000" dirty="0"/>
              <a:t>1</a:t>
            </a:r>
            <a:r>
              <a:rPr lang="en-US" altLang="en-US" sz="2400" dirty="0"/>
              <a:t>, w</a:t>
            </a:r>
            <a:r>
              <a:rPr lang="en-US" altLang="en-US" sz="2400" baseline="-25000" dirty="0"/>
              <a:t>2</a:t>
            </a:r>
            <a:r>
              <a:rPr lang="en-US" altLang="en-US" sz="2400" dirty="0"/>
              <a:t>, w</a:t>
            </a:r>
            <a:r>
              <a:rPr lang="en-US" altLang="en-US" sz="2400" baseline="-25000" dirty="0"/>
              <a:t>3,</a:t>
            </a:r>
            <a:r>
              <a:rPr lang="en-US" altLang="en-US" sz="2400" dirty="0"/>
              <a:t>w</a:t>
            </a:r>
            <a:r>
              <a:rPr lang="en-US" altLang="en-US" sz="2400" baseline="-25000" dirty="0"/>
              <a:t>4</a:t>
            </a:r>
            <a:r>
              <a:rPr lang="en-US" altLang="en-US" sz="2400" dirty="0"/>
              <a:t>) </a:t>
            </a:r>
          </a:p>
          <a:p>
            <a:pPr marL="457200" indent="-457200">
              <a:buFont typeface="Arial" panose="020B0604020202020204" pitchFamily="34" charset="0"/>
              <a:buChar char="•"/>
            </a:pPr>
            <a:r>
              <a:rPr lang="en-US" altLang="en-US" sz="2400" dirty="0"/>
              <a:t>Bias (b</a:t>
            </a:r>
            <a:r>
              <a:rPr lang="en-US" altLang="en-US" sz="2400" baseline="-25000" dirty="0"/>
              <a:t>1</a:t>
            </a:r>
            <a:r>
              <a:rPr lang="en-US" altLang="en-US" sz="2400" dirty="0"/>
              <a:t>) </a:t>
            </a:r>
          </a:p>
          <a:p>
            <a:pPr marL="457200" indent="-457200">
              <a:buFont typeface="Arial" panose="020B0604020202020204" pitchFamily="34" charset="0"/>
              <a:buChar char="•"/>
            </a:pPr>
            <a:endParaRPr lang="en-US" altLang="en-US" sz="2400" dirty="0"/>
          </a:p>
          <a:p>
            <a:r>
              <a:rPr lang="en-US" altLang="en-US" sz="2400" dirty="0"/>
              <a:t>How many parameters in this neuron?</a:t>
            </a:r>
          </a:p>
          <a:p>
            <a:r>
              <a:rPr lang="en-US" altLang="en-US" sz="2400" dirty="0"/>
              <a:t>  </a:t>
            </a:r>
          </a:p>
        </p:txBody>
      </p:sp>
      <p:sp>
        <p:nvSpPr>
          <p:cNvPr id="10" name="Oval 9">
            <a:extLst>
              <a:ext uri="{FF2B5EF4-FFF2-40B4-BE49-F238E27FC236}">
                <a16:creationId xmlns:a16="http://schemas.microsoft.com/office/drawing/2014/main" id="{CFCDB021-E55E-4A0E-B6D9-D8AF244F158E}"/>
              </a:ext>
            </a:extLst>
          </p:cNvPr>
          <p:cNvSpPr/>
          <p:nvPr/>
        </p:nvSpPr>
        <p:spPr>
          <a:xfrm>
            <a:off x="1201781" y="975995"/>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1</a:t>
            </a:r>
            <a:endParaRPr lang="en-US" dirty="0">
              <a:solidFill>
                <a:schemeClr val="tx1"/>
              </a:solidFill>
            </a:endParaRPr>
          </a:p>
        </p:txBody>
      </p:sp>
      <p:sp>
        <p:nvSpPr>
          <p:cNvPr id="11" name="Oval 10">
            <a:extLst>
              <a:ext uri="{FF2B5EF4-FFF2-40B4-BE49-F238E27FC236}">
                <a16:creationId xmlns:a16="http://schemas.microsoft.com/office/drawing/2014/main" id="{0B96B767-DBA7-445E-9E83-24F7679AF4FA}"/>
              </a:ext>
            </a:extLst>
          </p:cNvPr>
          <p:cNvSpPr/>
          <p:nvPr/>
        </p:nvSpPr>
        <p:spPr>
          <a:xfrm>
            <a:off x="1192402" y="1945493"/>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2</a:t>
            </a:r>
            <a:endParaRPr lang="en-US" sz="2800" dirty="0">
              <a:solidFill>
                <a:schemeClr val="tx1"/>
              </a:solidFill>
            </a:endParaRPr>
          </a:p>
        </p:txBody>
      </p:sp>
      <p:sp>
        <p:nvSpPr>
          <p:cNvPr id="12" name="Oval 11">
            <a:extLst>
              <a:ext uri="{FF2B5EF4-FFF2-40B4-BE49-F238E27FC236}">
                <a16:creationId xmlns:a16="http://schemas.microsoft.com/office/drawing/2014/main" id="{631C8EC6-99FC-4C99-8198-FCB73968BFB8}"/>
              </a:ext>
            </a:extLst>
          </p:cNvPr>
          <p:cNvSpPr/>
          <p:nvPr/>
        </p:nvSpPr>
        <p:spPr>
          <a:xfrm>
            <a:off x="1201780" y="2953809"/>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3</a:t>
            </a:r>
            <a:endParaRPr lang="en-US" sz="2800" dirty="0">
              <a:solidFill>
                <a:schemeClr val="tx1"/>
              </a:solidFill>
            </a:endParaRPr>
          </a:p>
        </p:txBody>
      </p:sp>
      <p:sp>
        <p:nvSpPr>
          <p:cNvPr id="13" name="Oval 12">
            <a:extLst>
              <a:ext uri="{FF2B5EF4-FFF2-40B4-BE49-F238E27FC236}">
                <a16:creationId xmlns:a16="http://schemas.microsoft.com/office/drawing/2014/main" id="{D57445F0-60AA-4DCB-A9E4-C12BFF34D8E4}"/>
              </a:ext>
            </a:extLst>
          </p:cNvPr>
          <p:cNvSpPr/>
          <p:nvPr/>
        </p:nvSpPr>
        <p:spPr>
          <a:xfrm>
            <a:off x="1201781" y="3972415"/>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4</a:t>
            </a:r>
            <a:endParaRPr lang="en-US" sz="2800" dirty="0">
              <a:solidFill>
                <a:schemeClr val="tx1"/>
              </a:solidFill>
            </a:endParaRPr>
          </a:p>
        </p:txBody>
      </p:sp>
      <p:sp>
        <p:nvSpPr>
          <p:cNvPr id="14" name="Rectangle: Rounded Corners 13">
            <a:extLst>
              <a:ext uri="{FF2B5EF4-FFF2-40B4-BE49-F238E27FC236}">
                <a16:creationId xmlns:a16="http://schemas.microsoft.com/office/drawing/2014/main" id="{AB5CCD4D-DA90-464B-A3CE-C8C402EE5B7E}"/>
              </a:ext>
            </a:extLst>
          </p:cNvPr>
          <p:cNvSpPr/>
          <p:nvPr/>
        </p:nvSpPr>
        <p:spPr>
          <a:xfrm>
            <a:off x="3103265" y="2425977"/>
            <a:ext cx="1130177"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t>
            </a:r>
            <a:endParaRPr lang="en-US" sz="3600" baseline="-25000" dirty="0">
              <a:solidFill>
                <a:schemeClr val="tx1"/>
              </a:solidFill>
            </a:endParaRPr>
          </a:p>
        </p:txBody>
      </p:sp>
      <p:sp>
        <p:nvSpPr>
          <p:cNvPr id="15" name="Rectangle: Rounded Corners 14">
            <a:extLst>
              <a:ext uri="{FF2B5EF4-FFF2-40B4-BE49-F238E27FC236}">
                <a16:creationId xmlns:a16="http://schemas.microsoft.com/office/drawing/2014/main" id="{2607D4F2-EBB3-421D-A52A-716EEB897CE9}"/>
              </a:ext>
            </a:extLst>
          </p:cNvPr>
          <p:cNvSpPr/>
          <p:nvPr/>
        </p:nvSpPr>
        <p:spPr>
          <a:xfrm>
            <a:off x="5293646" y="2425977"/>
            <a:ext cx="1281993"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Activation function</a:t>
            </a:r>
          </a:p>
        </p:txBody>
      </p:sp>
      <p:cxnSp>
        <p:nvCxnSpPr>
          <p:cNvPr id="16" name="Straight Arrow Connector 15">
            <a:extLst>
              <a:ext uri="{FF2B5EF4-FFF2-40B4-BE49-F238E27FC236}">
                <a16:creationId xmlns:a16="http://schemas.microsoft.com/office/drawing/2014/main" id="{706C6885-8622-4053-85F3-016B81AAB266}"/>
              </a:ext>
            </a:extLst>
          </p:cNvPr>
          <p:cNvCxnSpPr>
            <a:cxnSpLocks/>
            <a:stCxn id="10" idx="6"/>
            <a:endCxn id="14" idx="1"/>
          </p:cNvCxnSpPr>
          <p:nvPr/>
        </p:nvCxnSpPr>
        <p:spPr>
          <a:xfrm>
            <a:off x="2088046" y="1390992"/>
            <a:ext cx="1015219" cy="14499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DF2700C-B7B6-4364-B618-1ABD7E78593A}"/>
              </a:ext>
            </a:extLst>
          </p:cNvPr>
          <p:cNvCxnSpPr>
            <a:cxnSpLocks/>
            <a:stCxn id="12" idx="6"/>
            <a:endCxn id="14" idx="1"/>
          </p:cNvCxnSpPr>
          <p:nvPr/>
        </p:nvCxnSpPr>
        <p:spPr>
          <a:xfrm flipV="1">
            <a:off x="2088045" y="2840974"/>
            <a:ext cx="1015220" cy="527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54151C4-6314-4C2B-AAB2-0EC268E6CDB7}"/>
              </a:ext>
            </a:extLst>
          </p:cNvPr>
          <p:cNvCxnSpPr>
            <a:cxnSpLocks/>
            <a:stCxn id="11" idx="6"/>
            <a:endCxn id="14" idx="1"/>
          </p:cNvCxnSpPr>
          <p:nvPr/>
        </p:nvCxnSpPr>
        <p:spPr>
          <a:xfrm>
            <a:off x="2078667" y="2360490"/>
            <a:ext cx="1024598" cy="480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B383CB8-7F7A-4574-96A2-E17A9435E52F}"/>
              </a:ext>
            </a:extLst>
          </p:cNvPr>
          <p:cNvCxnSpPr>
            <a:cxnSpLocks/>
            <a:stCxn id="13" idx="6"/>
            <a:endCxn id="14" idx="1"/>
          </p:cNvCxnSpPr>
          <p:nvPr/>
        </p:nvCxnSpPr>
        <p:spPr>
          <a:xfrm flipV="1">
            <a:off x="2088046" y="2840974"/>
            <a:ext cx="1015219" cy="1546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415EAB2-33CC-4D82-BAC7-506F8DD37BBD}"/>
              </a:ext>
            </a:extLst>
          </p:cNvPr>
          <p:cNvCxnSpPr>
            <a:cxnSpLocks/>
            <a:stCxn id="14" idx="3"/>
            <a:endCxn id="15" idx="1"/>
          </p:cNvCxnSpPr>
          <p:nvPr/>
        </p:nvCxnSpPr>
        <p:spPr>
          <a:xfrm>
            <a:off x="4233442" y="2840974"/>
            <a:ext cx="10602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15AE797-6F81-44F5-A972-491D11ABE767}"/>
              </a:ext>
            </a:extLst>
          </p:cNvPr>
          <p:cNvCxnSpPr>
            <a:cxnSpLocks/>
            <a:stCxn id="15" idx="3"/>
          </p:cNvCxnSpPr>
          <p:nvPr/>
        </p:nvCxnSpPr>
        <p:spPr>
          <a:xfrm>
            <a:off x="6575639" y="2840974"/>
            <a:ext cx="1448972" cy="11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E670D6B6-81D7-4A21-9480-581E1205CA8F}"/>
              </a:ext>
            </a:extLst>
          </p:cNvPr>
          <p:cNvSpPr/>
          <p:nvPr/>
        </p:nvSpPr>
        <p:spPr>
          <a:xfrm>
            <a:off x="2324826" y="1658583"/>
            <a:ext cx="543034" cy="461665"/>
          </a:xfrm>
          <a:prstGeom prst="rect">
            <a:avLst/>
          </a:prstGeom>
        </p:spPr>
        <p:txBody>
          <a:bodyPr wrap="none">
            <a:spAutoFit/>
          </a:bodyPr>
          <a:lstStyle/>
          <a:p>
            <a:r>
              <a:rPr lang="en-US" altLang="en-US" sz="2400" dirty="0"/>
              <a:t>w</a:t>
            </a:r>
            <a:r>
              <a:rPr lang="en-US" altLang="en-US" sz="2400" baseline="-25000" dirty="0"/>
              <a:t>1</a:t>
            </a:r>
            <a:endParaRPr lang="en-US" sz="2400" dirty="0"/>
          </a:p>
        </p:txBody>
      </p:sp>
      <p:sp>
        <p:nvSpPr>
          <p:cNvPr id="23" name="Rectangle 22">
            <a:extLst>
              <a:ext uri="{FF2B5EF4-FFF2-40B4-BE49-F238E27FC236}">
                <a16:creationId xmlns:a16="http://schemas.microsoft.com/office/drawing/2014/main" id="{82D1F95B-150C-4352-B819-C252E045A421}"/>
              </a:ext>
            </a:extLst>
          </p:cNvPr>
          <p:cNvSpPr/>
          <p:nvPr/>
        </p:nvSpPr>
        <p:spPr>
          <a:xfrm>
            <a:off x="2176580" y="2204894"/>
            <a:ext cx="543034" cy="461665"/>
          </a:xfrm>
          <a:prstGeom prst="rect">
            <a:avLst/>
          </a:prstGeom>
        </p:spPr>
        <p:txBody>
          <a:bodyPr wrap="none">
            <a:spAutoFit/>
          </a:bodyPr>
          <a:lstStyle/>
          <a:p>
            <a:r>
              <a:rPr lang="en-US" altLang="en-US" sz="2400" dirty="0"/>
              <a:t>w</a:t>
            </a:r>
            <a:r>
              <a:rPr lang="en-US" altLang="en-US" sz="2400" baseline="-25000" dirty="0"/>
              <a:t>2</a:t>
            </a:r>
            <a:endParaRPr lang="en-US" sz="2400" dirty="0"/>
          </a:p>
        </p:txBody>
      </p:sp>
      <p:sp>
        <p:nvSpPr>
          <p:cNvPr id="24" name="Rectangle 23">
            <a:extLst>
              <a:ext uri="{FF2B5EF4-FFF2-40B4-BE49-F238E27FC236}">
                <a16:creationId xmlns:a16="http://schemas.microsoft.com/office/drawing/2014/main" id="{9A6016D0-07C3-4F1D-B88A-9A244E61A02C}"/>
              </a:ext>
            </a:extLst>
          </p:cNvPr>
          <p:cNvSpPr/>
          <p:nvPr/>
        </p:nvSpPr>
        <p:spPr>
          <a:xfrm>
            <a:off x="2137233" y="2822441"/>
            <a:ext cx="543034" cy="461665"/>
          </a:xfrm>
          <a:prstGeom prst="rect">
            <a:avLst/>
          </a:prstGeom>
        </p:spPr>
        <p:txBody>
          <a:bodyPr wrap="none">
            <a:spAutoFit/>
          </a:bodyPr>
          <a:lstStyle/>
          <a:p>
            <a:r>
              <a:rPr lang="en-US" altLang="en-US" sz="2400" dirty="0"/>
              <a:t>w</a:t>
            </a:r>
            <a:r>
              <a:rPr lang="en-US" altLang="en-US" sz="2400" baseline="-25000" dirty="0"/>
              <a:t>3</a:t>
            </a:r>
            <a:endParaRPr lang="en-US" sz="2400" dirty="0"/>
          </a:p>
        </p:txBody>
      </p:sp>
      <p:sp>
        <p:nvSpPr>
          <p:cNvPr id="25" name="Rectangle 24">
            <a:extLst>
              <a:ext uri="{FF2B5EF4-FFF2-40B4-BE49-F238E27FC236}">
                <a16:creationId xmlns:a16="http://schemas.microsoft.com/office/drawing/2014/main" id="{6DAA1F29-92D4-47A9-8DE7-8A36B5A7B120}"/>
              </a:ext>
            </a:extLst>
          </p:cNvPr>
          <p:cNvSpPr/>
          <p:nvPr/>
        </p:nvSpPr>
        <p:spPr>
          <a:xfrm>
            <a:off x="2159737" y="3480461"/>
            <a:ext cx="522900" cy="461665"/>
          </a:xfrm>
          <a:prstGeom prst="rect">
            <a:avLst/>
          </a:prstGeom>
        </p:spPr>
        <p:txBody>
          <a:bodyPr wrap="none">
            <a:spAutoFit/>
          </a:bodyPr>
          <a:lstStyle/>
          <a:p>
            <a:r>
              <a:rPr lang="en-US" altLang="en-US" sz="2400" dirty="0"/>
              <a:t>w</a:t>
            </a:r>
            <a:r>
              <a:rPr lang="en-US" altLang="en-US" sz="2400" baseline="-25000" dirty="0"/>
              <a:t>4</a:t>
            </a:r>
            <a:endParaRPr lang="en-US" sz="2400" dirty="0"/>
          </a:p>
        </p:txBody>
      </p:sp>
      <p:sp>
        <p:nvSpPr>
          <p:cNvPr id="26" name="Rectangle 25">
            <a:extLst>
              <a:ext uri="{FF2B5EF4-FFF2-40B4-BE49-F238E27FC236}">
                <a16:creationId xmlns:a16="http://schemas.microsoft.com/office/drawing/2014/main" id="{9CE8A9D0-A7E9-4EBD-B308-633B84591700}"/>
              </a:ext>
            </a:extLst>
          </p:cNvPr>
          <p:cNvSpPr/>
          <p:nvPr/>
        </p:nvSpPr>
        <p:spPr>
          <a:xfrm>
            <a:off x="3225221" y="4062845"/>
            <a:ext cx="886265" cy="6491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r>
              <a:rPr lang="en-US" sz="2400" baseline="-25000" dirty="0">
                <a:solidFill>
                  <a:schemeClr val="tx1"/>
                </a:solidFill>
              </a:rPr>
              <a:t>1</a:t>
            </a:r>
          </a:p>
        </p:txBody>
      </p:sp>
      <p:cxnSp>
        <p:nvCxnSpPr>
          <p:cNvPr id="27" name="Straight Arrow Connector 26">
            <a:extLst>
              <a:ext uri="{FF2B5EF4-FFF2-40B4-BE49-F238E27FC236}">
                <a16:creationId xmlns:a16="http://schemas.microsoft.com/office/drawing/2014/main" id="{988E1EB4-334C-4C8A-A7A0-9290EA50C3BD}"/>
              </a:ext>
            </a:extLst>
          </p:cNvPr>
          <p:cNvCxnSpPr>
            <a:cxnSpLocks/>
            <a:stCxn id="26" idx="0"/>
            <a:endCxn id="14" idx="2"/>
          </p:cNvCxnSpPr>
          <p:nvPr/>
        </p:nvCxnSpPr>
        <p:spPr>
          <a:xfrm flipV="1">
            <a:off x="3668354" y="3255971"/>
            <a:ext cx="0" cy="806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E6FAE8A1-D3F4-4DF0-9508-2BBCFE3A211D}"/>
              </a:ext>
            </a:extLst>
          </p:cNvPr>
          <p:cNvSpPr/>
          <p:nvPr/>
        </p:nvSpPr>
        <p:spPr>
          <a:xfrm>
            <a:off x="4439695" y="2368369"/>
            <a:ext cx="572448" cy="523220"/>
          </a:xfrm>
          <a:prstGeom prst="rect">
            <a:avLst/>
          </a:prstGeom>
        </p:spPr>
        <p:txBody>
          <a:bodyPr wrap="square">
            <a:spAutoFit/>
          </a:bodyPr>
          <a:lstStyle/>
          <a:p>
            <a:pPr algn="ctr"/>
            <a:r>
              <a:rPr lang="en-US" sz="2800" dirty="0"/>
              <a:t>z</a:t>
            </a:r>
            <a:r>
              <a:rPr lang="en-US" sz="2800" baseline="-25000" dirty="0"/>
              <a:t>1</a:t>
            </a:r>
          </a:p>
        </p:txBody>
      </p:sp>
      <p:sp>
        <p:nvSpPr>
          <p:cNvPr id="29" name="Rectangle 28">
            <a:extLst>
              <a:ext uri="{FF2B5EF4-FFF2-40B4-BE49-F238E27FC236}">
                <a16:creationId xmlns:a16="http://schemas.microsoft.com/office/drawing/2014/main" id="{D945937F-746C-4481-B7B3-E86B1333124C}"/>
              </a:ext>
            </a:extLst>
          </p:cNvPr>
          <p:cNvSpPr/>
          <p:nvPr/>
        </p:nvSpPr>
        <p:spPr>
          <a:xfrm>
            <a:off x="6849931" y="2396347"/>
            <a:ext cx="482824" cy="523220"/>
          </a:xfrm>
          <a:prstGeom prst="rect">
            <a:avLst/>
          </a:prstGeom>
        </p:spPr>
        <p:txBody>
          <a:bodyPr wrap="none">
            <a:spAutoFit/>
          </a:bodyPr>
          <a:lstStyle/>
          <a:p>
            <a:r>
              <a:rPr lang="en-US" altLang="en-US" sz="2800" dirty="0"/>
              <a:t>a</a:t>
            </a:r>
            <a:r>
              <a:rPr lang="en-US" altLang="en-US" sz="2800" baseline="-25000" dirty="0"/>
              <a:t>1</a:t>
            </a:r>
          </a:p>
        </p:txBody>
      </p:sp>
    </p:spTree>
    <p:extLst>
      <p:ext uri="{BB962C8B-B14F-4D97-AF65-F5344CB8AC3E}">
        <p14:creationId xmlns:p14="http://schemas.microsoft.com/office/powerpoint/2010/main" val="1721505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A257-5CF0-4FD3-AAB7-6350B97DC918}"/>
              </a:ext>
            </a:extLst>
          </p:cNvPr>
          <p:cNvSpPr txBox="1">
            <a:spLocks/>
          </p:cNvSpPr>
          <p:nvPr/>
        </p:nvSpPr>
        <p:spPr>
          <a:xfrm>
            <a:off x="146898" y="33191"/>
            <a:ext cx="8850203" cy="110628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How “Artificial Neuron” learns</a:t>
            </a:r>
            <a:endParaRPr lang="en-US" altLang="en-US" sz="4400" b="1" dirty="0">
              <a:solidFill>
                <a:schemeClr val="tx2">
                  <a:lumMod val="50000"/>
                  <a:lumOff val="50000"/>
                </a:schemeClr>
              </a:solidFill>
            </a:endParaRPr>
          </a:p>
        </p:txBody>
      </p:sp>
      <p:sp>
        <p:nvSpPr>
          <p:cNvPr id="9" name="Title 1">
            <a:extLst>
              <a:ext uri="{FF2B5EF4-FFF2-40B4-BE49-F238E27FC236}">
                <a16:creationId xmlns:a16="http://schemas.microsoft.com/office/drawing/2014/main" id="{BC056523-5659-447A-9825-D7540F4A906E}"/>
              </a:ext>
            </a:extLst>
          </p:cNvPr>
          <p:cNvSpPr txBox="1">
            <a:spLocks/>
          </p:cNvSpPr>
          <p:nvPr/>
        </p:nvSpPr>
        <p:spPr>
          <a:xfrm>
            <a:off x="214196" y="4987706"/>
            <a:ext cx="8340357" cy="169641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342900" indent="-342900">
              <a:buFont typeface="Wingdings" panose="05000000000000000000" pitchFamily="2" charset="2"/>
              <a:buChar char="Ø"/>
            </a:pPr>
            <a:r>
              <a:rPr lang="en-US" altLang="en-US" sz="2400" dirty="0"/>
              <a:t>Cost function of ANN (actual output – predicted value) is  J(w ,b) = (1/m)* sum [</a:t>
            </a:r>
            <a:r>
              <a:rPr lang="en-US" sz="2400" dirty="0"/>
              <a:t>ℓ(y</a:t>
            </a:r>
            <a:r>
              <a:rPr lang="en-US" sz="2400" baseline="-25000" dirty="0"/>
              <a:t>1 </a:t>
            </a:r>
            <a:r>
              <a:rPr lang="en-US" sz="2400" dirty="0"/>
              <a:t>–</a:t>
            </a:r>
            <a:r>
              <a:rPr lang="en-US" sz="2400" baseline="-25000" dirty="0"/>
              <a:t>  </a:t>
            </a:r>
            <a:r>
              <a:rPr lang="en-US" sz="2400" dirty="0"/>
              <a:t>a</a:t>
            </a:r>
            <a:r>
              <a:rPr lang="en-US" sz="2400" baseline="-25000" dirty="0"/>
              <a:t>1</a:t>
            </a:r>
            <a:r>
              <a:rPr lang="en-US" sz="2400" dirty="0"/>
              <a:t>)]</a:t>
            </a:r>
          </a:p>
          <a:p>
            <a:pPr marL="342900" indent="-342900">
              <a:buFont typeface="Wingdings" panose="05000000000000000000" pitchFamily="2" charset="2"/>
              <a:buChar char="Ø"/>
            </a:pPr>
            <a:r>
              <a:rPr lang="en-US" sz="2400" dirty="0"/>
              <a:t>Gradient descent/optimization </a:t>
            </a:r>
          </a:p>
          <a:p>
            <a:pPr marL="800100" lvl="1" indent="-342900">
              <a:buFont typeface="Wingdings" panose="05000000000000000000" pitchFamily="2" charset="2"/>
              <a:buChar char="Ø"/>
            </a:pPr>
            <a:r>
              <a:rPr lang="en-US" sz="2400" dirty="0"/>
              <a:t>w := w – alpha*dJ/dw</a:t>
            </a:r>
          </a:p>
          <a:p>
            <a:pPr marL="800100" lvl="1" indent="-342900">
              <a:buFont typeface="Wingdings" panose="05000000000000000000" pitchFamily="2" charset="2"/>
              <a:buChar char="Ø"/>
            </a:pPr>
            <a:r>
              <a:rPr lang="en-US" sz="2400" dirty="0"/>
              <a:t>b := b – alpha*dJ/ db</a:t>
            </a:r>
          </a:p>
          <a:p>
            <a:pPr marL="342900" indent="-342900">
              <a:buFont typeface="Arial" panose="020B0604020202020204" pitchFamily="34" charset="0"/>
              <a:buChar char="•"/>
            </a:pPr>
            <a:endParaRPr lang="en-US" sz="2400" dirty="0"/>
          </a:p>
          <a:p>
            <a:r>
              <a:rPr lang="en-US" altLang="en-US" sz="2400" dirty="0"/>
              <a:t> </a:t>
            </a:r>
          </a:p>
          <a:p>
            <a:r>
              <a:rPr lang="en-US" altLang="en-US" sz="2400" dirty="0"/>
              <a:t>  </a:t>
            </a:r>
          </a:p>
        </p:txBody>
      </p:sp>
      <p:sp>
        <p:nvSpPr>
          <p:cNvPr id="10" name="Oval 9">
            <a:extLst>
              <a:ext uri="{FF2B5EF4-FFF2-40B4-BE49-F238E27FC236}">
                <a16:creationId xmlns:a16="http://schemas.microsoft.com/office/drawing/2014/main" id="{CFCDB021-E55E-4A0E-B6D9-D8AF244F158E}"/>
              </a:ext>
            </a:extLst>
          </p:cNvPr>
          <p:cNvSpPr/>
          <p:nvPr/>
        </p:nvSpPr>
        <p:spPr>
          <a:xfrm>
            <a:off x="1201781" y="975995"/>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1</a:t>
            </a:r>
            <a:endParaRPr lang="en-US" dirty="0">
              <a:solidFill>
                <a:schemeClr val="tx1"/>
              </a:solidFill>
            </a:endParaRPr>
          </a:p>
        </p:txBody>
      </p:sp>
      <p:sp>
        <p:nvSpPr>
          <p:cNvPr id="11" name="Oval 10">
            <a:extLst>
              <a:ext uri="{FF2B5EF4-FFF2-40B4-BE49-F238E27FC236}">
                <a16:creationId xmlns:a16="http://schemas.microsoft.com/office/drawing/2014/main" id="{0B96B767-DBA7-445E-9E83-24F7679AF4FA}"/>
              </a:ext>
            </a:extLst>
          </p:cNvPr>
          <p:cNvSpPr/>
          <p:nvPr/>
        </p:nvSpPr>
        <p:spPr>
          <a:xfrm>
            <a:off x="1192402" y="1945493"/>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2</a:t>
            </a:r>
            <a:endParaRPr lang="en-US" sz="2800" dirty="0">
              <a:solidFill>
                <a:schemeClr val="tx1"/>
              </a:solidFill>
            </a:endParaRPr>
          </a:p>
        </p:txBody>
      </p:sp>
      <p:sp>
        <p:nvSpPr>
          <p:cNvPr id="12" name="Oval 11">
            <a:extLst>
              <a:ext uri="{FF2B5EF4-FFF2-40B4-BE49-F238E27FC236}">
                <a16:creationId xmlns:a16="http://schemas.microsoft.com/office/drawing/2014/main" id="{631C8EC6-99FC-4C99-8198-FCB73968BFB8}"/>
              </a:ext>
            </a:extLst>
          </p:cNvPr>
          <p:cNvSpPr/>
          <p:nvPr/>
        </p:nvSpPr>
        <p:spPr>
          <a:xfrm>
            <a:off x="1201780" y="2953809"/>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3</a:t>
            </a:r>
            <a:endParaRPr lang="en-US" sz="2800" dirty="0">
              <a:solidFill>
                <a:schemeClr val="tx1"/>
              </a:solidFill>
            </a:endParaRPr>
          </a:p>
        </p:txBody>
      </p:sp>
      <p:sp>
        <p:nvSpPr>
          <p:cNvPr id="13" name="Oval 12">
            <a:extLst>
              <a:ext uri="{FF2B5EF4-FFF2-40B4-BE49-F238E27FC236}">
                <a16:creationId xmlns:a16="http://schemas.microsoft.com/office/drawing/2014/main" id="{D57445F0-60AA-4DCB-A9E4-C12BFF34D8E4}"/>
              </a:ext>
            </a:extLst>
          </p:cNvPr>
          <p:cNvSpPr/>
          <p:nvPr/>
        </p:nvSpPr>
        <p:spPr>
          <a:xfrm>
            <a:off x="1201781" y="3972415"/>
            <a:ext cx="886265" cy="829994"/>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800" dirty="0">
                <a:solidFill>
                  <a:schemeClr val="tx1"/>
                </a:solidFill>
              </a:rPr>
              <a:t>x</a:t>
            </a:r>
            <a:r>
              <a:rPr lang="en-US" altLang="en-US" sz="2800" baseline="-25000" dirty="0">
                <a:solidFill>
                  <a:schemeClr val="tx1"/>
                </a:solidFill>
              </a:rPr>
              <a:t>4</a:t>
            </a:r>
            <a:endParaRPr lang="en-US" sz="2800" dirty="0">
              <a:solidFill>
                <a:schemeClr val="tx1"/>
              </a:solidFill>
            </a:endParaRPr>
          </a:p>
        </p:txBody>
      </p:sp>
      <p:sp>
        <p:nvSpPr>
          <p:cNvPr id="14" name="Rectangle: Rounded Corners 13">
            <a:extLst>
              <a:ext uri="{FF2B5EF4-FFF2-40B4-BE49-F238E27FC236}">
                <a16:creationId xmlns:a16="http://schemas.microsoft.com/office/drawing/2014/main" id="{AB5CCD4D-DA90-464B-A3CE-C8C402EE5B7E}"/>
              </a:ext>
            </a:extLst>
          </p:cNvPr>
          <p:cNvSpPr/>
          <p:nvPr/>
        </p:nvSpPr>
        <p:spPr>
          <a:xfrm>
            <a:off x="3103265" y="2425977"/>
            <a:ext cx="1130177"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t>
            </a:r>
            <a:endParaRPr lang="en-US" sz="3600" baseline="-25000" dirty="0">
              <a:solidFill>
                <a:schemeClr val="tx1"/>
              </a:solidFill>
            </a:endParaRPr>
          </a:p>
        </p:txBody>
      </p:sp>
      <p:sp>
        <p:nvSpPr>
          <p:cNvPr id="15" name="Rectangle: Rounded Corners 14">
            <a:extLst>
              <a:ext uri="{FF2B5EF4-FFF2-40B4-BE49-F238E27FC236}">
                <a16:creationId xmlns:a16="http://schemas.microsoft.com/office/drawing/2014/main" id="{2607D4F2-EBB3-421D-A52A-716EEB897CE9}"/>
              </a:ext>
            </a:extLst>
          </p:cNvPr>
          <p:cNvSpPr/>
          <p:nvPr/>
        </p:nvSpPr>
        <p:spPr>
          <a:xfrm>
            <a:off x="5293646" y="2425977"/>
            <a:ext cx="1281993" cy="829994"/>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Activation function</a:t>
            </a:r>
          </a:p>
        </p:txBody>
      </p:sp>
      <p:cxnSp>
        <p:nvCxnSpPr>
          <p:cNvPr id="16" name="Straight Arrow Connector 15">
            <a:extLst>
              <a:ext uri="{FF2B5EF4-FFF2-40B4-BE49-F238E27FC236}">
                <a16:creationId xmlns:a16="http://schemas.microsoft.com/office/drawing/2014/main" id="{706C6885-8622-4053-85F3-016B81AAB266}"/>
              </a:ext>
            </a:extLst>
          </p:cNvPr>
          <p:cNvCxnSpPr>
            <a:cxnSpLocks/>
            <a:stCxn id="14" idx="1"/>
            <a:endCxn id="10" idx="6"/>
          </p:cNvCxnSpPr>
          <p:nvPr/>
        </p:nvCxnSpPr>
        <p:spPr>
          <a:xfrm flipH="1" flipV="1">
            <a:off x="2088046" y="1390992"/>
            <a:ext cx="1015219" cy="14499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DF2700C-B7B6-4364-B618-1ABD7E78593A}"/>
              </a:ext>
            </a:extLst>
          </p:cNvPr>
          <p:cNvCxnSpPr>
            <a:cxnSpLocks/>
            <a:stCxn id="14" idx="1"/>
            <a:endCxn id="12" idx="6"/>
          </p:cNvCxnSpPr>
          <p:nvPr/>
        </p:nvCxnSpPr>
        <p:spPr>
          <a:xfrm flipH="1">
            <a:off x="2088045" y="2840974"/>
            <a:ext cx="1015220" cy="527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54151C4-6314-4C2B-AAB2-0EC268E6CDB7}"/>
              </a:ext>
            </a:extLst>
          </p:cNvPr>
          <p:cNvCxnSpPr>
            <a:cxnSpLocks/>
            <a:stCxn id="14" idx="1"/>
            <a:endCxn id="11" idx="6"/>
          </p:cNvCxnSpPr>
          <p:nvPr/>
        </p:nvCxnSpPr>
        <p:spPr>
          <a:xfrm flipH="1" flipV="1">
            <a:off x="2078667" y="2360490"/>
            <a:ext cx="1024598" cy="480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B383CB8-7F7A-4574-96A2-E17A9435E52F}"/>
              </a:ext>
            </a:extLst>
          </p:cNvPr>
          <p:cNvCxnSpPr>
            <a:cxnSpLocks/>
            <a:stCxn id="14" idx="1"/>
            <a:endCxn id="13" idx="7"/>
          </p:cNvCxnSpPr>
          <p:nvPr/>
        </p:nvCxnSpPr>
        <p:spPr>
          <a:xfrm flipH="1">
            <a:off x="1958255" y="2840974"/>
            <a:ext cx="1145010" cy="12529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415EAB2-33CC-4D82-BAC7-506F8DD37BBD}"/>
              </a:ext>
            </a:extLst>
          </p:cNvPr>
          <p:cNvCxnSpPr>
            <a:cxnSpLocks/>
            <a:stCxn id="15" idx="1"/>
            <a:endCxn id="14" idx="3"/>
          </p:cNvCxnSpPr>
          <p:nvPr/>
        </p:nvCxnSpPr>
        <p:spPr>
          <a:xfrm flipH="1">
            <a:off x="4233442" y="2840974"/>
            <a:ext cx="10602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15AE797-6F81-44F5-A972-491D11ABE767}"/>
              </a:ext>
            </a:extLst>
          </p:cNvPr>
          <p:cNvCxnSpPr>
            <a:cxnSpLocks/>
            <a:endCxn id="15" idx="3"/>
          </p:cNvCxnSpPr>
          <p:nvPr/>
        </p:nvCxnSpPr>
        <p:spPr>
          <a:xfrm flipH="1" flipV="1">
            <a:off x="6575639" y="2840974"/>
            <a:ext cx="880240" cy="11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E670D6B6-81D7-4A21-9480-581E1205CA8F}"/>
              </a:ext>
            </a:extLst>
          </p:cNvPr>
          <p:cNvSpPr/>
          <p:nvPr/>
        </p:nvSpPr>
        <p:spPr>
          <a:xfrm>
            <a:off x="2324826" y="1658583"/>
            <a:ext cx="543034" cy="461665"/>
          </a:xfrm>
          <a:prstGeom prst="rect">
            <a:avLst/>
          </a:prstGeom>
        </p:spPr>
        <p:txBody>
          <a:bodyPr wrap="none">
            <a:spAutoFit/>
          </a:bodyPr>
          <a:lstStyle/>
          <a:p>
            <a:r>
              <a:rPr lang="en-US" altLang="en-US" sz="2400" dirty="0"/>
              <a:t>w</a:t>
            </a:r>
            <a:r>
              <a:rPr lang="en-US" altLang="en-US" sz="2400" baseline="-25000" dirty="0"/>
              <a:t>1</a:t>
            </a:r>
            <a:endParaRPr lang="en-US" sz="2400" dirty="0"/>
          </a:p>
        </p:txBody>
      </p:sp>
      <p:sp>
        <p:nvSpPr>
          <p:cNvPr id="23" name="Rectangle 22">
            <a:extLst>
              <a:ext uri="{FF2B5EF4-FFF2-40B4-BE49-F238E27FC236}">
                <a16:creationId xmlns:a16="http://schemas.microsoft.com/office/drawing/2014/main" id="{82D1F95B-150C-4352-B819-C252E045A421}"/>
              </a:ext>
            </a:extLst>
          </p:cNvPr>
          <p:cNvSpPr/>
          <p:nvPr/>
        </p:nvSpPr>
        <p:spPr>
          <a:xfrm>
            <a:off x="2176580" y="2204894"/>
            <a:ext cx="543034" cy="461665"/>
          </a:xfrm>
          <a:prstGeom prst="rect">
            <a:avLst/>
          </a:prstGeom>
        </p:spPr>
        <p:txBody>
          <a:bodyPr wrap="none">
            <a:spAutoFit/>
          </a:bodyPr>
          <a:lstStyle/>
          <a:p>
            <a:r>
              <a:rPr lang="en-US" altLang="en-US" sz="2400" dirty="0"/>
              <a:t>w</a:t>
            </a:r>
            <a:r>
              <a:rPr lang="en-US" altLang="en-US" sz="2400" baseline="-25000" dirty="0"/>
              <a:t>2</a:t>
            </a:r>
            <a:endParaRPr lang="en-US" sz="2400" dirty="0"/>
          </a:p>
        </p:txBody>
      </p:sp>
      <p:sp>
        <p:nvSpPr>
          <p:cNvPr id="24" name="Rectangle 23">
            <a:extLst>
              <a:ext uri="{FF2B5EF4-FFF2-40B4-BE49-F238E27FC236}">
                <a16:creationId xmlns:a16="http://schemas.microsoft.com/office/drawing/2014/main" id="{9A6016D0-07C3-4F1D-B88A-9A244E61A02C}"/>
              </a:ext>
            </a:extLst>
          </p:cNvPr>
          <p:cNvSpPr/>
          <p:nvPr/>
        </p:nvSpPr>
        <p:spPr>
          <a:xfrm>
            <a:off x="2137233" y="2822441"/>
            <a:ext cx="543034" cy="461665"/>
          </a:xfrm>
          <a:prstGeom prst="rect">
            <a:avLst/>
          </a:prstGeom>
        </p:spPr>
        <p:txBody>
          <a:bodyPr wrap="none">
            <a:spAutoFit/>
          </a:bodyPr>
          <a:lstStyle/>
          <a:p>
            <a:r>
              <a:rPr lang="en-US" altLang="en-US" sz="2400" dirty="0"/>
              <a:t>w</a:t>
            </a:r>
            <a:r>
              <a:rPr lang="en-US" altLang="en-US" sz="2400" baseline="-25000" dirty="0"/>
              <a:t>3</a:t>
            </a:r>
            <a:endParaRPr lang="en-US" sz="2400" dirty="0"/>
          </a:p>
        </p:txBody>
      </p:sp>
      <p:sp>
        <p:nvSpPr>
          <p:cNvPr id="25" name="Rectangle 24">
            <a:extLst>
              <a:ext uri="{FF2B5EF4-FFF2-40B4-BE49-F238E27FC236}">
                <a16:creationId xmlns:a16="http://schemas.microsoft.com/office/drawing/2014/main" id="{6DAA1F29-92D4-47A9-8DE7-8A36B5A7B120}"/>
              </a:ext>
            </a:extLst>
          </p:cNvPr>
          <p:cNvSpPr/>
          <p:nvPr/>
        </p:nvSpPr>
        <p:spPr>
          <a:xfrm>
            <a:off x="2159737" y="3480461"/>
            <a:ext cx="522900" cy="461665"/>
          </a:xfrm>
          <a:prstGeom prst="rect">
            <a:avLst/>
          </a:prstGeom>
        </p:spPr>
        <p:txBody>
          <a:bodyPr wrap="none">
            <a:spAutoFit/>
          </a:bodyPr>
          <a:lstStyle/>
          <a:p>
            <a:r>
              <a:rPr lang="en-US" altLang="en-US" sz="2400" dirty="0"/>
              <a:t>w</a:t>
            </a:r>
            <a:r>
              <a:rPr lang="en-US" altLang="en-US" sz="2400" baseline="-25000" dirty="0"/>
              <a:t>4</a:t>
            </a:r>
            <a:endParaRPr lang="en-US" sz="2400" dirty="0"/>
          </a:p>
        </p:txBody>
      </p:sp>
      <p:sp>
        <p:nvSpPr>
          <p:cNvPr id="26" name="Rectangle 25">
            <a:extLst>
              <a:ext uri="{FF2B5EF4-FFF2-40B4-BE49-F238E27FC236}">
                <a16:creationId xmlns:a16="http://schemas.microsoft.com/office/drawing/2014/main" id="{9CE8A9D0-A7E9-4EBD-B308-633B84591700}"/>
              </a:ext>
            </a:extLst>
          </p:cNvPr>
          <p:cNvSpPr/>
          <p:nvPr/>
        </p:nvSpPr>
        <p:spPr>
          <a:xfrm>
            <a:off x="3225221" y="4062845"/>
            <a:ext cx="886265" cy="6491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r>
              <a:rPr lang="en-US" sz="2400" baseline="-25000" dirty="0">
                <a:solidFill>
                  <a:schemeClr val="tx1"/>
                </a:solidFill>
              </a:rPr>
              <a:t>1</a:t>
            </a:r>
          </a:p>
        </p:txBody>
      </p:sp>
      <p:cxnSp>
        <p:nvCxnSpPr>
          <p:cNvPr id="27" name="Straight Arrow Connector 26">
            <a:extLst>
              <a:ext uri="{FF2B5EF4-FFF2-40B4-BE49-F238E27FC236}">
                <a16:creationId xmlns:a16="http://schemas.microsoft.com/office/drawing/2014/main" id="{988E1EB4-334C-4C8A-A7A0-9290EA50C3BD}"/>
              </a:ext>
            </a:extLst>
          </p:cNvPr>
          <p:cNvCxnSpPr>
            <a:cxnSpLocks/>
            <a:stCxn id="14" idx="2"/>
            <a:endCxn id="26" idx="0"/>
          </p:cNvCxnSpPr>
          <p:nvPr/>
        </p:nvCxnSpPr>
        <p:spPr>
          <a:xfrm>
            <a:off x="3668354" y="3255971"/>
            <a:ext cx="0" cy="806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E6FAE8A1-D3F4-4DF0-9508-2BBCFE3A211D}"/>
              </a:ext>
            </a:extLst>
          </p:cNvPr>
          <p:cNvSpPr/>
          <p:nvPr/>
        </p:nvSpPr>
        <p:spPr>
          <a:xfrm>
            <a:off x="3976340" y="1880454"/>
            <a:ext cx="2013456" cy="810478"/>
          </a:xfrm>
          <a:prstGeom prst="rect">
            <a:avLst/>
          </a:prstGeom>
        </p:spPr>
        <p:txBody>
          <a:bodyPr wrap="square">
            <a:spAutoFit/>
          </a:bodyPr>
          <a:lstStyle/>
          <a:p>
            <a:pPr algn="ctr"/>
            <a:r>
              <a:rPr lang="en-US" sz="2800" dirty="0"/>
              <a:t>dz</a:t>
            </a:r>
            <a:r>
              <a:rPr lang="en-US" sz="2800" baseline="-25000" dirty="0"/>
              <a:t>1</a:t>
            </a:r>
            <a:r>
              <a:rPr lang="en-US" altLang="en-US" sz="2800" dirty="0"/>
              <a:t>=y</a:t>
            </a:r>
            <a:r>
              <a:rPr lang="en-US" altLang="en-US" sz="2800" baseline="-25000" dirty="0"/>
              <a:t>1</a:t>
            </a:r>
            <a:r>
              <a:rPr lang="en-US" altLang="en-US" sz="2800" dirty="0"/>
              <a:t>-a</a:t>
            </a:r>
            <a:r>
              <a:rPr lang="en-US" altLang="en-US" sz="2800" baseline="-25000" dirty="0"/>
              <a:t>1</a:t>
            </a:r>
          </a:p>
          <a:p>
            <a:pPr algn="ctr"/>
            <a:endParaRPr lang="en-US" sz="2800" baseline="-25000" dirty="0"/>
          </a:p>
        </p:txBody>
      </p:sp>
    </p:spTree>
    <p:extLst>
      <p:ext uri="{BB962C8B-B14F-4D97-AF65-F5344CB8AC3E}">
        <p14:creationId xmlns:p14="http://schemas.microsoft.com/office/powerpoint/2010/main" val="2738200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046842" y="122794"/>
            <a:ext cx="7050315"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ANN Architecture</a:t>
            </a:r>
            <a:endParaRPr lang="en-US" altLang="en-US" sz="4000" b="1" dirty="0">
              <a:solidFill>
                <a:schemeClr val="tx2">
                  <a:lumMod val="50000"/>
                  <a:lumOff val="50000"/>
                </a:schemeClr>
              </a:solidFill>
            </a:endParaRPr>
          </a:p>
        </p:txBody>
      </p:sp>
      <p:sp>
        <p:nvSpPr>
          <p:cNvPr id="3" name="Title 1">
            <a:extLst>
              <a:ext uri="{FF2B5EF4-FFF2-40B4-BE49-F238E27FC236}">
                <a16:creationId xmlns:a16="http://schemas.microsoft.com/office/drawing/2014/main" id="{5952BF2D-A57C-4EE5-99B2-C141E441733A}"/>
              </a:ext>
            </a:extLst>
          </p:cNvPr>
          <p:cNvSpPr txBox="1">
            <a:spLocks/>
          </p:cNvSpPr>
          <p:nvPr/>
        </p:nvSpPr>
        <p:spPr>
          <a:xfrm>
            <a:off x="5061735" y="1217926"/>
            <a:ext cx="4082265" cy="1810118"/>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571500" indent="-571500">
              <a:buFont typeface="Wingdings" panose="05000000000000000000" pitchFamily="2" charset="2"/>
              <a:buChar char="Ø"/>
            </a:pPr>
            <a:r>
              <a:rPr lang="en-US" altLang="en-US" sz="2400" dirty="0">
                <a:latin typeface="+mn-lt"/>
              </a:rPr>
              <a:t>Input layer - 3 features (variables)</a:t>
            </a:r>
          </a:p>
          <a:p>
            <a:pPr marL="571500" indent="-571500">
              <a:buFont typeface="Wingdings" panose="05000000000000000000" pitchFamily="2" charset="2"/>
              <a:buChar char="Ø"/>
            </a:pPr>
            <a:r>
              <a:rPr lang="en-US" altLang="en-US" sz="2400" dirty="0">
                <a:latin typeface="+mn-lt"/>
              </a:rPr>
              <a:t>Hidden layer</a:t>
            </a:r>
          </a:p>
          <a:p>
            <a:pPr marL="914400" lvl="1" indent="-571500">
              <a:buFont typeface="Wingdings" panose="05000000000000000000" pitchFamily="2" charset="2"/>
              <a:buChar char="Ø"/>
            </a:pPr>
            <a:r>
              <a:rPr lang="en-US" altLang="en-US" sz="2400" dirty="0"/>
              <a:t>Hidden </a:t>
            </a:r>
            <a:r>
              <a:rPr lang="en-US" altLang="en-US" sz="2400" dirty="0">
                <a:latin typeface="+mn-lt"/>
              </a:rPr>
              <a:t>layer1 </a:t>
            </a:r>
            <a:r>
              <a:rPr lang="en-US" altLang="en-US" sz="2400" dirty="0"/>
              <a:t>- </a:t>
            </a:r>
            <a:r>
              <a:rPr lang="en-US" altLang="en-US" sz="2400" dirty="0">
                <a:latin typeface="+mn-lt"/>
              </a:rPr>
              <a:t>4 neurons</a:t>
            </a:r>
          </a:p>
          <a:p>
            <a:pPr marL="914400" lvl="1" indent="-571500">
              <a:buFont typeface="Wingdings" panose="05000000000000000000" pitchFamily="2" charset="2"/>
              <a:buChar char="Ø"/>
            </a:pPr>
            <a:r>
              <a:rPr lang="en-US" altLang="en-US" sz="2400" dirty="0"/>
              <a:t>Hidden layer2 - 2 neurons</a:t>
            </a:r>
          </a:p>
          <a:p>
            <a:pPr marL="571500" indent="-571500">
              <a:buFont typeface="Wingdings" panose="05000000000000000000" pitchFamily="2" charset="2"/>
              <a:buChar char="Ø"/>
            </a:pPr>
            <a:r>
              <a:rPr lang="en-US" altLang="en-US" sz="2400" dirty="0">
                <a:latin typeface="+mn-lt"/>
              </a:rPr>
              <a:t>Output layer – 2 outputs</a:t>
            </a:r>
            <a:endParaRPr lang="en-US" altLang="en-US" sz="2400" dirty="0"/>
          </a:p>
        </p:txBody>
      </p:sp>
      <p:pic>
        <p:nvPicPr>
          <p:cNvPr id="5" name="Picture 16" descr="Image result for artificial neural network">
            <a:extLst>
              <a:ext uri="{FF2B5EF4-FFF2-40B4-BE49-F238E27FC236}">
                <a16:creationId xmlns:a16="http://schemas.microsoft.com/office/drawing/2014/main" id="{364E5775-E60C-4A1E-9088-35B1B7AD254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48772" y="1274198"/>
            <a:ext cx="4760506" cy="273437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FB2268C-337F-4E11-9A23-38708919069E}"/>
              </a:ext>
            </a:extLst>
          </p:cNvPr>
          <p:cNvSpPr txBox="1">
            <a:spLocks/>
          </p:cNvSpPr>
          <p:nvPr/>
        </p:nvSpPr>
        <p:spPr>
          <a:xfrm>
            <a:off x="18354" y="4142739"/>
            <a:ext cx="8966610" cy="273437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342900" indent="-342900">
              <a:buFont typeface="Wingdings" panose="05000000000000000000" pitchFamily="2" charset="2"/>
              <a:buChar char="Ø"/>
            </a:pPr>
            <a:r>
              <a:rPr lang="en-US" altLang="en-US" sz="2400" dirty="0">
                <a:latin typeface="+mn-lt"/>
              </a:rPr>
              <a:t>How many weights at hidden layer 1? 3*4 = 12</a:t>
            </a:r>
          </a:p>
          <a:p>
            <a:pPr marL="342900" indent="-342900">
              <a:buFont typeface="Wingdings" panose="05000000000000000000" pitchFamily="2" charset="2"/>
              <a:buChar char="Ø"/>
            </a:pPr>
            <a:r>
              <a:rPr lang="en-US" altLang="en-US" sz="2400" dirty="0"/>
              <a:t>How many weights at hidden layer 2?</a:t>
            </a:r>
            <a:r>
              <a:rPr lang="en-US" altLang="en-US" sz="2400" dirty="0">
                <a:latin typeface="+mn-lt"/>
              </a:rPr>
              <a:t> 4*2 = 8</a:t>
            </a:r>
          </a:p>
          <a:p>
            <a:pPr marL="342900" indent="-342900">
              <a:buFont typeface="Wingdings" panose="05000000000000000000" pitchFamily="2" charset="2"/>
              <a:buChar char="Ø"/>
            </a:pPr>
            <a:r>
              <a:rPr lang="en-US" altLang="en-US" sz="2400" dirty="0"/>
              <a:t>How many weights at output layer? 2*2 = 4</a:t>
            </a:r>
            <a:endParaRPr lang="en-US" altLang="en-US" sz="2400" dirty="0">
              <a:latin typeface="+mn-lt"/>
            </a:endParaRPr>
          </a:p>
          <a:p>
            <a:pPr marL="342900" indent="-342900">
              <a:buFont typeface="Wingdings" panose="05000000000000000000" pitchFamily="2" charset="2"/>
              <a:buChar char="Ø"/>
            </a:pPr>
            <a:r>
              <a:rPr lang="en-US" altLang="en-US" sz="2400" dirty="0">
                <a:latin typeface="+mn-lt"/>
              </a:rPr>
              <a:t>How many biases at hidden layer 1?  4 </a:t>
            </a:r>
          </a:p>
          <a:p>
            <a:pPr marL="342900" indent="-342900">
              <a:buFont typeface="Wingdings" panose="05000000000000000000" pitchFamily="2" charset="2"/>
              <a:buChar char="Ø"/>
            </a:pPr>
            <a:r>
              <a:rPr lang="en-US" altLang="en-US" sz="2400" dirty="0"/>
              <a:t>How many biases at hidden layer 2?  2</a:t>
            </a:r>
          </a:p>
          <a:p>
            <a:pPr marL="342900" indent="-342900">
              <a:buFont typeface="Wingdings" panose="05000000000000000000" pitchFamily="2" charset="2"/>
              <a:buChar char="Ø"/>
            </a:pPr>
            <a:r>
              <a:rPr lang="en-US" altLang="en-US" sz="2400" dirty="0"/>
              <a:t>How many biases at output layer?  2</a:t>
            </a:r>
          </a:p>
          <a:p>
            <a:pPr marL="342900" indent="-342900">
              <a:buFont typeface="Wingdings" panose="05000000000000000000" pitchFamily="2" charset="2"/>
              <a:buChar char="Ø"/>
            </a:pPr>
            <a:endParaRPr lang="en-US" altLang="en-US" sz="2400" dirty="0"/>
          </a:p>
          <a:p>
            <a:pPr marL="342900" indent="-342900">
              <a:buFont typeface="Wingdings" panose="05000000000000000000" pitchFamily="2" charset="2"/>
              <a:buChar char="Ø"/>
            </a:pPr>
            <a:r>
              <a:rPr lang="en-US" altLang="en-US" sz="2400" dirty="0"/>
              <a:t>How many parameters all together?  (12+4) + (8+4) + (4+2) = 34</a:t>
            </a:r>
          </a:p>
        </p:txBody>
      </p:sp>
    </p:spTree>
    <p:extLst>
      <p:ext uri="{BB962C8B-B14F-4D97-AF65-F5344CB8AC3E}">
        <p14:creationId xmlns:p14="http://schemas.microsoft.com/office/powerpoint/2010/main" val="2366470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849895" y="0"/>
            <a:ext cx="7050315"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ANN Architecture Exercise</a:t>
            </a:r>
            <a:endParaRPr lang="en-US" altLang="en-US" sz="4000" b="1" dirty="0">
              <a:solidFill>
                <a:schemeClr val="tx2">
                  <a:lumMod val="50000"/>
                  <a:lumOff val="50000"/>
                </a:schemeClr>
              </a:solidFill>
            </a:endParaRPr>
          </a:p>
        </p:txBody>
      </p:sp>
      <p:sp>
        <p:nvSpPr>
          <p:cNvPr id="6" name="Title 1">
            <a:extLst>
              <a:ext uri="{FF2B5EF4-FFF2-40B4-BE49-F238E27FC236}">
                <a16:creationId xmlns:a16="http://schemas.microsoft.com/office/drawing/2014/main" id="{6FB2268C-337F-4E11-9A23-38708919069E}"/>
              </a:ext>
            </a:extLst>
          </p:cNvPr>
          <p:cNvSpPr txBox="1">
            <a:spLocks/>
          </p:cNvSpPr>
          <p:nvPr/>
        </p:nvSpPr>
        <p:spPr>
          <a:xfrm>
            <a:off x="275863" y="4150533"/>
            <a:ext cx="8592272" cy="2094853"/>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342900" indent="-342900">
              <a:buFont typeface="Arial" panose="020B0604020202020204" pitchFamily="34" charset="0"/>
              <a:buChar char="•"/>
            </a:pPr>
            <a:r>
              <a:rPr lang="en-US" altLang="en-US" sz="2400" dirty="0">
                <a:latin typeface="+mn-lt"/>
              </a:rPr>
              <a:t>How many input variables? </a:t>
            </a:r>
          </a:p>
          <a:p>
            <a:pPr marL="342900" indent="-342900">
              <a:buFont typeface="Arial" panose="020B0604020202020204" pitchFamily="34" charset="0"/>
              <a:buChar char="•"/>
            </a:pPr>
            <a:r>
              <a:rPr lang="en-US" altLang="en-US" sz="2400" dirty="0">
                <a:latin typeface="+mn-lt"/>
              </a:rPr>
              <a:t>How many weights at hidden layer 1? </a:t>
            </a:r>
          </a:p>
          <a:p>
            <a:pPr marL="342900" indent="-342900">
              <a:buFont typeface="Arial" panose="020B0604020202020204" pitchFamily="34" charset="0"/>
              <a:buChar char="•"/>
            </a:pPr>
            <a:r>
              <a:rPr lang="en-US" altLang="en-US" sz="2400" dirty="0"/>
              <a:t>How many weights at hidden layer 2?</a:t>
            </a:r>
          </a:p>
          <a:p>
            <a:pPr marL="342900" indent="-342900">
              <a:buFont typeface="Arial" panose="020B0604020202020204" pitchFamily="34" charset="0"/>
              <a:buChar char="•"/>
            </a:pPr>
            <a:r>
              <a:rPr lang="en-US" altLang="en-US" sz="2400" dirty="0"/>
              <a:t>How many weights at output layer?</a:t>
            </a:r>
            <a:r>
              <a:rPr lang="en-US" altLang="en-US" sz="2400" dirty="0">
                <a:latin typeface="+mn-lt"/>
              </a:rPr>
              <a:t> </a:t>
            </a:r>
          </a:p>
          <a:p>
            <a:pPr marL="342900" indent="-342900">
              <a:buFont typeface="Arial" panose="020B0604020202020204" pitchFamily="34" charset="0"/>
              <a:buChar char="•"/>
            </a:pPr>
            <a:r>
              <a:rPr lang="en-US" altLang="en-US" sz="2400" dirty="0">
                <a:latin typeface="+mn-lt"/>
              </a:rPr>
              <a:t>How many biases at hidden layer 1?   </a:t>
            </a:r>
          </a:p>
          <a:p>
            <a:pPr marL="342900" indent="-342900">
              <a:buFont typeface="Arial" panose="020B0604020202020204" pitchFamily="34" charset="0"/>
              <a:buChar char="•"/>
            </a:pPr>
            <a:r>
              <a:rPr lang="en-US" altLang="en-US" sz="2400" dirty="0"/>
              <a:t>How many biases at hidden layer 2?</a:t>
            </a:r>
          </a:p>
          <a:p>
            <a:pPr marL="342900" indent="-342900">
              <a:buFont typeface="Arial" panose="020B0604020202020204" pitchFamily="34" charset="0"/>
              <a:buChar char="•"/>
            </a:pPr>
            <a:r>
              <a:rPr lang="en-US" altLang="en-US" sz="2400" dirty="0"/>
              <a:t>How many biases at output layer?  </a:t>
            </a:r>
          </a:p>
          <a:p>
            <a:pPr marL="342900" indent="-342900">
              <a:buFont typeface="Arial" panose="020B0604020202020204" pitchFamily="34" charset="0"/>
              <a:buChar char="•"/>
            </a:pPr>
            <a:r>
              <a:rPr lang="en-US" altLang="en-US" sz="2400" dirty="0"/>
              <a:t>How many parameters all together?  </a:t>
            </a:r>
          </a:p>
        </p:txBody>
      </p:sp>
      <p:pic>
        <p:nvPicPr>
          <p:cNvPr id="4" name="Picture 3">
            <a:extLst>
              <a:ext uri="{FF2B5EF4-FFF2-40B4-BE49-F238E27FC236}">
                <a16:creationId xmlns:a16="http://schemas.microsoft.com/office/drawing/2014/main" id="{65615DB6-20B3-4B6D-8315-6E5F92F840B9}"/>
              </a:ext>
            </a:extLst>
          </p:cNvPr>
          <p:cNvPicPr>
            <a:picLocks noChangeAspect="1"/>
          </p:cNvPicPr>
          <p:nvPr/>
        </p:nvPicPr>
        <p:blipFill>
          <a:blip r:embed="rId2"/>
          <a:stretch>
            <a:fillRect/>
          </a:stretch>
        </p:blipFill>
        <p:spPr>
          <a:xfrm>
            <a:off x="656199" y="682675"/>
            <a:ext cx="5280367" cy="3486863"/>
          </a:xfrm>
          <a:prstGeom prst="rect">
            <a:avLst/>
          </a:prstGeom>
        </p:spPr>
      </p:pic>
    </p:spTree>
    <p:extLst>
      <p:ext uri="{BB962C8B-B14F-4D97-AF65-F5344CB8AC3E}">
        <p14:creationId xmlns:p14="http://schemas.microsoft.com/office/powerpoint/2010/main" val="2633337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74003" y="0"/>
            <a:ext cx="9492005"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3600" b="1" dirty="0">
                <a:solidFill>
                  <a:schemeClr val="bg1"/>
                </a:solidFill>
              </a:rPr>
              <a:t>Deep Neural Network (Deep Learning)</a:t>
            </a:r>
            <a:endParaRPr lang="en-US" altLang="en-US" sz="3600" b="1" dirty="0">
              <a:solidFill>
                <a:schemeClr val="tx2">
                  <a:lumMod val="50000"/>
                  <a:lumOff val="50000"/>
                </a:schemeClr>
              </a:solidFill>
            </a:endParaRPr>
          </a:p>
        </p:txBody>
      </p:sp>
      <p:sp>
        <p:nvSpPr>
          <p:cNvPr id="3" name="Title 1">
            <a:extLst>
              <a:ext uri="{FF2B5EF4-FFF2-40B4-BE49-F238E27FC236}">
                <a16:creationId xmlns:a16="http://schemas.microsoft.com/office/drawing/2014/main" id="{5952BF2D-A57C-4EE5-99B2-C141E441733A}"/>
              </a:ext>
            </a:extLst>
          </p:cNvPr>
          <p:cNvSpPr txBox="1">
            <a:spLocks/>
          </p:cNvSpPr>
          <p:nvPr/>
        </p:nvSpPr>
        <p:spPr>
          <a:xfrm>
            <a:off x="190421" y="5288183"/>
            <a:ext cx="8522670" cy="1083290"/>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342900" indent="-342900">
              <a:buFont typeface="Arial" panose="020B0604020202020204" pitchFamily="34" charset="0"/>
              <a:buChar char="•"/>
            </a:pPr>
            <a:r>
              <a:rPr lang="en-US" altLang="en-US" sz="2400" dirty="0">
                <a:latin typeface="+mn-lt"/>
              </a:rPr>
              <a:t>DNN is the aggregates of individual artificial neurons.</a:t>
            </a:r>
          </a:p>
          <a:p>
            <a:pPr marL="342900" indent="-342900">
              <a:buFont typeface="Arial" panose="020B0604020202020204" pitchFamily="34" charset="0"/>
              <a:buChar char="•"/>
            </a:pPr>
            <a:r>
              <a:rPr lang="en-US" altLang="en-US" sz="2400" dirty="0">
                <a:latin typeface="+mn-lt"/>
              </a:rPr>
              <a:t>Basic architecture - Input layer, Hidden layer, Output layer.</a:t>
            </a:r>
          </a:p>
          <a:p>
            <a:pPr marL="342900" indent="-342900">
              <a:buFont typeface="Arial" panose="020B0604020202020204" pitchFamily="34" charset="0"/>
              <a:buChar char="•"/>
            </a:pPr>
            <a:r>
              <a:rPr lang="en-US" altLang="en-US" sz="2400" dirty="0">
                <a:latin typeface="+mn-lt"/>
              </a:rPr>
              <a:t>Every layer is made up of a set of neurons, which each layer is fully connected to all neurons in the layer before.  </a:t>
            </a:r>
            <a:endParaRPr lang="en-US" altLang="en-US" sz="2400" dirty="0"/>
          </a:p>
        </p:txBody>
      </p:sp>
      <p:pic>
        <p:nvPicPr>
          <p:cNvPr id="5" name="Picture 16" descr="Image result for artificial neural network">
            <a:extLst>
              <a:ext uri="{FF2B5EF4-FFF2-40B4-BE49-F238E27FC236}">
                <a16:creationId xmlns:a16="http://schemas.microsoft.com/office/drawing/2014/main" id="{364E5775-E60C-4A1E-9088-35B1B7AD2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97" y="675250"/>
            <a:ext cx="7494418" cy="4304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566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046842" y="122794"/>
            <a:ext cx="7050315"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DNN example</a:t>
            </a:r>
            <a:endParaRPr lang="en-US" altLang="en-US" sz="4000" b="1" dirty="0">
              <a:solidFill>
                <a:schemeClr val="tx2">
                  <a:lumMod val="50000"/>
                  <a:lumOff val="50000"/>
                </a:schemeClr>
              </a:solidFill>
            </a:endParaRPr>
          </a:p>
        </p:txBody>
      </p:sp>
      <p:sp>
        <p:nvSpPr>
          <p:cNvPr id="3" name="Title 1">
            <a:extLst>
              <a:ext uri="{FF2B5EF4-FFF2-40B4-BE49-F238E27FC236}">
                <a16:creationId xmlns:a16="http://schemas.microsoft.com/office/drawing/2014/main" id="{5952BF2D-A57C-4EE5-99B2-C141E441733A}"/>
              </a:ext>
            </a:extLst>
          </p:cNvPr>
          <p:cNvSpPr txBox="1">
            <a:spLocks/>
          </p:cNvSpPr>
          <p:nvPr/>
        </p:nvSpPr>
        <p:spPr>
          <a:xfrm>
            <a:off x="173223" y="1148926"/>
            <a:ext cx="8797552" cy="5586280"/>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dirty="0">
                <a:latin typeface="+mn-lt"/>
              </a:rPr>
              <a:t>To detect whether patients will have cancer or not</a:t>
            </a:r>
          </a:p>
          <a:p>
            <a:pPr marL="342900" indent="-342900">
              <a:buFont typeface="Arial" panose="020B0604020202020204" pitchFamily="34" charset="0"/>
              <a:buChar char="•"/>
            </a:pPr>
            <a:r>
              <a:rPr lang="en-US" altLang="en-US" sz="2400" dirty="0">
                <a:latin typeface="+mn-lt"/>
              </a:rPr>
              <a:t>Input variables– age, sex, race, weight, height, family history</a:t>
            </a:r>
          </a:p>
          <a:p>
            <a:pPr marL="342900" indent="-342900">
              <a:buFont typeface="Arial" panose="020B0604020202020204" pitchFamily="34" charset="0"/>
              <a:buChar char="•"/>
            </a:pPr>
            <a:r>
              <a:rPr lang="en-US" altLang="en-US" sz="2400" dirty="0">
                <a:latin typeface="+mn-lt"/>
              </a:rPr>
              <a:t>Outcome – yes/no</a:t>
            </a:r>
          </a:p>
          <a:p>
            <a:pPr marL="342900" indent="-342900">
              <a:buFont typeface="Arial" panose="020B0604020202020204" pitchFamily="34" charset="0"/>
              <a:buChar char="•"/>
            </a:pPr>
            <a:endParaRPr lang="en-US" altLang="en-US" sz="2400" dirty="0">
              <a:latin typeface="+mn-lt"/>
            </a:endParaRPr>
          </a:p>
          <a:p>
            <a:r>
              <a:rPr lang="en-US" altLang="en-US" sz="2400" dirty="0">
                <a:latin typeface="+mn-lt"/>
              </a:rPr>
              <a:t>To detect numbers from 0 to 9 from image</a:t>
            </a:r>
          </a:p>
          <a:p>
            <a:pPr marL="342900" indent="-342900">
              <a:buFont typeface="Arial" panose="020B0604020202020204" pitchFamily="34" charset="0"/>
              <a:buChar char="•"/>
            </a:pPr>
            <a:r>
              <a:rPr lang="en-US" altLang="en-US" sz="2400" dirty="0">
                <a:latin typeface="+mn-lt"/>
              </a:rPr>
              <a:t>Input variables – 28 by 28 pixel image</a:t>
            </a:r>
          </a:p>
          <a:p>
            <a:pPr marL="342900" indent="-342900">
              <a:buFont typeface="Arial" panose="020B0604020202020204" pitchFamily="34" charset="0"/>
              <a:buChar char="•"/>
            </a:pPr>
            <a:r>
              <a:rPr lang="en-US" altLang="en-US" sz="2400" dirty="0">
                <a:latin typeface="+mn-lt"/>
              </a:rPr>
              <a:t>Outcome – 0, 1,2,,,,, 9</a:t>
            </a:r>
          </a:p>
          <a:p>
            <a:pPr marL="342900" indent="-342900">
              <a:buFont typeface="Arial" panose="020B0604020202020204" pitchFamily="34" charset="0"/>
              <a:buChar char="•"/>
            </a:pPr>
            <a:endParaRPr lang="en-US" altLang="en-US" sz="2400" dirty="0">
              <a:latin typeface="+mn-lt"/>
            </a:endParaRPr>
          </a:p>
          <a:p>
            <a:r>
              <a:rPr lang="en-US" altLang="en-US" sz="2400" dirty="0">
                <a:latin typeface="+mn-lt"/>
              </a:rPr>
              <a:t>To detect AE events from text message</a:t>
            </a:r>
          </a:p>
          <a:p>
            <a:pPr marL="342900" indent="-342900">
              <a:buFont typeface="Arial" panose="020B0604020202020204" pitchFamily="34" charset="0"/>
              <a:buChar char="•"/>
            </a:pPr>
            <a:r>
              <a:rPr lang="en-US" altLang="en-US" sz="2400" dirty="0">
                <a:latin typeface="+mn-lt"/>
              </a:rPr>
              <a:t>Input variables – texts, comments from social media</a:t>
            </a:r>
          </a:p>
          <a:p>
            <a:pPr marL="342900" indent="-342900">
              <a:buFont typeface="Arial" panose="020B0604020202020204" pitchFamily="34" charset="0"/>
              <a:buChar char="•"/>
            </a:pPr>
            <a:r>
              <a:rPr lang="en-US" altLang="en-US" sz="2400" dirty="0">
                <a:latin typeface="+mn-lt"/>
              </a:rPr>
              <a:t>Outcome - AE or not</a:t>
            </a:r>
          </a:p>
          <a:p>
            <a:pPr marL="342900" indent="-342900">
              <a:buFont typeface="Arial" panose="020B0604020202020204" pitchFamily="34" charset="0"/>
              <a:buChar char="•"/>
            </a:pPr>
            <a:endParaRPr lang="en-US" altLang="en-US" sz="2400" dirty="0">
              <a:latin typeface="+mn-lt"/>
            </a:endParaRPr>
          </a:p>
          <a:p>
            <a:r>
              <a:rPr lang="en-US" altLang="en-US" sz="2400" dirty="0"/>
              <a:t>To detect sensitivity from text message</a:t>
            </a:r>
          </a:p>
          <a:p>
            <a:pPr marL="342900" indent="-342900">
              <a:buFont typeface="Arial" panose="020B0604020202020204" pitchFamily="34" charset="0"/>
              <a:buChar char="•"/>
            </a:pPr>
            <a:r>
              <a:rPr lang="en-US" altLang="en-US" sz="2400" dirty="0"/>
              <a:t>Input variables – blogs, comments from social media</a:t>
            </a:r>
            <a:endParaRPr lang="en-US" altLang="en-US" sz="2400" dirty="0">
              <a:latin typeface="+mn-lt"/>
            </a:endParaRPr>
          </a:p>
          <a:p>
            <a:pPr marL="342900" indent="-342900">
              <a:buFont typeface="Arial" panose="020B0604020202020204" pitchFamily="34" charset="0"/>
              <a:buChar char="•"/>
            </a:pPr>
            <a:r>
              <a:rPr lang="en-US" altLang="en-US" sz="2400" dirty="0"/>
              <a:t>Outcome - “Very unhappy”, “Unhappy”, “Happy”, “Very happy” </a:t>
            </a:r>
            <a:endParaRPr lang="en-US" altLang="en-US" sz="2400" dirty="0">
              <a:latin typeface="+mn-lt"/>
            </a:endParaRPr>
          </a:p>
          <a:p>
            <a:pPr marL="342900" indent="-342900">
              <a:buFont typeface="Arial" panose="020B0604020202020204" pitchFamily="34" charset="0"/>
              <a:buChar char="•"/>
            </a:pPr>
            <a:endParaRPr lang="en-US" altLang="en-US" sz="2400" dirty="0"/>
          </a:p>
        </p:txBody>
      </p:sp>
    </p:spTree>
    <p:extLst>
      <p:ext uri="{BB962C8B-B14F-4D97-AF65-F5344CB8AC3E}">
        <p14:creationId xmlns:p14="http://schemas.microsoft.com/office/powerpoint/2010/main" val="1765762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0" y="6972"/>
            <a:ext cx="10695204" cy="124562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How does Machine Learning work?</a:t>
            </a:r>
            <a:endParaRPr lang="en-US" altLang="en-US" sz="4400" b="1" dirty="0">
              <a:solidFill>
                <a:schemeClr val="tx2">
                  <a:lumMod val="50000"/>
                  <a:lumOff val="50000"/>
                </a:schemeClr>
              </a:solidFill>
            </a:endParaRPr>
          </a:p>
        </p:txBody>
      </p:sp>
      <p:graphicFrame>
        <p:nvGraphicFramePr>
          <p:cNvPr id="4" name="Table 3">
            <a:extLst>
              <a:ext uri="{FF2B5EF4-FFF2-40B4-BE49-F238E27FC236}">
                <a16:creationId xmlns:a16="http://schemas.microsoft.com/office/drawing/2014/main" id="{B17608BA-EECA-4E53-876D-D8CDF92DC062}"/>
              </a:ext>
            </a:extLst>
          </p:cNvPr>
          <p:cNvGraphicFramePr>
            <a:graphicFrameLocks noGrp="1"/>
          </p:cNvGraphicFramePr>
          <p:nvPr>
            <p:extLst>
              <p:ext uri="{D42A27DB-BD31-4B8C-83A1-F6EECF244321}">
                <p14:modId xmlns:p14="http://schemas.microsoft.com/office/powerpoint/2010/main" val="576444280"/>
              </p:ext>
            </p:extLst>
          </p:nvPr>
        </p:nvGraphicFramePr>
        <p:xfrm>
          <a:off x="202788" y="2944222"/>
          <a:ext cx="4063998" cy="22250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942619757"/>
                    </a:ext>
                  </a:extLst>
                </a:gridCol>
                <a:gridCol w="677333">
                  <a:extLst>
                    <a:ext uri="{9D8B030D-6E8A-4147-A177-3AD203B41FA5}">
                      <a16:colId xmlns:a16="http://schemas.microsoft.com/office/drawing/2014/main" val="3966654133"/>
                    </a:ext>
                  </a:extLst>
                </a:gridCol>
                <a:gridCol w="677333">
                  <a:extLst>
                    <a:ext uri="{9D8B030D-6E8A-4147-A177-3AD203B41FA5}">
                      <a16:colId xmlns:a16="http://schemas.microsoft.com/office/drawing/2014/main" val="2732712303"/>
                    </a:ext>
                  </a:extLst>
                </a:gridCol>
                <a:gridCol w="677333">
                  <a:extLst>
                    <a:ext uri="{9D8B030D-6E8A-4147-A177-3AD203B41FA5}">
                      <a16:colId xmlns:a16="http://schemas.microsoft.com/office/drawing/2014/main" val="2450443977"/>
                    </a:ext>
                  </a:extLst>
                </a:gridCol>
                <a:gridCol w="677333">
                  <a:extLst>
                    <a:ext uri="{9D8B030D-6E8A-4147-A177-3AD203B41FA5}">
                      <a16:colId xmlns:a16="http://schemas.microsoft.com/office/drawing/2014/main" val="533692867"/>
                    </a:ext>
                  </a:extLst>
                </a:gridCol>
                <a:gridCol w="677333">
                  <a:extLst>
                    <a:ext uri="{9D8B030D-6E8A-4147-A177-3AD203B41FA5}">
                      <a16:colId xmlns:a16="http://schemas.microsoft.com/office/drawing/2014/main" val="1879759162"/>
                    </a:ext>
                  </a:extLst>
                </a:gridCol>
              </a:tblGrid>
              <a:tr h="370840">
                <a:tc>
                  <a:txBody>
                    <a:bodyPr/>
                    <a:lstStyle/>
                    <a:p>
                      <a:r>
                        <a:rPr lang="en-US" dirty="0"/>
                        <a:t>X</a:t>
                      </a:r>
                      <a:r>
                        <a:rPr lang="en-US" baseline="-25000" dirty="0"/>
                        <a:t>0</a:t>
                      </a:r>
                    </a:p>
                  </a:txBody>
                  <a:tcPr/>
                </a:tc>
                <a:tc>
                  <a:txBody>
                    <a:bodyPr/>
                    <a:lstStyle/>
                    <a:p>
                      <a:r>
                        <a:rPr lang="en-US" dirty="0"/>
                        <a:t>X</a:t>
                      </a:r>
                      <a:r>
                        <a:rPr lang="en-US" baseline="-25000" dirty="0"/>
                        <a:t>1</a:t>
                      </a:r>
                    </a:p>
                  </a:txBody>
                  <a:tcPr/>
                </a:tc>
                <a:tc>
                  <a:txBody>
                    <a:bodyPr/>
                    <a:lstStyle/>
                    <a:p>
                      <a:r>
                        <a:rPr lang="en-US" dirty="0"/>
                        <a:t>X</a:t>
                      </a:r>
                      <a:r>
                        <a:rPr lang="en-US" baseline="-25000" dirty="0"/>
                        <a:t>2</a:t>
                      </a:r>
                    </a:p>
                  </a:txBody>
                  <a:tcPr/>
                </a:tc>
                <a:tc>
                  <a:txBody>
                    <a:bodyPr/>
                    <a:lstStyle/>
                    <a:p>
                      <a:r>
                        <a:rPr lang="en-US" dirty="0"/>
                        <a:t>…</a:t>
                      </a:r>
                    </a:p>
                  </a:txBody>
                  <a:tcPr/>
                </a:tc>
                <a:tc>
                  <a:txBody>
                    <a:bodyPr/>
                    <a:lstStyle/>
                    <a:p>
                      <a:r>
                        <a:rPr lang="en-US" dirty="0"/>
                        <a:t>Xn</a:t>
                      </a:r>
                    </a:p>
                  </a:txBody>
                  <a:tcPr/>
                </a:tc>
                <a:tc>
                  <a:txBody>
                    <a:bodyPr/>
                    <a:lstStyle/>
                    <a:p>
                      <a:r>
                        <a:rPr lang="en-US" dirty="0"/>
                        <a:t>Y</a:t>
                      </a:r>
                    </a:p>
                  </a:txBody>
                  <a:tcPr/>
                </a:tc>
                <a:extLst>
                  <a:ext uri="{0D108BD9-81ED-4DB2-BD59-A6C34878D82A}">
                    <a16:rowId xmlns:a16="http://schemas.microsoft.com/office/drawing/2014/main" val="3950573617"/>
                  </a:ext>
                </a:extLst>
              </a:tr>
              <a:tr h="370840">
                <a:tc>
                  <a:txBody>
                    <a:bodyPr/>
                    <a:lstStyle/>
                    <a:p>
                      <a:r>
                        <a:rPr lang="en-US" dirty="0"/>
                        <a:t>0</a:t>
                      </a:r>
                    </a:p>
                  </a:txBody>
                  <a:tcPr/>
                </a:tc>
                <a:tc>
                  <a:txBody>
                    <a:bodyPr/>
                    <a:lstStyle/>
                    <a:p>
                      <a:r>
                        <a:rPr lang="en-US" dirty="0"/>
                        <a:t>17</a:t>
                      </a:r>
                    </a:p>
                  </a:txBody>
                  <a:tcPr/>
                </a:tc>
                <a:tc>
                  <a:txBody>
                    <a:bodyPr/>
                    <a:lstStyle/>
                    <a:p>
                      <a:r>
                        <a:rPr lang="en-US" dirty="0"/>
                        <a:t>250</a:t>
                      </a:r>
                    </a:p>
                  </a:txBody>
                  <a:tcPr/>
                </a:tc>
                <a:tc>
                  <a:txBody>
                    <a:bodyPr/>
                    <a:lstStyle/>
                    <a:p>
                      <a:endParaRPr lang="en-US" dirty="0"/>
                    </a:p>
                  </a:txBody>
                  <a:tcPr/>
                </a:tc>
                <a:tc>
                  <a:txBody>
                    <a:bodyPr/>
                    <a:lstStyle/>
                    <a:p>
                      <a:r>
                        <a:rPr lang="en-US" dirty="0"/>
                        <a:t>29</a:t>
                      </a:r>
                    </a:p>
                  </a:txBody>
                  <a:tcPr/>
                </a:tc>
                <a:tc>
                  <a:txBody>
                    <a:bodyPr/>
                    <a:lstStyle/>
                    <a:p>
                      <a:r>
                        <a:rPr lang="en-US" dirty="0"/>
                        <a:t>1</a:t>
                      </a:r>
                    </a:p>
                  </a:txBody>
                  <a:tcPr/>
                </a:tc>
                <a:extLst>
                  <a:ext uri="{0D108BD9-81ED-4DB2-BD59-A6C34878D82A}">
                    <a16:rowId xmlns:a16="http://schemas.microsoft.com/office/drawing/2014/main" val="3753054700"/>
                  </a:ext>
                </a:extLst>
              </a:tr>
              <a:tr h="370840">
                <a:tc>
                  <a:txBody>
                    <a:bodyPr/>
                    <a:lstStyle/>
                    <a:p>
                      <a:r>
                        <a:rPr lang="en-US" dirty="0"/>
                        <a:t>34</a:t>
                      </a:r>
                    </a:p>
                  </a:txBody>
                  <a:tcPr/>
                </a:tc>
                <a:tc>
                  <a:txBody>
                    <a:bodyPr/>
                    <a:lstStyle/>
                    <a:p>
                      <a:r>
                        <a:rPr lang="en-US" dirty="0"/>
                        <a:t>134</a:t>
                      </a:r>
                    </a:p>
                  </a:txBody>
                  <a:tcPr/>
                </a:tc>
                <a:tc>
                  <a:txBody>
                    <a:bodyPr/>
                    <a:lstStyle/>
                    <a:p>
                      <a:r>
                        <a:rPr lang="en-US" dirty="0"/>
                        <a:t>22</a:t>
                      </a:r>
                    </a:p>
                  </a:txBody>
                  <a:tcPr/>
                </a:tc>
                <a:tc>
                  <a:txBody>
                    <a:bodyPr/>
                    <a:lstStyle/>
                    <a:p>
                      <a:endParaRPr lang="en-US" dirty="0"/>
                    </a:p>
                  </a:txBody>
                  <a:tcPr/>
                </a:tc>
                <a:tc>
                  <a:txBody>
                    <a:bodyPr/>
                    <a:lstStyle/>
                    <a:p>
                      <a:r>
                        <a:rPr lang="en-US" dirty="0"/>
                        <a:t>57</a:t>
                      </a:r>
                    </a:p>
                  </a:txBody>
                  <a:tcPr/>
                </a:tc>
                <a:tc>
                  <a:txBody>
                    <a:bodyPr/>
                    <a:lstStyle/>
                    <a:p>
                      <a:r>
                        <a:rPr lang="en-US" dirty="0"/>
                        <a:t>0</a:t>
                      </a:r>
                    </a:p>
                  </a:txBody>
                  <a:tcPr/>
                </a:tc>
                <a:extLst>
                  <a:ext uri="{0D108BD9-81ED-4DB2-BD59-A6C34878D82A}">
                    <a16:rowId xmlns:a16="http://schemas.microsoft.com/office/drawing/2014/main" val="2523194681"/>
                  </a:ext>
                </a:extLst>
              </a:tr>
              <a:tr h="370840">
                <a:tc>
                  <a:txBody>
                    <a:bodyPr/>
                    <a:lstStyle/>
                    <a:p>
                      <a:r>
                        <a:rPr lang="en-US" dirty="0"/>
                        <a:t>72</a:t>
                      </a:r>
                    </a:p>
                  </a:txBody>
                  <a:tcPr/>
                </a:tc>
                <a:tc>
                  <a:txBody>
                    <a:bodyPr/>
                    <a:lstStyle/>
                    <a:p>
                      <a:r>
                        <a:rPr lang="en-US" dirty="0"/>
                        <a:t>169</a:t>
                      </a:r>
                    </a:p>
                  </a:txBody>
                  <a:tcPr/>
                </a:tc>
                <a:tc>
                  <a:txBody>
                    <a:bodyPr/>
                    <a:lstStyle/>
                    <a:p>
                      <a:r>
                        <a:rPr lang="en-US" dirty="0"/>
                        <a:t>167</a:t>
                      </a:r>
                    </a:p>
                  </a:txBody>
                  <a:tcPr/>
                </a:tc>
                <a:tc>
                  <a:txBody>
                    <a:bodyPr/>
                    <a:lstStyle/>
                    <a:p>
                      <a:endParaRPr lang="en-US" dirty="0"/>
                    </a:p>
                  </a:txBody>
                  <a:tcPr/>
                </a:tc>
                <a:tc>
                  <a:txBody>
                    <a:bodyPr/>
                    <a:lstStyle/>
                    <a:p>
                      <a:r>
                        <a:rPr lang="en-US" dirty="0"/>
                        <a:t>89</a:t>
                      </a:r>
                    </a:p>
                  </a:txBody>
                  <a:tcPr/>
                </a:tc>
                <a:tc>
                  <a:txBody>
                    <a:bodyPr/>
                    <a:lstStyle/>
                    <a:p>
                      <a:r>
                        <a:rPr lang="en-US" dirty="0"/>
                        <a:t>0</a:t>
                      </a:r>
                    </a:p>
                  </a:txBody>
                  <a:tcPr/>
                </a:tc>
                <a:extLst>
                  <a:ext uri="{0D108BD9-81ED-4DB2-BD59-A6C34878D82A}">
                    <a16:rowId xmlns:a16="http://schemas.microsoft.com/office/drawing/2014/main" val="3801958362"/>
                  </a:ext>
                </a:extLst>
              </a:tr>
              <a:tr h="370840">
                <a:tc>
                  <a:txBody>
                    <a:bodyPr/>
                    <a:lstStyle/>
                    <a:p>
                      <a:r>
                        <a:rPr lang="en-US" dirty="0"/>
                        <a:t>22</a:t>
                      </a:r>
                    </a:p>
                  </a:txBody>
                  <a:tcPr/>
                </a:tc>
                <a:tc>
                  <a:txBody>
                    <a:bodyPr/>
                    <a:lstStyle/>
                    <a:p>
                      <a:r>
                        <a:rPr lang="en-US" dirty="0"/>
                        <a:t>34</a:t>
                      </a:r>
                    </a:p>
                  </a:txBody>
                  <a:tcPr/>
                </a:tc>
                <a:tc>
                  <a:txBody>
                    <a:bodyPr/>
                    <a:lstStyle/>
                    <a:p>
                      <a:r>
                        <a:rPr lang="en-US" dirty="0"/>
                        <a:t>220</a:t>
                      </a:r>
                    </a:p>
                  </a:txBody>
                  <a:tcPr/>
                </a:tc>
                <a:tc>
                  <a:txBody>
                    <a:bodyPr/>
                    <a:lstStyle/>
                    <a:p>
                      <a:endParaRPr lang="en-US" dirty="0"/>
                    </a:p>
                  </a:txBody>
                  <a:tcPr/>
                </a:tc>
                <a:tc>
                  <a:txBody>
                    <a:bodyPr/>
                    <a:lstStyle/>
                    <a:p>
                      <a:r>
                        <a:rPr lang="en-US" dirty="0"/>
                        <a:t>9</a:t>
                      </a:r>
                    </a:p>
                  </a:txBody>
                  <a:tcPr/>
                </a:tc>
                <a:tc>
                  <a:txBody>
                    <a:bodyPr/>
                    <a:lstStyle/>
                    <a:p>
                      <a:r>
                        <a:rPr lang="en-US" dirty="0"/>
                        <a:t>0</a:t>
                      </a:r>
                    </a:p>
                  </a:txBody>
                  <a:tcPr/>
                </a:tc>
                <a:extLst>
                  <a:ext uri="{0D108BD9-81ED-4DB2-BD59-A6C34878D82A}">
                    <a16:rowId xmlns:a16="http://schemas.microsoft.com/office/drawing/2014/main" val="1352558372"/>
                  </a:ext>
                </a:extLst>
              </a:tr>
              <a:tr h="370840">
                <a:tc>
                  <a:txBody>
                    <a:bodyPr/>
                    <a:lstStyle/>
                    <a:p>
                      <a:r>
                        <a:rPr lang="en-US" dirty="0"/>
                        <a:t>52</a:t>
                      </a:r>
                    </a:p>
                  </a:txBody>
                  <a:tcPr/>
                </a:tc>
                <a:tc>
                  <a:txBody>
                    <a:bodyPr/>
                    <a:lstStyle/>
                    <a:p>
                      <a:r>
                        <a:rPr lang="en-US" dirty="0"/>
                        <a:t>227</a:t>
                      </a:r>
                    </a:p>
                  </a:txBody>
                  <a:tcPr/>
                </a:tc>
                <a:tc>
                  <a:txBody>
                    <a:bodyPr/>
                    <a:lstStyle/>
                    <a:p>
                      <a:r>
                        <a:rPr lang="en-US" dirty="0"/>
                        <a:t>235</a:t>
                      </a:r>
                    </a:p>
                  </a:txBody>
                  <a:tcPr/>
                </a:tc>
                <a:tc>
                  <a:txBody>
                    <a:bodyPr/>
                    <a:lstStyle/>
                    <a:p>
                      <a:endParaRPr lang="en-US" dirty="0"/>
                    </a:p>
                  </a:txBody>
                  <a:tcPr/>
                </a:tc>
                <a:tc>
                  <a:txBody>
                    <a:bodyPr/>
                    <a:lstStyle/>
                    <a:p>
                      <a:r>
                        <a:rPr lang="en-US" dirty="0"/>
                        <a:t>69</a:t>
                      </a:r>
                    </a:p>
                  </a:txBody>
                  <a:tcPr/>
                </a:tc>
                <a:tc>
                  <a:txBody>
                    <a:bodyPr/>
                    <a:lstStyle/>
                    <a:p>
                      <a:r>
                        <a:rPr lang="en-US" dirty="0"/>
                        <a:t>1</a:t>
                      </a:r>
                    </a:p>
                  </a:txBody>
                  <a:tcPr/>
                </a:tc>
                <a:extLst>
                  <a:ext uri="{0D108BD9-81ED-4DB2-BD59-A6C34878D82A}">
                    <a16:rowId xmlns:a16="http://schemas.microsoft.com/office/drawing/2014/main" val="2076371210"/>
                  </a:ext>
                </a:extLst>
              </a:tr>
            </a:tbl>
          </a:graphicData>
        </a:graphic>
      </p:graphicFrame>
      <p:sp>
        <p:nvSpPr>
          <p:cNvPr id="5" name="Rectangle: Rounded Corners 4">
            <a:extLst>
              <a:ext uri="{FF2B5EF4-FFF2-40B4-BE49-F238E27FC236}">
                <a16:creationId xmlns:a16="http://schemas.microsoft.com/office/drawing/2014/main" id="{6994574A-9C1F-4F96-97E0-3D7FE486481C}"/>
              </a:ext>
            </a:extLst>
          </p:cNvPr>
          <p:cNvSpPr/>
          <p:nvPr/>
        </p:nvSpPr>
        <p:spPr>
          <a:xfrm>
            <a:off x="5582653" y="1956593"/>
            <a:ext cx="3567624" cy="438793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defTabSz="457200">
              <a:buFont typeface="Arial" panose="020B0604020202020204" pitchFamily="34" charset="0"/>
              <a:buChar char="•"/>
            </a:pPr>
            <a:r>
              <a:rPr lang="en-US" sz="2400" dirty="0">
                <a:solidFill>
                  <a:schemeClr val="tx1"/>
                </a:solidFill>
              </a:rPr>
              <a:t>Hypothesis Function - h</a:t>
            </a:r>
            <a:r>
              <a:rPr lang="el-GR" sz="2400" baseline="-25000" dirty="0">
                <a:solidFill>
                  <a:schemeClr val="tx1"/>
                </a:solidFill>
              </a:rPr>
              <a:t>θ</a:t>
            </a:r>
            <a:r>
              <a:rPr lang="en-US" sz="2400" dirty="0">
                <a:solidFill>
                  <a:schemeClr val="tx1"/>
                </a:solidFill>
              </a:rPr>
              <a:t>(x) = </a:t>
            </a:r>
            <a:r>
              <a:rPr lang="el-GR" sz="2400" dirty="0">
                <a:solidFill>
                  <a:schemeClr val="tx1"/>
                </a:solidFill>
              </a:rPr>
              <a:t>θ</a:t>
            </a:r>
            <a:r>
              <a:rPr lang="en-US" sz="2400" dirty="0">
                <a:solidFill>
                  <a:schemeClr val="tx1"/>
                </a:solidFill>
              </a:rPr>
              <a:t>x + b</a:t>
            </a:r>
          </a:p>
          <a:p>
            <a:pPr marL="457200" indent="-457200" defTabSz="457200">
              <a:buFont typeface="Arial" panose="020B0604020202020204" pitchFamily="34" charset="0"/>
              <a:buChar char="•"/>
            </a:pPr>
            <a:endParaRPr lang="en-US" sz="2400" dirty="0">
              <a:solidFill>
                <a:schemeClr val="tx1"/>
              </a:solidFill>
            </a:endParaRPr>
          </a:p>
          <a:p>
            <a:pPr marL="457200" indent="-457200" defTabSz="457200">
              <a:buFont typeface="Arial" panose="020B0604020202020204" pitchFamily="34" charset="0"/>
              <a:buChar char="•"/>
            </a:pPr>
            <a:r>
              <a:rPr lang="en-US" sz="2400" dirty="0">
                <a:solidFill>
                  <a:schemeClr val="tx1"/>
                </a:solidFill>
              </a:rPr>
              <a:t>Minimize Cost Function to find optimum parameters (</a:t>
            </a:r>
            <a:r>
              <a:rPr lang="el-GR" sz="2400" dirty="0">
                <a:solidFill>
                  <a:schemeClr val="tx1"/>
                </a:solidFill>
              </a:rPr>
              <a:t>θ</a:t>
            </a:r>
            <a:r>
              <a:rPr lang="en-US" sz="2400" dirty="0">
                <a:solidFill>
                  <a:schemeClr val="tx1"/>
                </a:solidFill>
              </a:rPr>
              <a:t>,b),</a:t>
            </a:r>
          </a:p>
          <a:p>
            <a:pPr defTabSz="457200"/>
            <a:r>
              <a:rPr lang="en-US" sz="2400" dirty="0">
                <a:solidFill>
                  <a:schemeClr val="tx1"/>
                </a:solidFill>
              </a:rPr>
              <a:t>	J(</a:t>
            </a:r>
            <a:r>
              <a:rPr lang="el-GR" sz="2400" dirty="0">
                <a:solidFill>
                  <a:schemeClr val="tx1"/>
                </a:solidFill>
              </a:rPr>
              <a:t>θ)</a:t>
            </a:r>
            <a:r>
              <a:rPr lang="en-US" sz="2400" dirty="0">
                <a:solidFill>
                  <a:schemeClr val="tx1"/>
                </a:solidFill>
              </a:rPr>
              <a:t> = h</a:t>
            </a:r>
            <a:r>
              <a:rPr lang="el-GR" sz="2400" baseline="-25000" dirty="0">
                <a:solidFill>
                  <a:schemeClr val="tx1"/>
                </a:solidFill>
              </a:rPr>
              <a:t>θ</a:t>
            </a:r>
            <a:r>
              <a:rPr lang="en-US" sz="2400" dirty="0">
                <a:solidFill>
                  <a:schemeClr val="tx1"/>
                </a:solidFill>
              </a:rPr>
              <a:t>(x) – Y,   	using Gradient 	Descent</a:t>
            </a:r>
          </a:p>
        </p:txBody>
      </p:sp>
      <p:sp>
        <p:nvSpPr>
          <p:cNvPr id="6" name="Title 1">
            <a:extLst>
              <a:ext uri="{FF2B5EF4-FFF2-40B4-BE49-F238E27FC236}">
                <a16:creationId xmlns:a16="http://schemas.microsoft.com/office/drawing/2014/main" id="{43817850-6446-4E51-929B-FC7D7EE0F7A9}"/>
              </a:ext>
            </a:extLst>
          </p:cNvPr>
          <p:cNvSpPr txBox="1">
            <a:spLocks/>
          </p:cNvSpPr>
          <p:nvPr/>
        </p:nvSpPr>
        <p:spPr>
          <a:xfrm>
            <a:off x="175680" y="2134199"/>
            <a:ext cx="4749040"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Input &amp; output</a:t>
            </a:r>
            <a:endParaRPr lang="en-US" altLang="en-US" sz="2900" b="1" dirty="0"/>
          </a:p>
        </p:txBody>
      </p:sp>
      <p:sp>
        <p:nvSpPr>
          <p:cNvPr id="7" name="Title 1">
            <a:extLst>
              <a:ext uri="{FF2B5EF4-FFF2-40B4-BE49-F238E27FC236}">
                <a16:creationId xmlns:a16="http://schemas.microsoft.com/office/drawing/2014/main" id="{FDB28499-C42D-444E-9AE6-5AA1B0D1C646}"/>
              </a:ext>
            </a:extLst>
          </p:cNvPr>
          <p:cNvSpPr txBox="1">
            <a:spLocks/>
          </p:cNvSpPr>
          <p:nvPr/>
        </p:nvSpPr>
        <p:spPr>
          <a:xfrm>
            <a:off x="6042054" y="1358337"/>
            <a:ext cx="2627499" cy="59825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3600" b="1" dirty="0">
                <a:latin typeface="+mn-lt"/>
              </a:rPr>
              <a:t>Algorithm</a:t>
            </a:r>
            <a:endParaRPr lang="en-US" altLang="en-US" sz="2900" b="1" dirty="0"/>
          </a:p>
          <a:p>
            <a:pPr marL="571500" indent="-571500">
              <a:buFont typeface="Arial" panose="020B0604020202020204" pitchFamily="34" charset="0"/>
              <a:buChar char="•"/>
            </a:pPr>
            <a:endParaRPr lang="en-US" altLang="en-US" sz="3600" b="1" dirty="0">
              <a:latin typeface="+mn-lt"/>
            </a:endParaRPr>
          </a:p>
        </p:txBody>
      </p:sp>
      <p:sp>
        <p:nvSpPr>
          <p:cNvPr id="8" name="Arrow: Right 7">
            <a:extLst>
              <a:ext uri="{FF2B5EF4-FFF2-40B4-BE49-F238E27FC236}">
                <a16:creationId xmlns:a16="http://schemas.microsoft.com/office/drawing/2014/main" id="{E124A120-B3D1-4919-B258-9814FE4AFFF1}"/>
              </a:ext>
            </a:extLst>
          </p:cNvPr>
          <p:cNvSpPr/>
          <p:nvPr/>
        </p:nvSpPr>
        <p:spPr>
          <a:xfrm>
            <a:off x="4391611" y="3614057"/>
            <a:ext cx="1187220" cy="1132114"/>
          </a:xfrm>
          <a:prstGeom prst="rightArrow">
            <a:avLst/>
          </a:prstGeom>
          <a:solidFill>
            <a:srgbClr val="DFDF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4099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F3D1-F5F8-48B6-BFEA-DB7753AEDA38}"/>
              </a:ext>
            </a:extLst>
          </p:cNvPr>
          <p:cNvSpPr txBox="1">
            <a:spLocks/>
          </p:cNvSpPr>
          <p:nvPr/>
        </p:nvSpPr>
        <p:spPr>
          <a:xfrm>
            <a:off x="0" y="8354"/>
            <a:ext cx="8980270" cy="96927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Deep Learning Project Workflow</a:t>
            </a:r>
            <a:endParaRPr lang="en-US" altLang="en-US" sz="4000" b="1" dirty="0">
              <a:solidFill>
                <a:schemeClr val="tx2">
                  <a:lumMod val="50000"/>
                  <a:lumOff val="50000"/>
                </a:schemeClr>
              </a:solidFill>
            </a:endParaRPr>
          </a:p>
        </p:txBody>
      </p:sp>
      <p:graphicFrame>
        <p:nvGraphicFramePr>
          <p:cNvPr id="3" name="Table 2">
            <a:extLst>
              <a:ext uri="{FF2B5EF4-FFF2-40B4-BE49-F238E27FC236}">
                <a16:creationId xmlns:a16="http://schemas.microsoft.com/office/drawing/2014/main" id="{CD01D42C-16B4-4356-A0E2-0F1F9B8EA847}"/>
              </a:ext>
            </a:extLst>
          </p:cNvPr>
          <p:cNvGraphicFramePr>
            <a:graphicFrameLocks noGrp="1"/>
          </p:cNvGraphicFramePr>
          <p:nvPr>
            <p:extLst>
              <p:ext uri="{D42A27DB-BD31-4B8C-83A1-F6EECF244321}">
                <p14:modId xmlns:p14="http://schemas.microsoft.com/office/powerpoint/2010/main" val="3479528723"/>
              </p:ext>
            </p:extLst>
          </p:nvPr>
        </p:nvGraphicFramePr>
        <p:xfrm>
          <a:off x="81865" y="858131"/>
          <a:ext cx="8980269" cy="5890310"/>
        </p:xfrm>
        <a:graphic>
          <a:graphicData uri="http://schemas.openxmlformats.org/drawingml/2006/table">
            <a:tbl>
              <a:tblPr firstRow="1" bandRow="1">
                <a:tableStyleId>{5C22544A-7EE6-4342-B048-85BDC9FD1C3A}</a:tableStyleId>
              </a:tblPr>
              <a:tblGrid>
                <a:gridCol w="719993">
                  <a:extLst>
                    <a:ext uri="{9D8B030D-6E8A-4147-A177-3AD203B41FA5}">
                      <a16:colId xmlns:a16="http://schemas.microsoft.com/office/drawing/2014/main" val="764655243"/>
                    </a:ext>
                  </a:extLst>
                </a:gridCol>
                <a:gridCol w="3749945">
                  <a:extLst>
                    <a:ext uri="{9D8B030D-6E8A-4147-A177-3AD203B41FA5}">
                      <a16:colId xmlns:a16="http://schemas.microsoft.com/office/drawing/2014/main" val="3048776255"/>
                    </a:ext>
                  </a:extLst>
                </a:gridCol>
                <a:gridCol w="4510331">
                  <a:extLst>
                    <a:ext uri="{9D8B030D-6E8A-4147-A177-3AD203B41FA5}">
                      <a16:colId xmlns:a16="http://schemas.microsoft.com/office/drawing/2014/main" val="1426062101"/>
                    </a:ext>
                  </a:extLst>
                </a:gridCol>
              </a:tblGrid>
              <a:tr h="331664">
                <a:tc>
                  <a:txBody>
                    <a:bodyPr/>
                    <a:lstStyle/>
                    <a:p>
                      <a:r>
                        <a:rPr lang="en-US" sz="2000" dirty="0"/>
                        <a:t>Step</a:t>
                      </a:r>
                    </a:p>
                  </a:txBody>
                  <a:tcPr/>
                </a:tc>
                <a:tc>
                  <a:txBody>
                    <a:bodyPr/>
                    <a:lstStyle/>
                    <a:p>
                      <a:r>
                        <a:rPr lang="en-US" sz="2000" dirty="0"/>
                        <a:t>Project Workflow</a:t>
                      </a:r>
                    </a:p>
                  </a:txBody>
                  <a:tcPr/>
                </a:tc>
                <a:tc>
                  <a:txBody>
                    <a:bodyPr/>
                    <a:lstStyle/>
                    <a:p>
                      <a:r>
                        <a:rPr lang="en-US" sz="2000" dirty="0"/>
                        <a:t>Example</a:t>
                      </a:r>
                    </a:p>
                  </a:txBody>
                  <a:tcPr/>
                </a:tc>
                <a:extLst>
                  <a:ext uri="{0D108BD9-81ED-4DB2-BD59-A6C34878D82A}">
                    <a16:rowId xmlns:a16="http://schemas.microsoft.com/office/drawing/2014/main" val="3942896986"/>
                  </a:ext>
                </a:extLst>
              </a:tr>
              <a:tr h="586790">
                <a:tc>
                  <a:txBody>
                    <a:bodyPr/>
                    <a:lstStyle/>
                    <a:p>
                      <a:r>
                        <a:rPr lang="en-US" sz="20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Identify the problems to solve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Find the pattern of data</a:t>
                      </a:r>
                    </a:p>
                  </a:txBody>
                  <a:tcPr/>
                </a:tc>
                <a:extLst>
                  <a:ext uri="{0D108BD9-81ED-4DB2-BD59-A6C34878D82A}">
                    <a16:rowId xmlns:a16="http://schemas.microsoft.com/office/drawing/2014/main" val="1140305242"/>
                  </a:ext>
                </a:extLst>
              </a:tr>
              <a:tr h="331664">
                <a:tc>
                  <a:txBody>
                    <a:bodyPr/>
                    <a:lstStyle/>
                    <a:p>
                      <a:r>
                        <a:rPr lang="en-US" sz="2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Acquire necessary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Obtain data</a:t>
                      </a:r>
                    </a:p>
                  </a:txBody>
                  <a:tcPr/>
                </a:tc>
                <a:extLst>
                  <a:ext uri="{0D108BD9-81ED-4DB2-BD59-A6C34878D82A}">
                    <a16:rowId xmlns:a16="http://schemas.microsoft.com/office/drawing/2014/main" val="2980543286"/>
                  </a:ext>
                </a:extLst>
              </a:tr>
              <a:tr h="331664">
                <a:tc>
                  <a:txBody>
                    <a:bodyPr/>
                    <a:lstStyle/>
                    <a:p>
                      <a:r>
                        <a:rPr lang="en-US" sz="2000" dirty="0"/>
                        <a:t>3</a:t>
                      </a:r>
                    </a:p>
                  </a:txBody>
                  <a:tcPr/>
                </a:tc>
                <a:tc>
                  <a:txBody>
                    <a:bodyPr/>
                    <a:lstStyle/>
                    <a:p>
                      <a:r>
                        <a:rPr lang="en-US" altLang="en-US" sz="2000" dirty="0"/>
                        <a:t>Transform and clean data</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Prepare data for Deep Learning</a:t>
                      </a:r>
                    </a:p>
                  </a:txBody>
                  <a:tcPr/>
                </a:tc>
                <a:extLst>
                  <a:ext uri="{0D108BD9-81ED-4DB2-BD59-A6C34878D82A}">
                    <a16:rowId xmlns:a16="http://schemas.microsoft.com/office/drawing/2014/main" val="3228644679"/>
                  </a:ext>
                </a:extLst>
              </a:tr>
              <a:tr h="586790">
                <a:tc>
                  <a:txBody>
                    <a:bodyPr/>
                    <a:lstStyle/>
                    <a:p>
                      <a:r>
                        <a:rPr lang="en-US" sz="2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Prepare train data and validation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Prepare train data and validation data</a:t>
                      </a:r>
                    </a:p>
                  </a:txBody>
                  <a:tcPr/>
                </a:tc>
                <a:extLst>
                  <a:ext uri="{0D108BD9-81ED-4DB2-BD59-A6C34878D82A}">
                    <a16:rowId xmlns:a16="http://schemas.microsoft.com/office/drawing/2014/main" val="2114199937"/>
                  </a:ext>
                </a:extLst>
              </a:tr>
              <a:tr h="586790">
                <a:tc>
                  <a:txBody>
                    <a:bodyPr/>
                    <a:lstStyle/>
                    <a:p>
                      <a:r>
                        <a:rPr lang="en-US" sz="2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Select an algorithm and hyperparameters</a:t>
                      </a:r>
                    </a:p>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Select features(variables), number of hidden layers, number of neurons in each layer, activation function, learning rate and other parameters. </a:t>
                      </a:r>
                    </a:p>
                  </a:txBody>
                  <a:tcPr/>
                </a:tc>
                <a:extLst>
                  <a:ext uri="{0D108BD9-81ED-4DB2-BD59-A6C34878D82A}">
                    <a16:rowId xmlns:a16="http://schemas.microsoft.com/office/drawing/2014/main" val="1800056970"/>
                  </a:ext>
                </a:extLst>
              </a:tr>
              <a:tr h="586790">
                <a:tc>
                  <a:txBody>
                    <a:bodyPr/>
                    <a:lstStyle/>
                    <a:p>
                      <a:r>
                        <a:rPr lang="en-US" sz="2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Train an algorithm with train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Train the selected model with train data</a:t>
                      </a:r>
                    </a:p>
                  </a:txBody>
                  <a:tcPr/>
                </a:tc>
                <a:extLst>
                  <a:ext uri="{0D108BD9-81ED-4DB2-BD59-A6C34878D82A}">
                    <a16:rowId xmlns:a16="http://schemas.microsoft.com/office/drawing/2014/main" val="3215805246"/>
                  </a:ext>
                </a:extLst>
              </a:tr>
              <a:tr h="586790">
                <a:tc>
                  <a:txBody>
                    <a:bodyPr/>
                    <a:lstStyle/>
                    <a:p>
                      <a:r>
                        <a:rPr lang="en-US" sz="2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Validate the trained model with validation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Validate the trained model with test data</a:t>
                      </a:r>
                    </a:p>
                  </a:txBody>
                  <a:tcPr/>
                </a:tc>
                <a:extLst>
                  <a:ext uri="{0D108BD9-81ED-4DB2-BD59-A6C34878D82A}">
                    <a16:rowId xmlns:a16="http://schemas.microsoft.com/office/drawing/2014/main" val="876295406"/>
                  </a:ext>
                </a:extLst>
              </a:tr>
              <a:tr h="586790">
                <a:tc>
                  <a:txBody>
                    <a:bodyPr/>
                    <a:lstStyle/>
                    <a:p>
                      <a:r>
                        <a:rPr lang="en-US" sz="20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Solve the problem/predict with the validated model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Use the validated model to predict.</a:t>
                      </a:r>
                      <a:endParaRPr lang="en-US" sz="2000" dirty="0"/>
                    </a:p>
                  </a:txBody>
                  <a:tcPr/>
                </a:tc>
                <a:extLst>
                  <a:ext uri="{0D108BD9-81ED-4DB2-BD59-A6C34878D82A}">
                    <a16:rowId xmlns:a16="http://schemas.microsoft.com/office/drawing/2014/main" val="3512677631"/>
                  </a:ext>
                </a:extLst>
              </a:tr>
            </a:tbl>
          </a:graphicData>
        </a:graphic>
      </p:graphicFrame>
    </p:spTree>
    <p:extLst>
      <p:ext uri="{BB962C8B-B14F-4D97-AF65-F5344CB8AC3E}">
        <p14:creationId xmlns:p14="http://schemas.microsoft.com/office/powerpoint/2010/main" val="19055950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915151" y="163299"/>
            <a:ext cx="7930893" cy="12891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Tensor Flow Demo</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B1A236E8-8459-4F41-A5C8-BAE9427E796B}"/>
              </a:ext>
            </a:extLst>
          </p:cNvPr>
          <p:cNvSpPr txBox="1">
            <a:spLocks/>
          </p:cNvSpPr>
          <p:nvPr/>
        </p:nvSpPr>
        <p:spPr>
          <a:xfrm>
            <a:off x="0" y="1371987"/>
            <a:ext cx="9141060" cy="26667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lvl="1"/>
            <a:r>
              <a:rPr lang="en-US" altLang="en-US" sz="3200" b="1" dirty="0">
                <a:solidFill>
                  <a:schemeClr val="tx2">
                    <a:lumMod val="50000"/>
                    <a:lumOff val="50000"/>
                  </a:schemeClr>
                </a:solidFill>
                <a:hlinkClick r:id="rId2"/>
              </a:rPr>
              <a:t>http://playground.tensorflow.org</a:t>
            </a:r>
            <a:endParaRPr lang="en-US" altLang="en-US" sz="3200" b="1" dirty="0">
              <a:solidFill>
                <a:schemeClr val="tx2">
                  <a:lumMod val="50000"/>
                  <a:lumOff val="50000"/>
                </a:schemeClr>
              </a:solidFill>
            </a:endParaRPr>
          </a:p>
        </p:txBody>
      </p:sp>
      <p:pic>
        <p:nvPicPr>
          <p:cNvPr id="10242" name="Picture 2" descr="Image result for tensorflow logo">
            <a:extLst>
              <a:ext uri="{FF2B5EF4-FFF2-40B4-BE49-F238E27FC236}">
                <a16:creationId xmlns:a16="http://schemas.microsoft.com/office/drawing/2014/main" id="{7BA807A4-57B4-4FDA-9620-2E6B6FBD6CE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52769" y="2255145"/>
            <a:ext cx="2193912" cy="23477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369D56-B8E2-495B-A0EA-2DEA30367FF0}"/>
              </a:ext>
            </a:extLst>
          </p:cNvPr>
          <p:cNvPicPr>
            <a:picLocks noChangeAspect="1"/>
          </p:cNvPicPr>
          <p:nvPr/>
        </p:nvPicPr>
        <p:blipFill>
          <a:blip r:embed="rId4"/>
          <a:stretch>
            <a:fillRect/>
          </a:stretch>
        </p:blipFill>
        <p:spPr>
          <a:xfrm>
            <a:off x="405265" y="2515712"/>
            <a:ext cx="5953125" cy="3667125"/>
          </a:xfrm>
          <a:prstGeom prst="rect">
            <a:avLst/>
          </a:prstGeom>
        </p:spPr>
      </p:pic>
    </p:spTree>
    <p:extLst>
      <p:ext uri="{BB962C8B-B14F-4D97-AF65-F5344CB8AC3E}">
        <p14:creationId xmlns:p14="http://schemas.microsoft.com/office/powerpoint/2010/main" val="2622196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213107" y="33563"/>
            <a:ext cx="7930893" cy="12891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Python codes for DNN</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B1A236E8-8459-4F41-A5C8-BAE9427E796B}"/>
              </a:ext>
            </a:extLst>
          </p:cNvPr>
          <p:cNvSpPr txBox="1">
            <a:spLocks/>
          </p:cNvSpPr>
          <p:nvPr/>
        </p:nvSpPr>
        <p:spPr>
          <a:xfrm>
            <a:off x="-101600" y="930846"/>
            <a:ext cx="9245600" cy="527933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lvl="1"/>
            <a:r>
              <a:rPr lang="en-US" altLang="en-US" sz="2400" b="1" dirty="0"/>
              <a:t>#import ANN - TensorFlow</a:t>
            </a:r>
          </a:p>
          <a:p>
            <a:pPr lvl="1"/>
            <a:r>
              <a:rPr lang="en-US" altLang="en-US" sz="2400" b="1" dirty="0"/>
              <a:t>import tensorflow as tf</a:t>
            </a:r>
          </a:p>
          <a:p>
            <a:pPr lvl="1"/>
            <a:endParaRPr lang="en-US" altLang="en-US" sz="2400" b="1" dirty="0"/>
          </a:p>
          <a:p>
            <a:pPr lvl="1"/>
            <a:r>
              <a:rPr lang="en-US" altLang="en-US" sz="2400" b="1" dirty="0"/>
              <a:t>X = tf.placeholder(..)</a:t>
            </a:r>
          </a:p>
          <a:p>
            <a:pPr lvl="1"/>
            <a:r>
              <a:rPr lang="en-US" altLang="en-US" sz="2400" b="1" dirty="0"/>
              <a:t>Y = tf.placeholder(..)</a:t>
            </a:r>
          </a:p>
          <a:p>
            <a:pPr lvl="1"/>
            <a:r>
              <a:rPr lang="en-US" altLang="en-US" sz="2400" b="1" dirty="0"/>
              <a:t>hidden1 = tf.layer.dense(X, 4, activation=tf.nn.relu)</a:t>
            </a:r>
          </a:p>
          <a:p>
            <a:pPr lvl="1"/>
            <a:r>
              <a:rPr lang="en-US" altLang="en-US" sz="2400" b="1" dirty="0"/>
              <a:t>hidden2 = tf.layer.dense(hidden1, 2, activation=tf.nn.relu)</a:t>
            </a:r>
          </a:p>
          <a:p>
            <a:pPr lvl="1"/>
            <a:r>
              <a:rPr lang="en-US" altLang="en-US" sz="2400" b="1" dirty="0"/>
              <a:t>logits = neuron_layer(hidden2, 2)</a:t>
            </a:r>
          </a:p>
          <a:p>
            <a:pPr lvl="1"/>
            <a:r>
              <a:rPr lang="en-US" altLang="en-US" sz="2400" b="1" dirty="0"/>
              <a:t>….</a:t>
            </a:r>
          </a:p>
          <a:p>
            <a:pPr lvl="1"/>
            <a:r>
              <a:rPr lang="en-US" altLang="en-US" sz="2400" b="1" dirty="0"/>
              <a:t>loss = tf.reduce_mean(….)</a:t>
            </a:r>
          </a:p>
          <a:p>
            <a:pPr lvl="1"/>
            <a:r>
              <a:rPr lang="en-US" altLang="en-US" sz="2400" b="1" dirty="0"/>
              <a:t>optimizer = tf.train.GradientDescentOptimezer(0.1)</a:t>
            </a:r>
          </a:p>
          <a:p>
            <a:pPr lvl="1"/>
            <a:r>
              <a:rPr lang="en-US" altLang="en-US" sz="2400" b="1" dirty="0"/>
              <a:t>training_op = optimizer.minimizer(loss)</a:t>
            </a:r>
          </a:p>
          <a:p>
            <a:pPr lvl="1"/>
            <a:endParaRPr lang="en-US" altLang="en-US" sz="2400" b="1" dirty="0"/>
          </a:p>
          <a:p>
            <a:pPr lvl="1"/>
            <a:r>
              <a:rPr lang="en-US" altLang="en-US" sz="2400" b="1" dirty="0"/>
              <a:t>tf.Session.run(training_op, feed_dict={X:x_train, Y:y_train})</a:t>
            </a:r>
          </a:p>
        </p:txBody>
      </p:sp>
      <p:pic>
        <p:nvPicPr>
          <p:cNvPr id="4" name="Picture 16" descr="Image result for artificial neural network">
            <a:extLst>
              <a:ext uri="{FF2B5EF4-FFF2-40B4-BE49-F238E27FC236}">
                <a16:creationId xmlns:a16="http://schemas.microsoft.com/office/drawing/2014/main" id="{8B4BEB33-CBE4-4BB9-B727-0E9E9D11B275}"/>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75386" y="745154"/>
            <a:ext cx="3433708" cy="197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5603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02190" y="0"/>
            <a:ext cx="9275854"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Convolutional Neural Network (CNN)</a:t>
            </a:r>
            <a:endParaRPr lang="en-US" altLang="en-US" sz="4000" b="1" dirty="0">
              <a:solidFill>
                <a:schemeClr val="tx2">
                  <a:lumMod val="50000"/>
                  <a:lumOff val="50000"/>
                </a:schemeClr>
              </a:solidFill>
            </a:endParaRPr>
          </a:p>
        </p:txBody>
      </p:sp>
      <p:sp>
        <p:nvSpPr>
          <p:cNvPr id="3" name="Title 1">
            <a:extLst>
              <a:ext uri="{FF2B5EF4-FFF2-40B4-BE49-F238E27FC236}">
                <a16:creationId xmlns:a16="http://schemas.microsoft.com/office/drawing/2014/main" id="{5952BF2D-A57C-4EE5-99B2-C141E441733A}"/>
              </a:ext>
            </a:extLst>
          </p:cNvPr>
          <p:cNvSpPr txBox="1">
            <a:spLocks/>
          </p:cNvSpPr>
          <p:nvPr/>
        </p:nvSpPr>
        <p:spPr>
          <a:xfrm>
            <a:off x="215427" y="1152847"/>
            <a:ext cx="8713146" cy="4552305"/>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dirty="0">
                <a:latin typeface="+mn-lt"/>
              </a:rPr>
              <a:t>Image-specific Artificial Neural Network – image search/recognition, face recognition, face verification, self-driving and more</a:t>
            </a:r>
          </a:p>
          <a:p>
            <a:endParaRPr lang="en-US" altLang="en-US" sz="2400" dirty="0">
              <a:latin typeface="+mn-lt"/>
            </a:endParaRPr>
          </a:p>
          <a:p>
            <a:r>
              <a:rPr lang="en-US" altLang="en-US" sz="2400" dirty="0">
                <a:latin typeface="+mn-lt"/>
              </a:rPr>
              <a:t>Its concept comes from brain visual cortex where many neurons have a small region of the visual field (in CNN, filter) </a:t>
            </a:r>
          </a:p>
          <a:p>
            <a:endParaRPr lang="en-US" altLang="en-US" sz="2400" dirty="0">
              <a:latin typeface="+mn-lt"/>
            </a:endParaRPr>
          </a:p>
          <a:p>
            <a:r>
              <a:rPr lang="en-US" altLang="en-US" sz="2400" dirty="0">
                <a:latin typeface="+mn-lt"/>
              </a:rPr>
              <a:t>The name of CNN comes from “convolution”, one of the most important operation in CNN.  </a:t>
            </a:r>
          </a:p>
          <a:p>
            <a:endParaRPr lang="en-US" altLang="en-US" sz="2400" dirty="0">
              <a:latin typeface="+mn-lt"/>
            </a:endParaRPr>
          </a:p>
          <a:p>
            <a:r>
              <a:rPr lang="en-US" altLang="en-US" sz="2400" dirty="0">
                <a:latin typeface="+mn-lt"/>
              </a:rPr>
              <a:t>The first Convolutional Neural Network is LeNet-5, which can classify digits from hand-written number. </a:t>
            </a:r>
          </a:p>
          <a:p>
            <a:endParaRPr lang="en-US" altLang="en-US" sz="2400" dirty="0">
              <a:latin typeface="+mn-lt"/>
            </a:endParaRPr>
          </a:p>
          <a:p>
            <a:r>
              <a:rPr lang="en-US" altLang="en-US" sz="2400" dirty="0">
                <a:latin typeface="+mn-lt"/>
              </a:rPr>
              <a:t>Advantage compared to DNN</a:t>
            </a:r>
          </a:p>
          <a:p>
            <a:pPr marL="342900" indent="-342900">
              <a:buFont typeface="Arial" panose="020B0604020202020204" pitchFamily="34" charset="0"/>
              <a:buChar char="•"/>
            </a:pPr>
            <a:r>
              <a:rPr lang="en-US" altLang="en-US" sz="2400" dirty="0">
                <a:latin typeface="+mn-lt"/>
              </a:rPr>
              <a:t>2 or 3 dimensional read (image rather than vector)</a:t>
            </a:r>
          </a:p>
          <a:p>
            <a:pPr marL="342900" indent="-342900">
              <a:buFont typeface="Arial" panose="020B0604020202020204" pitchFamily="34" charset="0"/>
              <a:buChar char="•"/>
            </a:pPr>
            <a:r>
              <a:rPr lang="en-US" altLang="en-US" sz="2400" dirty="0">
                <a:latin typeface="+mn-lt"/>
              </a:rPr>
              <a:t>Less parameters, much less computing power</a:t>
            </a:r>
          </a:p>
          <a:p>
            <a:endParaRPr lang="en-US" altLang="en-US" sz="2400" dirty="0">
              <a:latin typeface="+mn-lt"/>
            </a:endParaRPr>
          </a:p>
        </p:txBody>
      </p:sp>
    </p:spTree>
    <p:extLst>
      <p:ext uri="{BB962C8B-B14F-4D97-AF65-F5344CB8AC3E}">
        <p14:creationId xmlns:p14="http://schemas.microsoft.com/office/powerpoint/2010/main" val="1968564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Image Data</a:t>
            </a:r>
            <a:endParaRPr lang="en-US" altLang="en-US" sz="4000" b="1" dirty="0">
              <a:solidFill>
                <a:schemeClr val="tx2">
                  <a:lumMod val="50000"/>
                  <a:lumOff val="50000"/>
                </a:schemeClr>
              </a:solidFill>
            </a:endParaRPr>
          </a:p>
        </p:txBody>
      </p:sp>
      <p:pic>
        <p:nvPicPr>
          <p:cNvPr id="5" name="Picture 4">
            <a:extLst>
              <a:ext uri="{FF2B5EF4-FFF2-40B4-BE49-F238E27FC236}">
                <a16:creationId xmlns:a16="http://schemas.microsoft.com/office/drawing/2014/main" id="{970216C3-38CA-4ED3-A3B6-31101422DF9E}"/>
              </a:ext>
            </a:extLst>
          </p:cNvPr>
          <p:cNvPicPr>
            <a:picLocks noChangeAspect="1"/>
          </p:cNvPicPr>
          <p:nvPr/>
        </p:nvPicPr>
        <p:blipFill>
          <a:blip r:embed="rId2"/>
          <a:stretch>
            <a:fillRect/>
          </a:stretch>
        </p:blipFill>
        <p:spPr>
          <a:xfrm>
            <a:off x="247972" y="2640909"/>
            <a:ext cx="1476375" cy="1676400"/>
          </a:xfrm>
          <a:prstGeom prst="rect">
            <a:avLst/>
          </a:prstGeom>
        </p:spPr>
      </p:pic>
      <p:pic>
        <p:nvPicPr>
          <p:cNvPr id="6" name="Picture 5">
            <a:extLst>
              <a:ext uri="{FF2B5EF4-FFF2-40B4-BE49-F238E27FC236}">
                <a16:creationId xmlns:a16="http://schemas.microsoft.com/office/drawing/2014/main" id="{AB7902D8-DACC-49C3-9EF9-B1AB75C797E8}"/>
              </a:ext>
            </a:extLst>
          </p:cNvPr>
          <p:cNvPicPr>
            <a:picLocks noChangeAspect="1"/>
          </p:cNvPicPr>
          <p:nvPr/>
        </p:nvPicPr>
        <p:blipFill>
          <a:blip r:embed="rId3"/>
          <a:stretch>
            <a:fillRect/>
          </a:stretch>
        </p:blipFill>
        <p:spPr>
          <a:xfrm>
            <a:off x="2695575" y="1379349"/>
            <a:ext cx="6448425" cy="5233063"/>
          </a:xfrm>
          <a:prstGeom prst="rect">
            <a:avLst/>
          </a:prstGeom>
        </p:spPr>
      </p:pic>
      <p:sp>
        <p:nvSpPr>
          <p:cNvPr id="7" name="Title 1">
            <a:extLst>
              <a:ext uri="{FF2B5EF4-FFF2-40B4-BE49-F238E27FC236}">
                <a16:creationId xmlns:a16="http://schemas.microsoft.com/office/drawing/2014/main" id="{728DE840-8B3E-45F7-8139-12E9E277371B}"/>
              </a:ext>
            </a:extLst>
          </p:cNvPr>
          <p:cNvSpPr txBox="1">
            <a:spLocks/>
          </p:cNvSpPr>
          <p:nvPr/>
        </p:nvSpPr>
        <p:spPr>
          <a:xfrm>
            <a:off x="247973" y="4317309"/>
            <a:ext cx="2447601" cy="316127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dirty="0">
                <a:latin typeface="+mn-lt"/>
              </a:rPr>
              <a:t>Image data in .png is “0”.  It is 28 by 28 pixels.</a:t>
            </a:r>
          </a:p>
          <a:p>
            <a:r>
              <a:rPr lang="en-US" altLang="en-US" sz="2400" dirty="0">
                <a:latin typeface="+mn-lt"/>
              </a:rPr>
              <a:t>This can be converted into 28 by 28 number.   </a:t>
            </a:r>
          </a:p>
          <a:p>
            <a:pPr marL="342900" indent="-342900">
              <a:buFont typeface="Arial" panose="020B0604020202020204" pitchFamily="34" charset="0"/>
              <a:buChar char="•"/>
            </a:pPr>
            <a:endParaRPr lang="en-US" altLang="en-US" sz="2400" dirty="0"/>
          </a:p>
        </p:txBody>
      </p:sp>
      <p:sp>
        <p:nvSpPr>
          <p:cNvPr id="8" name="Title 1">
            <a:extLst>
              <a:ext uri="{FF2B5EF4-FFF2-40B4-BE49-F238E27FC236}">
                <a16:creationId xmlns:a16="http://schemas.microsoft.com/office/drawing/2014/main" id="{60704213-6234-49EE-B391-3C31B276FA8E}"/>
              </a:ext>
            </a:extLst>
          </p:cNvPr>
          <p:cNvSpPr txBox="1">
            <a:spLocks/>
          </p:cNvSpPr>
          <p:nvPr/>
        </p:nvSpPr>
        <p:spPr>
          <a:xfrm>
            <a:off x="247971" y="1060273"/>
            <a:ext cx="2447604" cy="316127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dirty="0">
                <a:latin typeface="+mn-lt"/>
              </a:rPr>
              <a:t>When the computer see the image, it sees pixel values.  </a:t>
            </a:r>
          </a:p>
          <a:p>
            <a:pPr marL="342900" indent="-342900">
              <a:buFont typeface="Arial" panose="020B0604020202020204" pitchFamily="34" charset="0"/>
              <a:buChar char="•"/>
            </a:pPr>
            <a:endParaRPr lang="en-US" altLang="en-US" sz="2400" dirty="0"/>
          </a:p>
        </p:txBody>
      </p:sp>
    </p:spTree>
    <p:extLst>
      <p:ext uri="{BB962C8B-B14F-4D97-AF65-F5344CB8AC3E}">
        <p14:creationId xmlns:p14="http://schemas.microsoft.com/office/powerpoint/2010/main" val="3594789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0AA0-CD65-45CF-ADEC-E1C450EFE0CF}"/>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Example</a:t>
            </a:r>
            <a:endParaRPr lang="en-US" altLang="en-US" sz="4000" b="1" dirty="0">
              <a:solidFill>
                <a:schemeClr val="tx2">
                  <a:lumMod val="50000"/>
                  <a:lumOff val="50000"/>
                </a:schemeClr>
              </a:solidFill>
            </a:endParaRPr>
          </a:p>
        </p:txBody>
      </p:sp>
      <p:pic>
        <p:nvPicPr>
          <p:cNvPr id="4" name="Picture 3" descr="A picture containing LEGO, toy&#10;&#10;Description generated with high confidence">
            <a:extLst>
              <a:ext uri="{FF2B5EF4-FFF2-40B4-BE49-F238E27FC236}">
                <a16:creationId xmlns:a16="http://schemas.microsoft.com/office/drawing/2014/main" id="{5B229181-D576-4727-90DD-C22FF60A9A2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36098" y="1242365"/>
            <a:ext cx="1656471" cy="1656471"/>
          </a:xfrm>
          <a:prstGeom prst="rect">
            <a:avLst/>
          </a:prstGeom>
        </p:spPr>
      </p:pic>
      <p:pic>
        <p:nvPicPr>
          <p:cNvPr id="5" name="Picture 4">
            <a:extLst>
              <a:ext uri="{FF2B5EF4-FFF2-40B4-BE49-F238E27FC236}">
                <a16:creationId xmlns:a16="http://schemas.microsoft.com/office/drawing/2014/main" id="{69671562-559F-484A-AE58-88E2FD83D0B3}"/>
              </a:ext>
            </a:extLst>
          </p:cNvPr>
          <p:cNvPicPr>
            <a:picLocks noChangeAspect="1"/>
          </p:cNvPicPr>
          <p:nvPr/>
        </p:nvPicPr>
        <p:blipFill>
          <a:blip r:embed="rId3"/>
          <a:stretch>
            <a:fillRect/>
          </a:stretch>
        </p:blipFill>
        <p:spPr>
          <a:xfrm>
            <a:off x="0" y="3063234"/>
            <a:ext cx="3352800" cy="3000375"/>
          </a:xfrm>
          <a:prstGeom prst="rect">
            <a:avLst/>
          </a:prstGeom>
        </p:spPr>
      </p:pic>
      <p:sp>
        <p:nvSpPr>
          <p:cNvPr id="6" name="Rectangle 5">
            <a:extLst>
              <a:ext uri="{FF2B5EF4-FFF2-40B4-BE49-F238E27FC236}">
                <a16:creationId xmlns:a16="http://schemas.microsoft.com/office/drawing/2014/main" id="{C43B3F0F-5E67-4BAE-933D-301ADDCD2EF6}"/>
              </a:ext>
            </a:extLst>
          </p:cNvPr>
          <p:cNvSpPr/>
          <p:nvPr/>
        </p:nvSpPr>
        <p:spPr>
          <a:xfrm>
            <a:off x="3460097" y="1304777"/>
            <a:ext cx="5792660" cy="5478423"/>
          </a:xfrm>
          <a:prstGeom prst="rect">
            <a:avLst/>
          </a:prstGeom>
        </p:spPr>
        <p:txBody>
          <a:bodyPr wrap="square">
            <a:spAutoFit/>
          </a:bodyPr>
          <a:lstStyle/>
          <a:p>
            <a:r>
              <a:rPr lang="en-US" b="1" dirty="0"/>
              <a:t>Python codes </a:t>
            </a:r>
          </a:p>
          <a:p>
            <a:r>
              <a:rPr lang="en-US" dirty="0"/>
              <a:t>image_5 =imread(fname='./images/mnist_input_5.png')</a:t>
            </a:r>
          </a:p>
          <a:p>
            <a:r>
              <a:rPr lang="en-US" dirty="0"/>
              <a:t>print('Shape of Image 5 : ', image_5.shape)</a:t>
            </a:r>
          </a:p>
          <a:p>
            <a:r>
              <a:rPr lang="en-US" dirty="0"/>
              <a:t>print(image_5)</a:t>
            </a:r>
          </a:p>
          <a:p>
            <a:endParaRPr lang="en-US" dirty="0"/>
          </a:p>
          <a:p>
            <a:r>
              <a:rPr lang="en-US" altLang="en-US" dirty="0">
                <a:solidFill>
                  <a:srgbClr val="000000"/>
                </a:solidFill>
                <a:latin typeface="Courier New" panose="02070309020205020404" pitchFamily="49" charset="0"/>
                <a:cs typeface="Courier New" panose="02070309020205020404" pitchFamily="49" charset="0"/>
              </a:rPr>
              <a:t>Shape of Image 5 : (1300, 1300) </a:t>
            </a:r>
          </a:p>
          <a:p>
            <a:r>
              <a:rPr lang="en-US" altLang="en-US" dirty="0">
                <a:solidFill>
                  <a:srgbClr val="000000"/>
                </a:solidFill>
                <a:latin typeface="Courier New" panose="02070309020205020404" pitchFamily="49" charset="0"/>
                <a:cs typeface="Courier New" panose="02070309020205020404" pitchFamily="49" charset="0"/>
              </a:rPr>
              <a:t>[[255 255 255 ... 255 255 255] </a:t>
            </a:r>
          </a:p>
          <a:p>
            <a:r>
              <a:rPr lang="en-US" altLang="en-US" dirty="0">
                <a:solidFill>
                  <a:srgbClr val="000000"/>
                </a:solidFill>
                <a:latin typeface="Courier New" panose="02070309020205020404" pitchFamily="49" charset="0"/>
                <a:cs typeface="Courier New" panose="02070309020205020404" pitchFamily="49" charset="0"/>
              </a:rPr>
              <a:t> [255 255 255 ... 255 255 255] </a:t>
            </a:r>
          </a:p>
          <a:p>
            <a:r>
              <a:rPr lang="en-US" altLang="en-US" dirty="0">
                <a:solidFill>
                  <a:srgbClr val="000000"/>
                </a:solidFill>
                <a:latin typeface="Courier New" panose="02070309020205020404" pitchFamily="49" charset="0"/>
                <a:cs typeface="Courier New" panose="02070309020205020404" pitchFamily="49" charset="0"/>
              </a:rPr>
              <a:t>... </a:t>
            </a:r>
          </a:p>
          <a:p>
            <a:r>
              <a:rPr lang="en-US" altLang="en-US" dirty="0">
                <a:solidFill>
                  <a:srgbClr val="000000"/>
                </a:solidFill>
                <a:latin typeface="Courier New" panose="02070309020205020404" pitchFamily="49" charset="0"/>
                <a:cs typeface="Courier New" panose="02070309020205020404" pitchFamily="49" charset="0"/>
              </a:rPr>
              <a:t> [255 255 255 ... 255 255 255]]</a:t>
            </a:r>
            <a:r>
              <a:rPr lang="en-US" altLang="en-US" sz="1400" dirty="0"/>
              <a:t> </a:t>
            </a:r>
          </a:p>
          <a:p>
            <a:r>
              <a:rPr lang="en-US" altLang="en-US" dirty="0"/>
              <a:t>plt.imshow(image_5, cmap="gray")</a:t>
            </a:r>
          </a:p>
          <a:p>
            <a:r>
              <a:rPr lang="en-US" altLang="en-US" dirty="0"/>
              <a:t>plt.show()</a:t>
            </a:r>
          </a:p>
          <a:p>
            <a:endParaRPr lang="en-US" altLang="en-US" sz="4000" dirty="0">
              <a:latin typeface="Arial" panose="020B0604020202020204" pitchFamily="34" charset="0"/>
            </a:endParaRPr>
          </a:p>
          <a:p>
            <a:endParaRPr lang="en-US" altLang="en-US" sz="4000" dirty="0">
              <a:latin typeface="Arial" panose="020B0604020202020204" pitchFamily="34" charset="0"/>
            </a:endParaRPr>
          </a:p>
          <a:p>
            <a:endParaRPr lang="en-US" dirty="0"/>
          </a:p>
          <a:p>
            <a:endParaRPr lang="en-US" dirty="0"/>
          </a:p>
          <a:p>
            <a:endParaRPr lang="en-US" dirty="0"/>
          </a:p>
        </p:txBody>
      </p:sp>
      <p:pic>
        <p:nvPicPr>
          <p:cNvPr id="9" name="Picture 8">
            <a:extLst>
              <a:ext uri="{FF2B5EF4-FFF2-40B4-BE49-F238E27FC236}">
                <a16:creationId xmlns:a16="http://schemas.microsoft.com/office/drawing/2014/main" id="{2F239739-F6AB-4122-98CE-C418C37F3F36}"/>
              </a:ext>
            </a:extLst>
          </p:cNvPr>
          <p:cNvPicPr>
            <a:picLocks noChangeAspect="1"/>
          </p:cNvPicPr>
          <p:nvPr/>
        </p:nvPicPr>
        <p:blipFill>
          <a:blip r:embed="rId4"/>
          <a:stretch>
            <a:fillRect/>
          </a:stretch>
        </p:blipFill>
        <p:spPr>
          <a:xfrm>
            <a:off x="5351915" y="4391758"/>
            <a:ext cx="2676525" cy="2476500"/>
          </a:xfrm>
          <a:prstGeom prst="rect">
            <a:avLst/>
          </a:prstGeom>
        </p:spPr>
      </p:pic>
    </p:spTree>
    <p:extLst>
      <p:ext uri="{BB962C8B-B14F-4D97-AF65-F5344CB8AC3E}">
        <p14:creationId xmlns:p14="http://schemas.microsoft.com/office/powerpoint/2010/main" val="2805654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DNN on Images data</a:t>
            </a:r>
            <a:endParaRPr lang="en-US" altLang="en-US" sz="4000" b="1" dirty="0">
              <a:solidFill>
                <a:schemeClr val="tx2">
                  <a:lumMod val="50000"/>
                  <a:lumOff val="50000"/>
                </a:schemeClr>
              </a:solidFill>
            </a:endParaRPr>
          </a:p>
        </p:txBody>
      </p:sp>
      <p:pic>
        <p:nvPicPr>
          <p:cNvPr id="6" name="Picture 5">
            <a:extLst>
              <a:ext uri="{FF2B5EF4-FFF2-40B4-BE49-F238E27FC236}">
                <a16:creationId xmlns:a16="http://schemas.microsoft.com/office/drawing/2014/main" id="{AB7902D8-DACC-49C3-9EF9-B1AB75C797E8}"/>
              </a:ext>
            </a:extLst>
          </p:cNvPr>
          <p:cNvPicPr>
            <a:picLocks noChangeAspect="1"/>
          </p:cNvPicPr>
          <p:nvPr/>
        </p:nvPicPr>
        <p:blipFill>
          <a:blip r:embed="rId2"/>
          <a:stretch>
            <a:fillRect/>
          </a:stretch>
        </p:blipFill>
        <p:spPr>
          <a:xfrm>
            <a:off x="0" y="1047735"/>
            <a:ext cx="1999281" cy="1622468"/>
          </a:xfrm>
          <a:prstGeom prst="rect">
            <a:avLst/>
          </a:prstGeom>
        </p:spPr>
      </p:pic>
      <p:pic>
        <p:nvPicPr>
          <p:cNvPr id="3" name="Picture 2">
            <a:extLst>
              <a:ext uri="{FF2B5EF4-FFF2-40B4-BE49-F238E27FC236}">
                <a16:creationId xmlns:a16="http://schemas.microsoft.com/office/drawing/2014/main" id="{AE731CB8-C25B-4962-92FE-522D57BAD9ED}"/>
              </a:ext>
            </a:extLst>
          </p:cNvPr>
          <p:cNvPicPr>
            <a:picLocks noChangeAspect="1"/>
          </p:cNvPicPr>
          <p:nvPr/>
        </p:nvPicPr>
        <p:blipFill>
          <a:blip r:embed="rId3"/>
          <a:stretch>
            <a:fillRect/>
          </a:stretch>
        </p:blipFill>
        <p:spPr>
          <a:xfrm>
            <a:off x="2544122" y="1208678"/>
            <a:ext cx="6227919" cy="4247683"/>
          </a:xfrm>
          <a:prstGeom prst="rect">
            <a:avLst/>
          </a:prstGeom>
        </p:spPr>
      </p:pic>
      <p:sp>
        <p:nvSpPr>
          <p:cNvPr id="8" name="Title 1">
            <a:extLst>
              <a:ext uri="{FF2B5EF4-FFF2-40B4-BE49-F238E27FC236}">
                <a16:creationId xmlns:a16="http://schemas.microsoft.com/office/drawing/2014/main" id="{F6AA1668-D06E-4E67-829A-A3A908C36949}"/>
              </a:ext>
            </a:extLst>
          </p:cNvPr>
          <p:cNvSpPr txBox="1">
            <a:spLocks/>
          </p:cNvSpPr>
          <p:nvPr/>
        </p:nvSpPr>
        <p:spPr>
          <a:xfrm>
            <a:off x="247974" y="5433303"/>
            <a:ext cx="7532175" cy="162246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dirty="0">
                <a:latin typeface="+mn-lt"/>
              </a:rPr>
              <a:t>28 by 28 data is converted to 784(28 by 28) features.</a:t>
            </a:r>
          </a:p>
          <a:p>
            <a:r>
              <a:rPr lang="en-US" altLang="en-US" sz="2400" dirty="0">
                <a:latin typeface="+mn-lt"/>
              </a:rPr>
              <a:t>784 neurons in input layer </a:t>
            </a:r>
          </a:p>
          <a:p>
            <a:r>
              <a:rPr lang="en-US" altLang="en-US" sz="2400" dirty="0"/>
              <a:t>## neurons in hidden layer 1</a:t>
            </a:r>
          </a:p>
          <a:p>
            <a:r>
              <a:rPr lang="en-US" altLang="en-US" sz="2400" dirty="0"/>
              <a:t>10 neurons in output layer </a:t>
            </a:r>
          </a:p>
        </p:txBody>
      </p:sp>
      <p:sp>
        <p:nvSpPr>
          <p:cNvPr id="9" name="Title 1">
            <a:extLst>
              <a:ext uri="{FF2B5EF4-FFF2-40B4-BE49-F238E27FC236}">
                <a16:creationId xmlns:a16="http://schemas.microsoft.com/office/drawing/2014/main" id="{7EBD0F3B-4DC8-4E94-9EAB-8F239CA8EA03}"/>
              </a:ext>
            </a:extLst>
          </p:cNvPr>
          <p:cNvSpPr txBox="1">
            <a:spLocks/>
          </p:cNvSpPr>
          <p:nvPr/>
        </p:nvSpPr>
        <p:spPr>
          <a:xfrm>
            <a:off x="2000042" y="2682998"/>
            <a:ext cx="805911" cy="252892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dirty="0">
                <a:solidFill>
                  <a:srgbClr val="FF0000"/>
                </a:solidFill>
                <a:latin typeface="+mn-lt"/>
              </a:rPr>
              <a:t>x</a:t>
            </a:r>
            <a:r>
              <a:rPr lang="en-US" altLang="en-US" sz="2400" baseline="-25000" dirty="0">
                <a:solidFill>
                  <a:srgbClr val="FF0000"/>
                </a:solidFill>
                <a:latin typeface="+mn-lt"/>
              </a:rPr>
              <a:t>1</a:t>
            </a:r>
            <a:r>
              <a:rPr lang="en-US" altLang="en-US" sz="2400" dirty="0">
                <a:solidFill>
                  <a:srgbClr val="FF0000"/>
                </a:solidFill>
                <a:latin typeface="+mn-lt"/>
              </a:rPr>
              <a:t> </a:t>
            </a:r>
          </a:p>
          <a:p>
            <a:r>
              <a:rPr lang="en-US" altLang="en-US" sz="2400" dirty="0">
                <a:solidFill>
                  <a:srgbClr val="FF0000"/>
                </a:solidFill>
                <a:latin typeface="+mn-lt"/>
              </a:rPr>
              <a:t>x</a:t>
            </a:r>
            <a:r>
              <a:rPr lang="en-US" altLang="en-US" sz="2400" baseline="-25000" dirty="0">
                <a:solidFill>
                  <a:srgbClr val="FF0000"/>
                </a:solidFill>
                <a:latin typeface="+mn-lt"/>
              </a:rPr>
              <a:t>2</a:t>
            </a:r>
          </a:p>
          <a:p>
            <a:r>
              <a:rPr lang="en-US" altLang="en-US" sz="2400" dirty="0">
                <a:solidFill>
                  <a:srgbClr val="FF0000"/>
                </a:solidFill>
              </a:rPr>
              <a:t>x</a:t>
            </a:r>
            <a:r>
              <a:rPr lang="en-US" altLang="en-US" sz="2400" baseline="-25000" dirty="0">
                <a:solidFill>
                  <a:srgbClr val="FF0000"/>
                </a:solidFill>
              </a:rPr>
              <a:t>3</a:t>
            </a:r>
            <a:r>
              <a:rPr lang="en-US" altLang="en-US" sz="2400" dirty="0">
                <a:solidFill>
                  <a:srgbClr val="FF0000"/>
                </a:solidFill>
              </a:rPr>
              <a:t> </a:t>
            </a:r>
          </a:p>
          <a:p>
            <a:r>
              <a:rPr lang="en-US" altLang="en-US" sz="2400" dirty="0">
                <a:solidFill>
                  <a:srgbClr val="FF0000"/>
                </a:solidFill>
              </a:rPr>
              <a:t>x</a:t>
            </a:r>
            <a:r>
              <a:rPr lang="en-US" altLang="en-US" sz="2400" baseline="-25000" dirty="0">
                <a:solidFill>
                  <a:srgbClr val="FF0000"/>
                </a:solidFill>
              </a:rPr>
              <a:t>4</a:t>
            </a:r>
          </a:p>
          <a:p>
            <a:r>
              <a:rPr lang="en-US" altLang="en-US" sz="2400" baseline="-25000" dirty="0">
                <a:solidFill>
                  <a:srgbClr val="FF0000"/>
                </a:solidFill>
                <a:latin typeface="+mn-lt"/>
              </a:rPr>
              <a:t>,,,,</a:t>
            </a:r>
          </a:p>
          <a:p>
            <a:r>
              <a:rPr lang="en-US" altLang="en-US" sz="2400" dirty="0">
                <a:solidFill>
                  <a:srgbClr val="FF0000"/>
                </a:solidFill>
              </a:rPr>
              <a:t>x</a:t>
            </a:r>
            <a:r>
              <a:rPr lang="en-US" altLang="en-US" sz="2400" baseline="-25000" dirty="0">
                <a:solidFill>
                  <a:srgbClr val="FF0000"/>
                </a:solidFill>
              </a:rPr>
              <a:t>783</a:t>
            </a:r>
            <a:r>
              <a:rPr lang="en-US" altLang="en-US" sz="2400" dirty="0">
                <a:solidFill>
                  <a:srgbClr val="FF0000"/>
                </a:solidFill>
              </a:rPr>
              <a:t> x</a:t>
            </a:r>
            <a:r>
              <a:rPr lang="en-US" altLang="en-US" sz="2400" baseline="-25000" dirty="0">
                <a:solidFill>
                  <a:srgbClr val="FF0000"/>
                </a:solidFill>
              </a:rPr>
              <a:t>784</a:t>
            </a:r>
          </a:p>
          <a:p>
            <a:endParaRPr lang="en-US" altLang="en-US" sz="2400" baseline="-25000" dirty="0">
              <a:solidFill>
                <a:srgbClr val="FF0000"/>
              </a:solidFill>
              <a:latin typeface="+mn-lt"/>
            </a:endParaRPr>
          </a:p>
          <a:p>
            <a:pPr marL="342900" indent="-342900">
              <a:buFont typeface="Arial" panose="020B0604020202020204" pitchFamily="34" charset="0"/>
              <a:buChar char="•"/>
            </a:pPr>
            <a:endParaRPr lang="en-US" altLang="en-US" sz="2400" dirty="0">
              <a:solidFill>
                <a:srgbClr val="FF0000"/>
              </a:solidFill>
            </a:endParaRPr>
          </a:p>
        </p:txBody>
      </p:sp>
      <p:sp>
        <p:nvSpPr>
          <p:cNvPr id="4" name="Arrow: Bent-Up 3">
            <a:extLst>
              <a:ext uri="{FF2B5EF4-FFF2-40B4-BE49-F238E27FC236}">
                <a16:creationId xmlns:a16="http://schemas.microsoft.com/office/drawing/2014/main" id="{B9D1F7F8-87AC-48EA-9E8C-7567FD33FBCB}"/>
              </a:ext>
            </a:extLst>
          </p:cNvPr>
          <p:cNvSpPr/>
          <p:nvPr/>
        </p:nvSpPr>
        <p:spPr>
          <a:xfrm rot="5400000">
            <a:off x="528157" y="2985367"/>
            <a:ext cx="1622466" cy="1252936"/>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8DE7625B-63C6-4447-B648-DC9E6ABFB98C}"/>
              </a:ext>
            </a:extLst>
          </p:cNvPr>
          <p:cNvSpPr txBox="1">
            <a:spLocks/>
          </p:cNvSpPr>
          <p:nvPr/>
        </p:nvSpPr>
        <p:spPr>
          <a:xfrm>
            <a:off x="8663553" y="2054916"/>
            <a:ext cx="541655" cy="4205252"/>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000" baseline="-25000" dirty="0">
                <a:solidFill>
                  <a:srgbClr val="FF0000"/>
                </a:solidFill>
                <a:latin typeface="+mn-lt"/>
              </a:rPr>
              <a:t>0</a:t>
            </a:r>
          </a:p>
          <a:p>
            <a:r>
              <a:rPr lang="en-US" altLang="en-US" sz="4000" baseline="-25000" dirty="0">
                <a:solidFill>
                  <a:srgbClr val="FF0000"/>
                </a:solidFill>
                <a:latin typeface="+mn-lt"/>
              </a:rPr>
              <a:t>1</a:t>
            </a:r>
          </a:p>
          <a:p>
            <a:r>
              <a:rPr lang="en-US" altLang="en-US" sz="4000" baseline="-25000" dirty="0">
                <a:solidFill>
                  <a:srgbClr val="FF0000"/>
                </a:solidFill>
                <a:latin typeface="+mn-lt"/>
              </a:rPr>
              <a:t>2</a:t>
            </a:r>
          </a:p>
          <a:p>
            <a:r>
              <a:rPr lang="en-US" altLang="en-US" sz="4000" baseline="-25000" dirty="0">
                <a:solidFill>
                  <a:srgbClr val="FF0000"/>
                </a:solidFill>
                <a:latin typeface="+mn-lt"/>
              </a:rPr>
              <a:t>3</a:t>
            </a:r>
          </a:p>
          <a:p>
            <a:r>
              <a:rPr lang="en-US" altLang="en-US" sz="4000" baseline="-25000" dirty="0">
                <a:solidFill>
                  <a:srgbClr val="FF0000"/>
                </a:solidFill>
                <a:latin typeface="+mn-lt"/>
              </a:rPr>
              <a:t>4</a:t>
            </a:r>
          </a:p>
          <a:p>
            <a:r>
              <a:rPr lang="en-US" altLang="en-US" sz="4000" baseline="-25000" dirty="0">
                <a:solidFill>
                  <a:srgbClr val="FF0000"/>
                </a:solidFill>
                <a:latin typeface="+mn-lt"/>
              </a:rPr>
              <a:t>5</a:t>
            </a:r>
          </a:p>
          <a:p>
            <a:r>
              <a:rPr lang="en-US" altLang="en-US" sz="4000" baseline="-25000" dirty="0">
                <a:solidFill>
                  <a:srgbClr val="FF0000"/>
                </a:solidFill>
                <a:latin typeface="+mn-lt"/>
              </a:rPr>
              <a:t>6</a:t>
            </a:r>
          </a:p>
          <a:p>
            <a:r>
              <a:rPr lang="en-US" altLang="en-US" sz="4000" baseline="-25000" dirty="0">
                <a:solidFill>
                  <a:srgbClr val="FF0000"/>
                </a:solidFill>
                <a:latin typeface="+mn-lt"/>
              </a:rPr>
              <a:t>7</a:t>
            </a:r>
          </a:p>
          <a:p>
            <a:r>
              <a:rPr lang="en-US" altLang="en-US" sz="4000" baseline="-25000" dirty="0">
                <a:solidFill>
                  <a:srgbClr val="FF0000"/>
                </a:solidFill>
                <a:latin typeface="+mn-lt"/>
              </a:rPr>
              <a:t>8</a:t>
            </a:r>
          </a:p>
          <a:p>
            <a:r>
              <a:rPr lang="en-US" altLang="en-US" sz="4000" baseline="-25000" dirty="0">
                <a:solidFill>
                  <a:srgbClr val="FF0000"/>
                </a:solidFill>
                <a:latin typeface="+mn-lt"/>
              </a:rPr>
              <a:t>9</a:t>
            </a:r>
            <a:endParaRPr lang="en-US" altLang="en-US" sz="4000" baseline="-25000" dirty="0">
              <a:solidFill>
                <a:srgbClr val="FF0000"/>
              </a:solidFill>
            </a:endParaRPr>
          </a:p>
          <a:p>
            <a:endParaRPr lang="en-US" altLang="en-US" sz="4000" baseline="-25000" dirty="0">
              <a:solidFill>
                <a:srgbClr val="FF0000"/>
              </a:solidFill>
              <a:latin typeface="+mn-lt"/>
            </a:endParaRPr>
          </a:p>
          <a:p>
            <a:pPr marL="342900" indent="-342900">
              <a:buFont typeface="Arial" panose="020B0604020202020204" pitchFamily="34" charset="0"/>
              <a:buChar char="•"/>
            </a:pPr>
            <a:endParaRPr lang="en-US" altLang="en-US" sz="4000" dirty="0">
              <a:solidFill>
                <a:srgbClr val="FF0000"/>
              </a:solidFill>
            </a:endParaRPr>
          </a:p>
        </p:txBody>
      </p:sp>
    </p:spTree>
    <p:extLst>
      <p:ext uri="{BB962C8B-B14F-4D97-AF65-F5344CB8AC3E}">
        <p14:creationId xmlns:p14="http://schemas.microsoft.com/office/powerpoint/2010/main" val="19677162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Complex Image data</a:t>
            </a:r>
            <a:endParaRPr lang="en-US" altLang="en-US" sz="4000" b="1" dirty="0">
              <a:solidFill>
                <a:schemeClr val="tx2">
                  <a:lumMod val="50000"/>
                  <a:lumOff val="50000"/>
                </a:schemeClr>
              </a:solidFill>
            </a:endParaRPr>
          </a:p>
        </p:txBody>
      </p:sp>
      <p:pic>
        <p:nvPicPr>
          <p:cNvPr id="8" name="Picture 4" descr="Image result for cats">
            <a:extLst>
              <a:ext uri="{FF2B5EF4-FFF2-40B4-BE49-F238E27FC236}">
                <a16:creationId xmlns:a16="http://schemas.microsoft.com/office/drawing/2014/main" id="{C2CD3CB9-63B6-4525-B0EB-200D4E36672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7957" y="1232237"/>
            <a:ext cx="4916072" cy="32773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712D893-02B6-4D34-B819-DEDF05B704CD}"/>
              </a:ext>
            </a:extLst>
          </p:cNvPr>
          <p:cNvPicPr>
            <a:picLocks noChangeAspect="1"/>
          </p:cNvPicPr>
          <p:nvPr/>
        </p:nvPicPr>
        <p:blipFill>
          <a:blip r:embed="rId3"/>
          <a:stretch>
            <a:fillRect/>
          </a:stretch>
        </p:blipFill>
        <p:spPr>
          <a:xfrm>
            <a:off x="5154383" y="1457325"/>
            <a:ext cx="4848386" cy="2727217"/>
          </a:xfrm>
          <a:prstGeom prst="rect">
            <a:avLst/>
          </a:prstGeom>
        </p:spPr>
      </p:pic>
      <p:sp>
        <p:nvSpPr>
          <p:cNvPr id="4" name="Rectangle 3">
            <a:extLst>
              <a:ext uri="{FF2B5EF4-FFF2-40B4-BE49-F238E27FC236}">
                <a16:creationId xmlns:a16="http://schemas.microsoft.com/office/drawing/2014/main" id="{50707412-4328-49AF-996D-A54EADAD4A0D}"/>
              </a:ext>
            </a:extLst>
          </p:cNvPr>
          <p:cNvSpPr/>
          <p:nvPr/>
        </p:nvSpPr>
        <p:spPr>
          <a:xfrm>
            <a:off x="247974" y="4610100"/>
            <a:ext cx="8661127" cy="2308324"/>
          </a:xfrm>
          <a:prstGeom prst="rect">
            <a:avLst/>
          </a:prstGeom>
        </p:spPr>
        <p:txBody>
          <a:bodyPr wrap="square">
            <a:spAutoFit/>
          </a:bodyPr>
          <a:lstStyle/>
          <a:p>
            <a:r>
              <a:rPr lang="en-US" dirty="0"/>
              <a:t>### import imread function</a:t>
            </a:r>
          </a:p>
          <a:p>
            <a:r>
              <a:rPr lang="en-US" dirty="0"/>
              <a:t>from skimage.io import imread</a:t>
            </a:r>
          </a:p>
          <a:p>
            <a:endParaRPr lang="en-US" dirty="0"/>
          </a:p>
          <a:p>
            <a:r>
              <a:rPr lang="en-US" dirty="0"/>
              <a:t>image_cat = imread(fname='./images/cats.jpg')</a:t>
            </a:r>
          </a:p>
          <a:p>
            <a:r>
              <a:rPr lang="en-US" dirty="0"/>
              <a:t>print('Shape of Image cat : ', image_cat.shape)</a:t>
            </a:r>
          </a:p>
          <a:p>
            <a:endParaRPr lang="en-US" dirty="0"/>
          </a:p>
          <a:p>
            <a:r>
              <a:rPr lang="en-US" dirty="0"/>
              <a:t>Shape of Image cat : (2304, 3456, 3), which means 2304 * 4356 * 3 = 30,108,672 features goes into DNN, a way too much computation. </a:t>
            </a:r>
          </a:p>
        </p:txBody>
      </p:sp>
    </p:spTree>
    <p:extLst>
      <p:ext uri="{BB962C8B-B14F-4D97-AF65-F5344CB8AC3E}">
        <p14:creationId xmlns:p14="http://schemas.microsoft.com/office/powerpoint/2010/main" val="4196272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CNN image</a:t>
            </a:r>
            <a:endParaRPr lang="en-US" altLang="en-US" sz="4000" b="1" dirty="0">
              <a:solidFill>
                <a:schemeClr val="tx2">
                  <a:lumMod val="50000"/>
                  <a:lumOff val="50000"/>
                </a:schemeClr>
              </a:solidFill>
            </a:endParaRPr>
          </a:p>
        </p:txBody>
      </p:sp>
      <p:pic>
        <p:nvPicPr>
          <p:cNvPr id="4" name="Picture 3">
            <a:extLst>
              <a:ext uri="{FF2B5EF4-FFF2-40B4-BE49-F238E27FC236}">
                <a16:creationId xmlns:a16="http://schemas.microsoft.com/office/drawing/2014/main" id="{B6267089-2190-420C-851C-77808EE2197D}"/>
              </a:ext>
            </a:extLst>
          </p:cNvPr>
          <p:cNvPicPr>
            <a:picLocks noChangeAspect="1"/>
          </p:cNvPicPr>
          <p:nvPr/>
        </p:nvPicPr>
        <p:blipFill>
          <a:blip r:embed="rId2"/>
          <a:stretch>
            <a:fillRect/>
          </a:stretch>
        </p:blipFill>
        <p:spPr>
          <a:xfrm>
            <a:off x="244886" y="1134238"/>
            <a:ext cx="8654228" cy="3896750"/>
          </a:xfrm>
          <a:prstGeom prst="rect">
            <a:avLst/>
          </a:prstGeom>
        </p:spPr>
      </p:pic>
      <p:sp>
        <p:nvSpPr>
          <p:cNvPr id="5" name="Title 1">
            <a:extLst>
              <a:ext uri="{FF2B5EF4-FFF2-40B4-BE49-F238E27FC236}">
                <a16:creationId xmlns:a16="http://schemas.microsoft.com/office/drawing/2014/main" id="{0AD8048B-603A-4BB9-A1C1-A1BED673F11B}"/>
              </a:ext>
            </a:extLst>
          </p:cNvPr>
          <p:cNvSpPr txBox="1">
            <a:spLocks/>
          </p:cNvSpPr>
          <p:nvPr/>
        </p:nvSpPr>
        <p:spPr>
          <a:xfrm>
            <a:off x="185968" y="5224741"/>
            <a:ext cx="8713146" cy="1260465"/>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dirty="0">
                <a:latin typeface="+mn-lt"/>
              </a:rPr>
              <a:t>Image-specific Artificial Neural Network</a:t>
            </a:r>
          </a:p>
          <a:p>
            <a:endParaRPr lang="en-US" altLang="en-US" sz="2400" dirty="0">
              <a:latin typeface="+mn-lt"/>
            </a:endParaRPr>
          </a:p>
          <a:p>
            <a:pPr marL="342900" indent="-342900">
              <a:buFont typeface="Arial" panose="020B0604020202020204" pitchFamily="34" charset="0"/>
              <a:buChar char="•"/>
            </a:pPr>
            <a:endParaRPr lang="en-US" altLang="en-US" sz="2400" dirty="0">
              <a:latin typeface="+mn-lt"/>
            </a:endParaRPr>
          </a:p>
        </p:txBody>
      </p:sp>
    </p:spTree>
    <p:extLst>
      <p:ext uri="{BB962C8B-B14F-4D97-AF65-F5344CB8AC3E}">
        <p14:creationId xmlns:p14="http://schemas.microsoft.com/office/powerpoint/2010/main" val="7592609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CNN Architecture</a:t>
            </a:r>
            <a:endParaRPr lang="en-US" altLang="en-US" sz="4000" b="1" dirty="0">
              <a:solidFill>
                <a:schemeClr val="tx2">
                  <a:lumMod val="50000"/>
                  <a:lumOff val="50000"/>
                </a:schemeClr>
              </a:solidFill>
            </a:endParaRPr>
          </a:p>
        </p:txBody>
      </p:sp>
      <p:sp>
        <p:nvSpPr>
          <p:cNvPr id="5" name="Title 1">
            <a:extLst>
              <a:ext uri="{FF2B5EF4-FFF2-40B4-BE49-F238E27FC236}">
                <a16:creationId xmlns:a16="http://schemas.microsoft.com/office/drawing/2014/main" id="{F9298DFF-2CA3-4943-B730-FF7859B9D2DB}"/>
              </a:ext>
            </a:extLst>
          </p:cNvPr>
          <p:cNvSpPr txBox="1">
            <a:spLocks/>
          </p:cNvSpPr>
          <p:nvPr/>
        </p:nvSpPr>
        <p:spPr>
          <a:xfrm>
            <a:off x="182880" y="4164036"/>
            <a:ext cx="8713146" cy="316127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dirty="0">
                <a:latin typeface="+mn-lt"/>
              </a:rPr>
              <a:t>CNN Architecture</a:t>
            </a:r>
          </a:p>
          <a:p>
            <a:pPr marL="342900" indent="-342900">
              <a:buFont typeface="Arial" panose="020B0604020202020204" pitchFamily="34" charset="0"/>
              <a:buChar char="•"/>
            </a:pPr>
            <a:r>
              <a:rPr lang="en-US" altLang="en-US" sz="2400" dirty="0">
                <a:latin typeface="+mn-lt"/>
              </a:rPr>
              <a:t>Input (3 dimensional vector)</a:t>
            </a:r>
          </a:p>
          <a:p>
            <a:pPr marL="342900" indent="-342900">
              <a:buFont typeface="Arial" panose="020B0604020202020204" pitchFamily="34" charset="0"/>
              <a:buChar char="•"/>
            </a:pPr>
            <a:r>
              <a:rPr lang="en-US" altLang="en-US" sz="2400" dirty="0">
                <a:latin typeface="+mn-lt"/>
              </a:rPr>
              <a:t>Convolution</a:t>
            </a:r>
          </a:p>
          <a:p>
            <a:pPr marL="342900" indent="-342900">
              <a:buFont typeface="Arial" panose="020B0604020202020204" pitchFamily="34" charset="0"/>
              <a:buChar char="•"/>
            </a:pPr>
            <a:r>
              <a:rPr lang="en-US" altLang="en-US" sz="2400" dirty="0">
                <a:latin typeface="+mn-lt"/>
              </a:rPr>
              <a:t>Pooling  </a:t>
            </a:r>
          </a:p>
          <a:p>
            <a:pPr marL="342900" indent="-342900">
              <a:buFont typeface="Arial" panose="020B0604020202020204" pitchFamily="34" charset="0"/>
              <a:buChar char="•"/>
            </a:pPr>
            <a:r>
              <a:rPr lang="en-US" altLang="en-US" sz="2400" dirty="0">
                <a:latin typeface="+mn-lt"/>
              </a:rPr>
              <a:t>Fully-connected layers</a:t>
            </a:r>
          </a:p>
          <a:p>
            <a:pPr marL="342900" indent="-342900">
              <a:buFont typeface="Arial" panose="020B0604020202020204" pitchFamily="34" charset="0"/>
              <a:buChar char="•"/>
            </a:pPr>
            <a:r>
              <a:rPr lang="en-US" altLang="en-US" sz="2400" dirty="0">
                <a:latin typeface="+mn-lt"/>
              </a:rPr>
              <a:t>Classification (outputs) </a:t>
            </a:r>
          </a:p>
        </p:txBody>
      </p:sp>
      <p:pic>
        <p:nvPicPr>
          <p:cNvPr id="4" name="Picture 3">
            <a:extLst>
              <a:ext uri="{FF2B5EF4-FFF2-40B4-BE49-F238E27FC236}">
                <a16:creationId xmlns:a16="http://schemas.microsoft.com/office/drawing/2014/main" id="{59D42219-2C9B-4094-B023-14C443C7F9E5}"/>
              </a:ext>
            </a:extLst>
          </p:cNvPr>
          <p:cNvPicPr>
            <a:picLocks noChangeAspect="1"/>
          </p:cNvPicPr>
          <p:nvPr/>
        </p:nvPicPr>
        <p:blipFill>
          <a:blip r:embed="rId2"/>
          <a:stretch>
            <a:fillRect/>
          </a:stretch>
        </p:blipFill>
        <p:spPr>
          <a:xfrm>
            <a:off x="0" y="975898"/>
            <a:ext cx="9144000" cy="3188138"/>
          </a:xfrm>
          <a:prstGeom prst="rect">
            <a:avLst/>
          </a:prstGeom>
        </p:spPr>
      </p:pic>
    </p:spTree>
    <p:extLst>
      <p:ext uri="{BB962C8B-B14F-4D97-AF65-F5344CB8AC3E}">
        <p14:creationId xmlns:p14="http://schemas.microsoft.com/office/powerpoint/2010/main" val="2880884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F3D1-F5F8-48B6-BFEA-DB7753AEDA38}"/>
              </a:ext>
            </a:extLst>
          </p:cNvPr>
          <p:cNvSpPr txBox="1">
            <a:spLocks/>
          </p:cNvSpPr>
          <p:nvPr/>
        </p:nvSpPr>
        <p:spPr>
          <a:xfrm>
            <a:off x="97204" y="8354"/>
            <a:ext cx="8980270" cy="96927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Machine Learning Functions</a:t>
            </a:r>
            <a:endParaRPr lang="en-US" altLang="en-US" sz="4400" b="1" dirty="0">
              <a:solidFill>
                <a:schemeClr val="tx2">
                  <a:lumMod val="50000"/>
                  <a:lumOff val="50000"/>
                </a:schemeClr>
              </a:solidFill>
            </a:endParaRPr>
          </a:p>
        </p:txBody>
      </p:sp>
      <p:sp>
        <p:nvSpPr>
          <p:cNvPr id="3" name="Rectangle 2">
            <a:extLst>
              <a:ext uri="{FF2B5EF4-FFF2-40B4-BE49-F238E27FC236}">
                <a16:creationId xmlns:a16="http://schemas.microsoft.com/office/drawing/2014/main" id="{89A9F9F0-6639-48FF-B54A-1E200891A66C}"/>
              </a:ext>
            </a:extLst>
          </p:cNvPr>
          <p:cNvSpPr/>
          <p:nvPr/>
        </p:nvSpPr>
        <p:spPr>
          <a:xfrm>
            <a:off x="0" y="856357"/>
            <a:ext cx="9174678" cy="5847755"/>
          </a:xfrm>
          <a:prstGeom prst="rect">
            <a:avLst/>
          </a:prstGeom>
        </p:spPr>
        <p:txBody>
          <a:bodyPr wrap="square">
            <a:spAutoFit/>
          </a:bodyPr>
          <a:lstStyle/>
          <a:p>
            <a:pPr marL="457200" indent="-457200">
              <a:buFont typeface="Arial" panose="020B0604020202020204" pitchFamily="34" charset="0"/>
              <a:buChar char="•"/>
            </a:pPr>
            <a:r>
              <a:rPr lang="en-US" altLang="en-US" sz="2200" dirty="0"/>
              <a:t>Hypothesis function</a:t>
            </a:r>
          </a:p>
          <a:p>
            <a:pPr marL="800100" lvl="1" indent="-457200">
              <a:buFont typeface="Arial" panose="020B0604020202020204" pitchFamily="34" charset="0"/>
              <a:buChar char="•"/>
            </a:pPr>
            <a:r>
              <a:rPr lang="en-US" altLang="en-US" sz="2200" dirty="0"/>
              <a:t>Algorithm/Model for data</a:t>
            </a:r>
          </a:p>
          <a:p>
            <a:pPr marL="800100" lvl="1" indent="-457200">
              <a:buFont typeface="Arial" panose="020B0604020202020204" pitchFamily="34" charset="0"/>
              <a:buChar char="•"/>
            </a:pPr>
            <a:r>
              <a:rPr lang="en-US" altLang="en-US" sz="2200" dirty="0"/>
              <a:t>Linear Regression, Logistic Regression, Support Vector Machine, Decision Tree, Artificial Neural Network</a:t>
            </a:r>
          </a:p>
          <a:p>
            <a:pPr marL="800100" lvl="1" indent="-457200">
              <a:buFont typeface="Arial" panose="020B0604020202020204" pitchFamily="34" charset="0"/>
              <a:buChar char="•"/>
            </a:pPr>
            <a:r>
              <a:rPr lang="en-US" altLang="en-US" sz="2200" dirty="0"/>
              <a:t>h</a:t>
            </a:r>
            <a:r>
              <a:rPr lang="el-GR" sz="2200" baseline="-25000" dirty="0"/>
              <a:t>θ</a:t>
            </a:r>
            <a:r>
              <a:rPr lang="en-US" sz="2200" dirty="0"/>
              <a:t>(x)</a:t>
            </a:r>
            <a:r>
              <a:rPr lang="en-US" altLang="en-US" sz="2200" dirty="0"/>
              <a:t> = </a:t>
            </a:r>
            <a:r>
              <a:rPr lang="el-GR" sz="2200" dirty="0"/>
              <a:t>θ</a:t>
            </a:r>
            <a:r>
              <a:rPr lang="en-US" sz="2200" baseline="-25000" dirty="0"/>
              <a:t>0</a:t>
            </a:r>
            <a:r>
              <a:rPr lang="en-US" sz="2200" dirty="0"/>
              <a:t>x</a:t>
            </a:r>
            <a:r>
              <a:rPr lang="en-US" sz="2200" baseline="-25000" dirty="0"/>
              <a:t>0</a:t>
            </a:r>
            <a:r>
              <a:rPr lang="en-US" sz="2200" dirty="0"/>
              <a:t> + </a:t>
            </a:r>
            <a:r>
              <a:rPr lang="el-GR" sz="2200" dirty="0"/>
              <a:t>θ</a:t>
            </a:r>
            <a:r>
              <a:rPr lang="en-US" sz="2200" baseline="-25000" dirty="0"/>
              <a:t>1</a:t>
            </a:r>
            <a:r>
              <a:rPr lang="en-US" sz="2200" dirty="0"/>
              <a:t>x</a:t>
            </a:r>
            <a:r>
              <a:rPr lang="en-US" sz="2200" baseline="-25000" dirty="0"/>
              <a:t>1</a:t>
            </a:r>
            <a:r>
              <a:rPr lang="en-US" sz="2200" dirty="0"/>
              <a:t> + </a:t>
            </a:r>
            <a:r>
              <a:rPr lang="el-GR" sz="2200" dirty="0"/>
              <a:t>θ</a:t>
            </a:r>
            <a:r>
              <a:rPr lang="en-US" sz="2200" baseline="-25000" dirty="0"/>
              <a:t>2</a:t>
            </a:r>
            <a:r>
              <a:rPr lang="en-US" sz="2200" dirty="0"/>
              <a:t>x</a:t>
            </a:r>
            <a:r>
              <a:rPr lang="en-US" sz="2200" baseline="-25000" dirty="0"/>
              <a:t>2</a:t>
            </a:r>
            <a:r>
              <a:rPr lang="en-US" sz="2200" dirty="0"/>
              <a:t> + </a:t>
            </a:r>
            <a:r>
              <a:rPr lang="el-GR" sz="2200" dirty="0"/>
              <a:t>θ</a:t>
            </a:r>
            <a:r>
              <a:rPr lang="en-US" sz="2200" baseline="-25000" dirty="0"/>
              <a:t>3</a:t>
            </a:r>
            <a:r>
              <a:rPr lang="en-US" sz="2200" dirty="0"/>
              <a:t>x</a:t>
            </a:r>
            <a:r>
              <a:rPr lang="en-US" sz="2200" baseline="-25000" dirty="0"/>
              <a:t>3</a:t>
            </a:r>
            <a:r>
              <a:rPr lang="en-US" sz="2200" dirty="0"/>
              <a:t> +,, + </a:t>
            </a:r>
            <a:r>
              <a:rPr lang="el-GR" sz="2200" dirty="0"/>
              <a:t>θ</a:t>
            </a:r>
            <a:r>
              <a:rPr lang="en-US" sz="2200" baseline="-25000" dirty="0"/>
              <a:t>n</a:t>
            </a:r>
            <a:r>
              <a:rPr lang="en-US" sz="2200" dirty="0"/>
              <a:t>x</a:t>
            </a:r>
            <a:r>
              <a:rPr lang="en-US" sz="2200" baseline="-25000" dirty="0"/>
              <a:t>n</a:t>
            </a:r>
            <a:r>
              <a:rPr lang="en-US" sz="2200" dirty="0"/>
              <a:t> (e.g., Y = 2x + 30)</a:t>
            </a:r>
          </a:p>
          <a:p>
            <a:pPr marL="342900" indent="-457200">
              <a:buFont typeface="Arial" panose="020B0604020202020204" pitchFamily="34" charset="0"/>
              <a:buChar char="•"/>
            </a:pPr>
            <a:r>
              <a:rPr lang="en-US" altLang="en-US" sz="2200" dirty="0"/>
              <a:t>Parameters : </a:t>
            </a:r>
            <a:r>
              <a:rPr lang="el-GR" sz="2200" dirty="0"/>
              <a:t>θ</a:t>
            </a:r>
            <a:r>
              <a:rPr lang="en-US" sz="2200" baseline="-25000" dirty="0"/>
              <a:t>0</a:t>
            </a:r>
            <a:r>
              <a:rPr lang="en-US" sz="2200" dirty="0"/>
              <a:t>, </a:t>
            </a:r>
            <a:r>
              <a:rPr lang="el-GR" sz="2200" dirty="0"/>
              <a:t>θ</a:t>
            </a:r>
            <a:r>
              <a:rPr lang="en-US" sz="2200" baseline="-25000" dirty="0"/>
              <a:t>1</a:t>
            </a:r>
            <a:r>
              <a:rPr lang="en-US" sz="2200" dirty="0"/>
              <a:t>, </a:t>
            </a:r>
            <a:r>
              <a:rPr lang="el-GR" sz="2200" dirty="0"/>
              <a:t>θ</a:t>
            </a:r>
            <a:r>
              <a:rPr lang="en-US" sz="2200" baseline="-25000" dirty="0"/>
              <a:t>2 </a:t>
            </a:r>
            <a:r>
              <a:rPr lang="en-US" sz="2200" dirty="0"/>
              <a:t>, </a:t>
            </a:r>
            <a:r>
              <a:rPr lang="el-GR" sz="2200" dirty="0"/>
              <a:t>θ</a:t>
            </a:r>
            <a:r>
              <a:rPr lang="en-US" sz="2200" baseline="-25000" dirty="0"/>
              <a:t>3</a:t>
            </a:r>
            <a:r>
              <a:rPr lang="en-US" sz="2200" dirty="0"/>
              <a:t>,,,</a:t>
            </a:r>
            <a:r>
              <a:rPr lang="el-GR" sz="2200" dirty="0"/>
              <a:t>θ</a:t>
            </a:r>
            <a:r>
              <a:rPr lang="en-US" sz="2200" baseline="-25000" dirty="0"/>
              <a:t>n</a:t>
            </a:r>
            <a:endParaRPr lang="en-US" altLang="en-US" sz="2200" dirty="0"/>
          </a:p>
          <a:p>
            <a:pPr marL="457200" indent="-457200">
              <a:buFont typeface="Arial" panose="020B0604020202020204" pitchFamily="34" charset="0"/>
              <a:buChar char="•"/>
            </a:pPr>
            <a:r>
              <a:rPr lang="en-US" altLang="en-US" sz="2200" dirty="0"/>
              <a:t>Cost function</a:t>
            </a:r>
          </a:p>
          <a:p>
            <a:pPr marL="800100" lvl="1" indent="-457200">
              <a:buFont typeface="Arial" panose="020B0604020202020204" pitchFamily="34" charset="0"/>
              <a:buChar char="•"/>
            </a:pPr>
            <a:r>
              <a:rPr lang="en-US" altLang="en-US" sz="2200" dirty="0"/>
              <a:t>To measure how well hypothesis function fits into data.</a:t>
            </a:r>
          </a:p>
          <a:p>
            <a:pPr marL="800100" lvl="1" indent="-457200">
              <a:buFont typeface="Arial" panose="020B0604020202020204" pitchFamily="34" charset="0"/>
              <a:buChar char="•"/>
            </a:pPr>
            <a:r>
              <a:rPr lang="en-US" altLang="en-US" sz="2200" dirty="0"/>
              <a:t>Difference between actual data point and hypothesized data point. (e.g., Y – h</a:t>
            </a:r>
            <a:r>
              <a:rPr lang="el-GR" sz="2200" baseline="-25000" dirty="0"/>
              <a:t>θ</a:t>
            </a:r>
            <a:r>
              <a:rPr lang="en-US" sz="2200" dirty="0"/>
              <a:t>(x))</a:t>
            </a:r>
            <a:r>
              <a:rPr lang="en-US" altLang="en-US" sz="2200" dirty="0"/>
              <a:t>  </a:t>
            </a:r>
          </a:p>
          <a:p>
            <a:pPr marL="800100" lvl="1" indent="-457200">
              <a:buFont typeface="Arial" panose="020B0604020202020204" pitchFamily="34" charset="0"/>
              <a:buChar char="•"/>
            </a:pPr>
            <a:r>
              <a:rPr lang="en-US" altLang="en-US" sz="2200" dirty="0"/>
              <a:t>J(</a:t>
            </a:r>
            <a:r>
              <a:rPr lang="el-GR" sz="2200" dirty="0"/>
              <a:t>θ</a:t>
            </a:r>
            <a:r>
              <a:rPr lang="en-US" sz="2200" baseline="-25000" dirty="0"/>
              <a:t>0, </a:t>
            </a:r>
            <a:r>
              <a:rPr lang="el-GR" sz="2200" dirty="0"/>
              <a:t>θ</a:t>
            </a:r>
            <a:r>
              <a:rPr lang="en-US" sz="2200" baseline="-25000" dirty="0"/>
              <a:t>1, </a:t>
            </a:r>
            <a:r>
              <a:rPr lang="el-GR" sz="2200" dirty="0"/>
              <a:t>θ</a:t>
            </a:r>
            <a:r>
              <a:rPr lang="en-US" sz="2200" baseline="-25000" dirty="0"/>
              <a:t>2,,</a:t>
            </a:r>
            <a:r>
              <a:rPr lang="el-GR" sz="2200" dirty="0"/>
              <a:t>θ</a:t>
            </a:r>
            <a:r>
              <a:rPr lang="en-US" sz="2200" baseline="-25000" dirty="0"/>
              <a:t>n</a:t>
            </a:r>
            <a:r>
              <a:rPr lang="en-US" altLang="en-US" sz="2200" dirty="0"/>
              <a:t>) = (</a:t>
            </a:r>
            <a:r>
              <a:rPr lang="en-US" sz="2200" dirty="0"/>
              <a:t>1/2m)*sum[(Y - H)^2]</a:t>
            </a:r>
            <a:endParaRPr lang="en-US" altLang="en-US" sz="2200" dirty="0"/>
          </a:p>
          <a:p>
            <a:pPr marL="457200" indent="-457200">
              <a:buFont typeface="Arial" panose="020B0604020202020204" pitchFamily="34" charset="0"/>
              <a:buChar char="•"/>
            </a:pPr>
            <a:r>
              <a:rPr lang="en-US" altLang="en-US" sz="2200" dirty="0"/>
              <a:t>Gradient Descent</a:t>
            </a:r>
          </a:p>
          <a:p>
            <a:pPr marL="800100" lvl="1" indent="-457200">
              <a:buFont typeface="Arial" panose="020B0604020202020204" pitchFamily="34" charset="0"/>
              <a:buChar char="•"/>
            </a:pPr>
            <a:r>
              <a:rPr lang="en-US" altLang="en-US" sz="2200" dirty="0"/>
              <a:t>Engine that minimizes cost function</a:t>
            </a:r>
          </a:p>
          <a:p>
            <a:pPr marL="800100" lvl="1" indent="-457200">
              <a:buFont typeface="Arial" panose="020B0604020202020204" pitchFamily="34" charset="0"/>
              <a:buChar char="•"/>
            </a:pPr>
            <a:r>
              <a:rPr lang="en-US" sz="2200" dirty="0"/>
              <a:t>Repeat </a:t>
            </a:r>
          </a:p>
          <a:p>
            <a:pPr marL="1257300" lvl="2" indent="-457200">
              <a:buFont typeface="Arial" panose="020B0604020202020204" pitchFamily="34" charset="0"/>
              <a:buChar char="•"/>
            </a:pPr>
            <a:r>
              <a:rPr lang="el-GR" sz="2200" dirty="0"/>
              <a:t>Θ</a:t>
            </a:r>
            <a:r>
              <a:rPr lang="en-US" sz="2200" baseline="-25000" dirty="0"/>
              <a:t>0</a:t>
            </a:r>
            <a:r>
              <a:rPr lang="en-US" altLang="en-US" sz="2200" dirty="0"/>
              <a:t> := </a:t>
            </a:r>
            <a:r>
              <a:rPr lang="el-GR" sz="2200" dirty="0"/>
              <a:t>θ</a:t>
            </a:r>
            <a:r>
              <a:rPr lang="en-US" sz="2200" baseline="-25000" dirty="0"/>
              <a:t>0</a:t>
            </a:r>
            <a:r>
              <a:rPr lang="en-US" sz="2200" dirty="0"/>
              <a:t> – alpha* d/d</a:t>
            </a:r>
            <a:r>
              <a:rPr lang="el-GR" sz="2200" dirty="0"/>
              <a:t>θ</a:t>
            </a:r>
            <a:r>
              <a:rPr lang="en-US" sz="2200" baseline="-25000" dirty="0"/>
              <a:t>0</a:t>
            </a:r>
            <a:r>
              <a:rPr lang="en-US" sz="2200" dirty="0"/>
              <a:t> * </a:t>
            </a:r>
            <a:r>
              <a:rPr lang="en-US" altLang="en-US" sz="2200" dirty="0"/>
              <a:t>J(</a:t>
            </a:r>
            <a:r>
              <a:rPr lang="el-GR" sz="2200" dirty="0"/>
              <a:t>θ</a:t>
            </a:r>
            <a:r>
              <a:rPr lang="en-US" sz="2200" baseline="-25000" dirty="0"/>
              <a:t>0, </a:t>
            </a:r>
            <a:r>
              <a:rPr lang="el-GR" sz="2200" dirty="0"/>
              <a:t>θ</a:t>
            </a:r>
            <a:r>
              <a:rPr lang="en-US" sz="2200" baseline="-25000" dirty="0"/>
              <a:t>1, </a:t>
            </a:r>
            <a:r>
              <a:rPr lang="el-GR" sz="2200" dirty="0"/>
              <a:t>θ</a:t>
            </a:r>
            <a:r>
              <a:rPr lang="en-US" sz="2200" baseline="-25000" dirty="0"/>
              <a:t>2,,</a:t>
            </a:r>
            <a:r>
              <a:rPr lang="el-GR" sz="2200" dirty="0"/>
              <a:t>θ</a:t>
            </a:r>
            <a:r>
              <a:rPr lang="en-US" sz="2200" baseline="-25000" dirty="0"/>
              <a:t>n</a:t>
            </a:r>
            <a:r>
              <a:rPr lang="en-US" altLang="en-US" sz="2200" dirty="0"/>
              <a:t>)</a:t>
            </a:r>
          </a:p>
          <a:p>
            <a:pPr marL="1257300" lvl="2" indent="-457200">
              <a:buFont typeface="Arial" panose="020B0604020202020204" pitchFamily="34" charset="0"/>
              <a:buChar char="•"/>
            </a:pPr>
            <a:r>
              <a:rPr lang="el-GR" sz="2200" dirty="0"/>
              <a:t>Θ</a:t>
            </a:r>
            <a:r>
              <a:rPr lang="en-US" sz="2200" baseline="-25000" dirty="0"/>
              <a:t>1</a:t>
            </a:r>
            <a:r>
              <a:rPr lang="en-US" altLang="en-US" sz="2200" dirty="0"/>
              <a:t> := </a:t>
            </a:r>
            <a:r>
              <a:rPr lang="el-GR" sz="2200" dirty="0"/>
              <a:t>θ</a:t>
            </a:r>
            <a:r>
              <a:rPr lang="en-US" sz="2200" baseline="-25000" dirty="0"/>
              <a:t>1</a:t>
            </a:r>
            <a:r>
              <a:rPr lang="en-US" sz="2200" dirty="0"/>
              <a:t> – alpha* d/d</a:t>
            </a:r>
            <a:r>
              <a:rPr lang="el-GR" sz="2200" dirty="0"/>
              <a:t>θ</a:t>
            </a:r>
            <a:r>
              <a:rPr lang="en-US" sz="2200" baseline="-25000" dirty="0"/>
              <a:t>1</a:t>
            </a:r>
            <a:r>
              <a:rPr lang="en-US" sz="2200" dirty="0"/>
              <a:t> * </a:t>
            </a:r>
            <a:r>
              <a:rPr lang="en-US" altLang="en-US" sz="2200" dirty="0"/>
              <a:t>J(</a:t>
            </a:r>
            <a:r>
              <a:rPr lang="el-GR" sz="2200" dirty="0"/>
              <a:t>θ</a:t>
            </a:r>
            <a:r>
              <a:rPr lang="en-US" sz="2200" baseline="-25000" dirty="0"/>
              <a:t>0, </a:t>
            </a:r>
            <a:r>
              <a:rPr lang="el-GR" sz="2200" dirty="0"/>
              <a:t>θ</a:t>
            </a:r>
            <a:r>
              <a:rPr lang="en-US" sz="2200" baseline="-25000" dirty="0"/>
              <a:t>1, </a:t>
            </a:r>
            <a:r>
              <a:rPr lang="el-GR" sz="2200" dirty="0"/>
              <a:t>θ</a:t>
            </a:r>
            <a:r>
              <a:rPr lang="en-US" sz="2200" baseline="-25000" dirty="0"/>
              <a:t>2,,</a:t>
            </a:r>
            <a:r>
              <a:rPr lang="el-GR" sz="2200" dirty="0"/>
              <a:t>θ</a:t>
            </a:r>
            <a:r>
              <a:rPr lang="en-US" sz="2200" baseline="-25000" dirty="0"/>
              <a:t>n</a:t>
            </a:r>
            <a:r>
              <a:rPr lang="en-US" altLang="en-US" sz="2200" dirty="0"/>
              <a:t>)</a:t>
            </a:r>
            <a:r>
              <a:rPr lang="en-US" sz="2200" dirty="0"/>
              <a:t>  </a:t>
            </a:r>
          </a:p>
          <a:p>
            <a:pPr marL="342900" indent="-457200">
              <a:buFont typeface="Arial" panose="020B0604020202020204" pitchFamily="34" charset="0"/>
              <a:buChar char="•"/>
            </a:pPr>
            <a:r>
              <a:rPr lang="en-US" altLang="en-US" sz="2200" dirty="0"/>
              <a:t>Learning rate (alpha) – size of learning step in gradient descent</a:t>
            </a:r>
          </a:p>
        </p:txBody>
      </p:sp>
    </p:spTree>
    <p:extLst>
      <p:ext uri="{BB962C8B-B14F-4D97-AF65-F5344CB8AC3E}">
        <p14:creationId xmlns:p14="http://schemas.microsoft.com/office/powerpoint/2010/main" val="460142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Convolution in CNN</a:t>
            </a:r>
            <a:endParaRPr lang="en-US" altLang="en-US" sz="4000" b="1" dirty="0">
              <a:solidFill>
                <a:schemeClr val="tx2">
                  <a:lumMod val="50000"/>
                  <a:lumOff val="50000"/>
                </a:schemeClr>
              </a:solidFill>
            </a:endParaRPr>
          </a:p>
        </p:txBody>
      </p:sp>
      <p:sp>
        <p:nvSpPr>
          <p:cNvPr id="5" name="Title 1">
            <a:extLst>
              <a:ext uri="{FF2B5EF4-FFF2-40B4-BE49-F238E27FC236}">
                <a16:creationId xmlns:a16="http://schemas.microsoft.com/office/drawing/2014/main" id="{F9298DFF-2CA3-4943-B730-FF7859B9D2DB}"/>
              </a:ext>
            </a:extLst>
          </p:cNvPr>
          <p:cNvSpPr txBox="1">
            <a:spLocks/>
          </p:cNvSpPr>
          <p:nvPr/>
        </p:nvSpPr>
        <p:spPr>
          <a:xfrm>
            <a:off x="215426" y="1378633"/>
            <a:ext cx="9195859" cy="971865"/>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dirty="0">
                <a:latin typeface="+mn-lt"/>
              </a:rPr>
              <a:t>Convolution – the mathematical combination of two functions to produce a third function.  </a:t>
            </a:r>
          </a:p>
          <a:p>
            <a:endParaRPr lang="en-US" altLang="en-US" sz="2400" dirty="0">
              <a:latin typeface="+mn-lt"/>
            </a:endParaRPr>
          </a:p>
          <a:p>
            <a:r>
              <a:rPr lang="en-US" altLang="en-US" sz="2400" dirty="0">
                <a:latin typeface="+mn-lt"/>
              </a:rPr>
              <a:t>	3*1 + 1*1 + 2*1 + 0*0 + 5*0 + 7*0 + 1*-1 + 8*-1 + 2* -1 = -5 </a:t>
            </a:r>
          </a:p>
          <a:p>
            <a:endParaRPr lang="en-US" altLang="en-US" sz="2400" dirty="0">
              <a:latin typeface="+mn-lt"/>
            </a:endParaRPr>
          </a:p>
          <a:p>
            <a:endParaRPr lang="en-US" altLang="en-US" sz="2400" dirty="0">
              <a:latin typeface="+mn-lt"/>
            </a:endParaRPr>
          </a:p>
        </p:txBody>
      </p:sp>
      <p:graphicFrame>
        <p:nvGraphicFramePr>
          <p:cNvPr id="4" name="Table 3">
            <a:extLst>
              <a:ext uri="{FF2B5EF4-FFF2-40B4-BE49-F238E27FC236}">
                <a16:creationId xmlns:a16="http://schemas.microsoft.com/office/drawing/2014/main" id="{F7033130-DB9C-4699-945D-2A64000D30A6}"/>
              </a:ext>
            </a:extLst>
          </p:cNvPr>
          <p:cNvGraphicFramePr>
            <a:graphicFrameLocks noGrp="1"/>
          </p:cNvGraphicFramePr>
          <p:nvPr>
            <p:extLst>
              <p:ext uri="{D42A27DB-BD31-4B8C-83A1-F6EECF244321}">
                <p14:modId xmlns:p14="http://schemas.microsoft.com/office/powerpoint/2010/main" val="2812412316"/>
              </p:ext>
            </p:extLst>
          </p:nvPr>
        </p:nvGraphicFramePr>
        <p:xfrm>
          <a:off x="384517" y="3030021"/>
          <a:ext cx="2879190" cy="2225040"/>
        </p:xfrm>
        <a:graphic>
          <a:graphicData uri="http://schemas.openxmlformats.org/drawingml/2006/table">
            <a:tbl>
              <a:tblPr firstRow="1" bandRow="1">
                <a:tableStyleId>{2D5ABB26-0587-4C30-8999-92F81FD0307C}</a:tableStyleId>
              </a:tblPr>
              <a:tblGrid>
                <a:gridCol w="479865">
                  <a:extLst>
                    <a:ext uri="{9D8B030D-6E8A-4147-A177-3AD203B41FA5}">
                      <a16:colId xmlns:a16="http://schemas.microsoft.com/office/drawing/2014/main" val="866537882"/>
                    </a:ext>
                  </a:extLst>
                </a:gridCol>
                <a:gridCol w="479865">
                  <a:extLst>
                    <a:ext uri="{9D8B030D-6E8A-4147-A177-3AD203B41FA5}">
                      <a16:colId xmlns:a16="http://schemas.microsoft.com/office/drawing/2014/main" val="632761201"/>
                    </a:ext>
                  </a:extLst>
                </a:gridCol>
                <a:gridCol w="479865">
                  <a:extLst>
                    <a:ext uri="{9D8B030D-6E8A-4147-A177-3AD203B41FA5}">
                      <a16:colId xmlns:a16="http://schemas.microsoft.com/office/drawing/2014/main" val="3609609412"/>
                    </a:ext>
                  </a:extLst>
                </a:gridCol>
                <a:gridCol w="479865">
                  <a:extLst>
                    <a:ext uri="{9D8B030D-6E8A-4147-A177-3AD203B41FA5}">
                      <a16:colId xmlns:a16="http://schemas.microsoft.com/office/drawing/2014/main" val="3399684891"/>
                    </a:ext>
                  </a:extLst>
                </a:gridCol>
                <a:gridCol w="479865">
                  <a:extLst>
                    <a:ext uri="{9D8B030D-6E8A-4147-A177-3AD203B41FA5}">
                      <a16:colId xmlns:a16="http://schemas.microsoft.com/office/drawing/2014/main" val="2300766562"/>
                    </a:ext>
                  </a:extLst>
                </a:gridCol>
                <a:gridCol w="479865">
                  <a:extLst>
                    <a:ext uri="{9D8B030D-6E8A-4147-A177-3AD203B41FA5}">
                      <a16:colId xmlns:a16="http://schemas.microsoft.com/office/drawing/2014/main" val="2612901428"/>
                    </a:ext>
                  </a:extLst>
                </a:gridCol>
              </a:tblGrid>
              <a:tr h="37084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711892"/>
                  </a:ext>
                </a:extLst>
              </a:tr>
              <a:tr h="37084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5578495"/>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3494262"/>
                  </a:ext>
                </a:extLst>
              </a:tr>
            </a:tbl>
          </a:graphicData>
        </a:graphic>
      </p:graphicFrame>
      <p:graphicFrame>
        <p:nvGraphicFramePr>
          <p:cNvPr id="6" name="Table 5">
            <a:extLst>
              <a:ext uri="{FF2B5EF4-FFF2-40B4-BE49-F238E27FC236}">
                <a16:creationId xmlns:a16="http://schemas.microsoft.com/office/drawing/2014/main" id="{97FF3D19-B1A7-421D-8020-879DEFD58A8C}"/>
              </a:ext>
            </a:extLst>
          </p:cNvPr>
          <p:cNvGraphicFramePr>
            <a:graphicFrameLocks noGrp="1"/>
          </p:cNvGraphicFramePr>
          <p:nvPr>
            <p:extLst>
              <p:ext uri="{D42A27DB-BD31-4B8C-83A1-F6EECF244321}">
                <p14:modId xmlns:p14="http://schemas.microsoft.com/office/powerpoint/2010/main" val="1693606797"/>
              </p:ext>
            </p:extLst>
          </p:nvPr>
        </p:nvGraphicFramePr>
        <p:xfrm>
          <a:off x="3936747" y="3586281"/>
          <a:ext cx="1439595" cy="1112520"/>
        </p:xfrm>
        <a:graphic>
          <a:graphicData uri="http://schemas.openxmlformats.org/drawingml/2006/table">
            <a:tbl>
              <a:tblPr firstRow="1" bandRow="1">
                <a:tableStyleId>{2D5ABB26-0587-4C30-8999-92F81FD0307C}</a:tableStyleId>
              </a:tblPr>
              <a:tblGrid>
                <a:gridCol w="479865">
                  <a:extLst>
                    <a:ext uri="{9D8B030D-6E8A-4147-A177-3AD203B41FA5}">
                      <a16:colId xmlns:a16="http://schemas.microsoft.com/office/drawing/2014/main" val="866537882"/>
                    </a:ext>
                  </a:extLst>
                </a:gridCol>
                <a:gridCol w="479865">
                  <a:extLst>
                    <a:ext uri="{9D8B030D-6E8A-4147-A177-3AD203B41FA5}">
                      <a16:colId xmlns:a16="http://schemas.microsoft.com/office/drawing/2014/main" val="632761201"/>
                    </a:ext>
                  </a:extLst>
                </a:gridCol>
                <a:gridCol w="479865">
                  <a:extLst>
                    <a:ext uri="{9D8B030D-6E8A-4147-A177-3AD203B41FA5}">
                      <a16:colId xmlns:a16="http://schemas.microsoft.com/office/drawing/2014/main" val="3609609412"/>
                    </a:ext>
                  </a:extLst>
                </a:gridCol>
              </a:tblGrid>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bl>
          </a:graphicData>
        </a:graphic>
      </p:graphicFrame>
      <p:graphicFrame>
        <p:nvGraphicFramePr>
          <p:cNvPr id="7" name="Table 6">
            <a:extLst>
              <a:ext uri="{FF2B5EF4-FFF2-40B4-BE49-F238E27FC236}">
                <a16:creationId xmlns:a16="http://schemas.microsoft.com/office/drawing/2014/main" id="{24E1A627-DB7F-474F-8087-D26DD947EB2C}"/>
              </a:ext>
            </a:extLst>
          </p:cNvPr>
          <p:cNvGraphicFramePr>
            <a:graphicFrameLocks noGrp="1"/>
          </p:cNvGraphicFramePr>
          <p:nvPr>
            <p:extLst>
              <p:ext uri="{D42A27DB-BD31-4B8C-83A1-F6EECF244321}">
                <p14:modId xmlns:p14="http://schemas.microsoft.com/office/powerpoint/2010/main" val="3868453815"/>
              </p:ext>
            </p:extLst>
          </p:nvPr>
        </p:nvGraphicFramePr>
        <p:xfrm>
          <a:off x="6260123" y="3400861"/>
          <a:ext cx="2045240" cy="1483360"/>
        </p:xfrm>
        <a:graphic>
          <a:graphicData uri="http://schemas.openxmlformats.org/drawingml/2006/table">
            <a:tbl>
              <a:tblPr firstRow="1" bandRow="1">
                <a:tableStyleId>{2D5ABB26-0587-4C30-8999-92F81FD0307C}</a:tableStyleId>
              </a:tblPr>
              <a:tblGrid>
                <a:gridCol w="511310">
                  <a:extLst>
                    <a:ext uri="{9D8B030D-6E8A-4147-A177-3AD203B41FA5}">
                      <a16:colId xmlns:a16="http://schemas.microsoft.com/office/drawing/2014/main" val="866537882"/>
                    </a:ext>
                  </a:extLst>
                </a:gridCol>
                <a:gridCol w="511310">
                  <a:extLst>
                    <a:ext uri="{9D8B030D-6E8A-4147-A177-3AD203B41FA5}">
                      <a16:colId xmlns:a16="http://schemas.microsoft.com/office/drawing/2014/main" val="632761201"/>
                    </a:ext>
                  </a:extLst>
                </a:gridCol>
                <a:gridCol w="511310">
                  <a:extLst>
                    <a:ext uri="{9D8B030D-6E8A-4147-A177-3AD203B41FA5}">
                      <a16:colId xmlns:a16="http://schemas.microsoft.com/office/drawing/2014/main" val="3609609412"/>
                    </a:ext>
                  </a:extLst>
                </a:gridCol>
                <a:gridCol w="511310">
                  <a:extLst>
                    <a:ext uri="{9D8B030D-6E8A-4147-A177-3AD203B41FA5}">
                      <a16:colId xmlns:a16="http://schemas.microsoft.com/office/drawing/2014/main" val="3399684891"/>
                    </a:ext>
                  </a:extLst>
                </a:gridCol>
              </a:tblGrid>
              <a:tr h="370840">
                <a:tc>
                  <a:txBody>
                    <a:bodyPr/>
                    <a:lstStyle/>
                    <a:p>
                      <a:pPr algn="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711892"/>
                  </a:ext>
                </a:extLst>
              </a:tr>
            </a:tbl>
          </a:graphicData>
        </a:graphic>
      </p:graphicFrame>
      <p:sp>
        <p:nvSpPr>
          <p:cNvPr id="8" name="Title 1">
            <a:extLst>
              <a:ext uri="{FF2B5EF4-FFF2-40B4-BE49-F238E27FC236}">
                <a16:creationId xmlns:a16="http://schemas.microsoft.com/office/drawing/2014/main" id="{26F64F9A-2B4C-40AA-B237-683A914830EB}"/>
              </a:ext>
            </a:extLst>
          </p:cNvPr>
          <p:cNvSpPr txBox="1">
            <a:spLocks/>
          </p:cNvSpPr>
          <p:nvPr/>
        </p:nvSpPr>
        <p:spPr>
          <a:xfrm>
            <a:off x="3936746" y="4851200"/>
            <a:ext cx="1439595" cy="62816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800" dirty="0">
                <a:latin typeface="+mn-lt"/>
              </a:rPr>
              <a:t>parameter - 3 x 3 filter</a:t>
            </a:r>
          </a:p>
          <a:p>
            <a:endParaRPr lang="en-US" altLang="en-US" sz="1800" dirty="0">
              <a:latin typeface="+mn-lt"/>
            </a:endParaRPr>
          </a:p>
        </p:txBody>
      </p:sp>
      <p:sp>
        <p:nvSpPr>
          <p:cNvPr id="9" name="Title 1">
            <a:extLst>
              <a:ext uri="{FF2B5EF4-FFF2-40B4-BE49-F238E27FC236}">
                <a16:creationId xmlns:a16="http://schemas.microsoft.com/office/drawing/2014/main" id="{8DE65661-707C-42BD-8428-15C33FE4B49E}"/>
              </a:ext>
            </a:extLst>
          </p:cNvPr>
          <p:cNvSpPr txBox="1">
            <a:spLocks/>
          </p:cNvSpPr>
          <p:nvPr/>
        </p:nvSpPr>
        <p:spPr>
          <a:xfrm>
            <a:off x="1085558" y="5417852"/>
            <a:ext cx="1699848" cy="403860"/>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800" dirty="0">
                <a:latin typeface="+mn-lt"/>
              </a:rPr>
              <a:t>input - 6 x 6	</a:t>
            </a:r>
          </a:p>
        </p:txBody>
      </p:sp>
      <p:sp>
        <p:nvSpPr>
          <p:cNvPr id="10" name="Title 1">
            <a:extLst>
              <a:ext uri="{FF2B5EF4-FFF2-40B4-BE49-F238E27FC236}">
                <a16:creationId xmlns:a16="http://schemas.microsoft.com/office/drawing/2014/main" id="{2CAA5FF8-15FE-4FAF-AF2A-2D41AD6AF2F3}"/>
              </a:ext>
            </a:extLst>
          </p:cNvPr>
          <p:cNvSpPr txBox="1">
            <a:spLocks/>
          </p:cNvSpPr>
          <p:nvPr/>
        </p:nvSpPr>
        <p:spPr>
          <a:xfrm>
            <a:off x="6432819" y="5047197"/>
            <a:ext cx="1699848" cy="40386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800" dirty="0">
                <a:latin typeface="+mn-lt"/>
              </a:rPr>
              <a:t>output - 4 x 4 </a:t>
            </a:r>
          </a:p>
          <a:p>
            <a:endParaRPr lang="en-US" altLang="en-US" sz="1800" dirty="0">
              <a:latin typeface="+mn-lt"/>
            </a:endParaRPr>
          </a:p>
        </p:txBody>
      </p:sp>
      <p:graphicFrame>
        <p:nvGraphicFramePr>
          <p:cNvPr id="11" name="Table 10">
            <a:extLst>
              <a:ext uri="{FF2B5EF4-FFF2-40B4-BE49-F238E27FC236}">
                <a16:creationId xmlns:a16="http://schemas.microsoft.com/office/drawing/2014/main" id="{5D7FBEE5-D346-4C0C-BC43-687AEEA27179}"/>
              </a:ext>
            </a:extLst>
          </p:cNvPr>
          <p:cNvGraphicFramePr>
            <a:graphicFrameLocks noGrp="1"/>
          </p:cNvGraphicFramePr>
          <p:nvPr>
            <p:extLst>
              <p:ext uri="{D42A27DB-BD31-4B8C-83A1-F6EECF244321}">
                <p14:modId xmlns:p14="http://schemas.microsoft.com/office/powerpoint/2010/main" val="760966126"/>
              </p:ext>
            </p:extLst>
          </p:nvPr>
        </p:nvGraphicFramePr>
        <p:xfrm>
          <a:off x="384517" y="3044589"/>
          <a:ext cx="1439595" cy="1112520"/>
        </p:xfrm>
        <a:graphic>
          <a:graphicData uri="http://schemas.openxmlformats.org/drawingml/2006/table">
            <a:tbl>
              <a:tblPr firstRow="1" bandRow="1">
                <a:effectLst>
                  <a:outerShdw dist="38100" dir="2700000" algn="tl" rotWithShape="0">
                    <a:srgbClr val="FF0000"/>
                  </a:outerShdw>
                </a:effectLst>
                <a:tableStyleId>{2D5ABB26-0587-4C30-8999-92F81FD0307C}</a:tableStyleId>
              </a:tblPr>
              <a:tblGrid>
                <a:gridCol w="479865">
                  <a:extLst>
                    <a:ext uri="{9D8B030D-6E8A-4147-A177-3AD203B41FA5}">
                      <a16:colId xmlns:a16="http://schemas.microsoft.com/office/drawing/2014/main" val="866537882"/>
                    </a:ext>
                  </a:extLst>
                </a:gridCol>
                <a:gridCol w="208280">
                  <a:extLst>
                    <a:ext uri="{9D8B030D-6E8A-4147-A177-3AD203B41FA5}">
                      <a16:colId xmlns:a16="http://schemas.microsoft.com/office/drawing/2014/main" val="632761201"/>
                    </a:ext>
                  </a:extLst>
                </a:gridCol>
                <a:gridCol w="751450">
                  <a:extLst>
                    <a:ext uri="{9D8B030D-6E8A-4147-A177-3AD203B41FA5}">
                      <a16:colId xmlns:a16="http://schemas.microsoft.com/office/drawing/2014/main" val="3609609412"/>
                    </a:ext>
                  </a:extLst>
                </a:gridCol>
              </a:tblGrid>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992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4820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56021"/>
                  </a:ext>
                </a:extLst>
              </a:tr>
            </a:tbl>
          </a:graphicData>
        </a:graphic>
      </p:graphicFrame>
      <p:graphicFrame>
        <p:nvGraphicFramePr>
          <p:cNvPr id="13" name="Table 12">
            <a:extLst>
              <a:ext uri="{FF2B5EF4-FFF2-40B4-BE49-F238E27FC236}">
                <a16:creationId xmlns:a16="http://schemas.microsoft.com/office/drawing/2014/main" id="{E4022AC6-29C1-4B2F-95C4-F9EC458B60AB}"/>
              </a:ext>
            </a:extLst>
          </p:cNvPr>
          <p:cNvGraphicFramePr>
            <a:graphicFrameLocks noGrp="1"/>
          </p:cNvGraphicFramePr>
          <p:nvPr>
            <p:extLst>
              <p:ext uri="{D42A27DB-BD31-4B8C-83A1-F6EECF244321}">
                <p14:modId xmlns:p14="http://schemas.microsoft.com/office/powerpoint/2010/main" val="4136302551"/>
              </p:ext>
            </p:extLst>
          </p:nvPr>
        </p:nvGraphicFramePr>
        <p:xfrm>
          <a:off x="6260123" y="3407299"/>
          <a:ext cx="2045240" cy="1483360"/>
        </p:xfrm>
        <a:graphic>
          <a:graphicData uri="http://schemas.openxmlformats.org/drawingml/2006/table">
            <a:tbl>
              <a:tblPr firstRow="1" bandRow="1">
                <a:tableStyleId>{2D5ABB26-0587-4C30-8999-92F81FD0307C}</a:tableStyleId>
              </a:tblPr>
              <a:tblGrid>
                <a:gridCol w="511310">
                  <a:extLst>
                    <a:ext uri="{9D8B030D-6E8A-4147-A177-3AD203B41FA5}">
                      <a16:colId xmlns:a16="http://schemas.microsoft.com/office/drawing/2014/main" val="866537882"/>
                    </a:ext>
                  </a:extLst>
                </a:gridCol>
                <a:gridCol w="511310">
                  <a:extLst>
                    <a:ext uri="{9D8B030D-6E8A-4147-A177-3AD203B41FA5}">
                      <a16:colId xmlns:a16="http://schemas.microsoft.com/office/drawing/2014/main" val="632761201"/>
                    </a:ext>
                  </a:extLst>
                </a:gridCol>
                <a:gridCol w="511310">
                  <a:extLst>
                    <a:ext uri="{9D8B030D-6E8A-4147-A177-3AD203B41FA5}">
                      <a16:colId xmlns:a16="http://schemas.microsoft.com/office/drawing/2014/main" val="3609609412"/>
                    </a:ext>
                  </a:extLst>
                </a:gridCol>
                <a:gridCol w="511310">
                  <a:extLst>
                    <a:ext uri="{9D8B030D-6E8A-4147-A177-3AD203B41FA5}">
                      <a16:colId xmlns:a16="http://schemas.microsoft.com/office/drawing/2014/main" val="3399684891"/>
                    </a:ext>
                  </a:extLst>
                </a:gridCol>
              </a:tblGrid>
              <a:tr h="370840">
                <a:tc>
                  <a:txBody>
                    <a:bodyPr/>
                    <a:lstStyle/>
                    <a:p>
                      <a:pPr algn="r"/>
                      <a:r>
                        <a:rPr lang="en-US" dirty="0">
                          <a:highlight>
                            <a:srgbClr val="FFFF00"/>
                          </a:highlight>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pPr algn="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pPr algn="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r h="370840">
                <a:tc>
                  <a:txBody>
                    <a:bodyPr/>
                    <a:lstStyle/>
                    <a:p>
                      <a:pPr algn="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711892"/>
                  </a:ext>
                </a:extLst>
              </a:tr>
            </a:tbl>
          </a:graphicData>
        </a:graphic>
      </p:graphicFrame>
      <p:sp>
        <p:nvSpPr>
          <p:cNvPr id="14" name="Title 1">
            <a:extLst>
              <a:ext uri="{FF2B5EF4-FFF2-40B4-BE49-F238E27FC236}">
                <a16:creationId xmlns:a16="http://schemas.microsoft.com/office/drawing/2014/main" id="{D308711A-D40A-463E-9F68-B7DDC6008B46}"/>
              </a:ext>
            </a:extLst>
          </p:cNvPr>
          <p:cNvSpPr txBox="1">
            <a:spLocks/>
          </p:cNvSpPr>
          <p:nvPr/>
        </p:nvSpPr>
        <p:spPr>
          <a:xfrm>
            <a:off x="3352869" y="3879336"/>
            <a:ext cx="494715" cy="62816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800" dirty="0">
                <a:latin typeface="+mn-lt"/>
              </a:rPr>
              <a:t>*</a:t>
            </a:r>
          </a:p>
          <a:p>
            <a:endParaRPr lang="en-US" altLang="en-US" sz="4800" dirty="0">
              <a:latin typeface="+mn-lt"/>
            </a:endParaRPr>
          </a:p>
        </p:txBody>
      </p:sp>
      <p:sp>
        <p:nvSpPr>
          <p:cNvPr id="15" name="Title 1">
            <a:extLst>
              <a:ext uri="{FF2B5EF4-FFF2-40B4-BE49-F238E27FC236}">
                <a16:creationId xmlns:a16="http://schemas.microsoft.com/office/drawing/2014/main" id="{910B970E-9F37-41A1-A7D7-C1B25A23BC4C}"/>
              </a:ext>
            </a:extLst>
          </p:cNvPr>
          <p:cNvSpPr txBox="1">
            <a:spLocks/>
          </p:cNvSpPr>
          <p:nvPr/>
        </p:nvSpPr>
        <p:spPr>
          <a:xfrm>
            <a:off x="5577979" y="3828457"/>
            <a:ext cx="494715" cy="62816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000" dirty="0">
                <a:latin typeface="+mn-lt"/>
              </a:rPr>
              <a:t>=</a:t>
            </a:r>
          </a:p>
          <a:p>
            <a:endParaRPr lang="en-US" altLang="en-US" sz="4000" dirty="0">
              <a:latin typeface="+mn-lt"/>
            </a:endParaRPr>
          </a:p>
        </p:txBody>
      </p:sp>
    </p:spTree>
    <p:extLst>
      <p:ext uri="{BB962C8B-B14F-4D97-AF65-F5344CB8AC3E}">
        <p14:creationId xmlns:p14="http://schemas.microsoft.com/office/powerpoint/2010/main" val="49001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Filters in Convolution </a:t>
            </a:r>
            <a:endParaRPr lang="en-US" altLang="en-US" sz="4000" b="1" dirty="0">
              <a:solidFill>
                <a:schemeClr val="tx2">
                  <a:lumMod val="50000"/>
                  <a:lumOff val="50000"/>
                </a:schemeClr>
              </a:solidFill>
            </a:endParaRPr>
          </a:p>
        </p:txBody>
      </p:sp>
      <p:sp>
        <p:nvSpPr>
          <p:cNvPr id="5" name="Title 1">
            <a:extLst>
              <a:ext uri="{FF2B5EF4-FFF2-40B4-BE49-F238E27FC236}">
                <a16:creationId xmlns:a16="http://schemas.microsoft.com/office/drawing/2014/main" id="{F9298DFF-2CA3-4943-B730-FF7859B9D2DB}"/>
              </a:ext>
            </a:extLst>
          </p:cNvPr>
          <p:cNvSpPr txBox="1">
            <a:spLocks/>
          </p:cNvSpPr>
          <p:nvPr/>
        </p:nvSpPr>
        <p:spPr>
          <a:xfrm>
            <a:off x="-16409" y="1139490"/>
            <a:ext cx="3639479" cy="3741762"/>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342900" indent="-342900">
              <a:buFont typeface="Arial" panose="020B0604020202020204" pitchFamily="34" charset="0"/>
              <a:buChar char="•"/>
            </a:pPr>
            <a:r>
              <a:rPr lang="en-US" altLang="en-US" sz="2400" dirty="0">
                <a:latin typeface="+mn-lt"/>
              </a:rPr>
              <a:t>Filters are feature identifiers ( e.g., straight</a:t>
            </a:r>
            <a:r>
              <a:rPr lang="en-US" sz="2400" dirty="0">
                <a:latin typeface="+mn-lt"/>
              </a:rPr>
              <a:t> edges and curves) </a:t>
            </a:r>
          </a:p>
          <a:p>
            <a:pPr marL="342900" indent="-342900">
              <a:buFont typeface="Arial" panose="020B0604020202020204" pitchFamily="34" charset="0"/>
              <a:buChar char="•"/>
            </a:pPr>
            <a:r>
              <a:rPr lang="en-US" altLang="en-US" sz="2400" dirty="0"/>
              <a:t>Input Image * Filter</a:t>
            </a:r>
          </a:p>
          <a:p>
            <a:pPr marL="800100" lvl="1" indent="-342900">
              <a:buFont typeface="Arial" panose="020B0604020202020204" pitchFamily="34" charset="0"/>
              <a:buChar char="•"/>
            </a:pPr>
            <a:r>
              <a:rPr lang="en-US" altLang="en-US" sz="2100" dirty="0"/>
              <a:t>If high number, it has that feature identifier.</a:t>
            </a:r>
          </a:p>
          <a:p>
            <a:pPr marL="800100" lvl="1" indent="-342900">
              <a:buFont typeface="Arial" panose="020B0604020202020204" pitchFamily="34" charset="0"/>
              <a:buChar char="•"/>
            </a:pPr>
            <a:r>
              <a:rPr lang="en-US" altLang="en-US" sz="2100" dirty="0"/>
              <a:t>If low number, it does not have that feature identifier.</a:t>
            </a:r>
          </a:p>
          <a:p>
            <a:endParaRPr lang="en-US" altLang="en-US" sz="2400" dirty="0"/>
          </a:p>
          <a:p>
            <a:pPr marL="342900" indent="-342900">
              <a:buFont typeface="Arial" panose="020B0604020202020204" pitchFamily="34" charset="0"/>
              <a:buChar char="•"/>
            </a:pPr>
            <a:endParaRPr lang="en-US" altLang="en-US" sz="2400" dirty="0">
              <a:latin typeface="+mn-lt"/>
            </a:endParaRPr>
          </a:p>
          <a:p>
            <a:endParaRPr lang="en-US" altLang="en-US" sz="2400" dirty="0">
              <a:latin typeface="+mn-lt"/>
            </a:endParaRPr>
          </a:p>
          <a:p>
            <a:endParaRPr lang="en-US" altLang="en-US" sz="2400" dirty="0">
              <a:latin typeface="+mn-lt"/>
            </a:endParaRPr>
          </a:p>
        </p:txBody>
      </p:sp>
      <p:graphicFrame>
        <p:nvGraphicFramePr>
          <p:cNvPr id="6" name="Table 5">
            <a:extLst>
              <a:ext uri="{FF2B5EF4-FFF2-40B4-BE49-F238E27FC236}">
                <a16:creationId xmlns:a16="http://schemas.microsoft.com/office/drawing/2014/main" id="{97FF3D19-B1A7-421D-8020-879DEFD58A8C}"/>
              </a:ext>
            </a:extLst>
          </p:cNvPr>
          <p:cNvGraphicFramePr>
            <a:graphicFrameLocks noGrp="1"/>
          </p:cNvGraphicFramePr>
          <p:nvPr>
            <p:extLst>
              <p:ext uri="{D42A27DB-BD31-4B8C-83A1-F6EECF244321}">
                <p14:modId xmlns:p14="http://schemas.microsoft.com/office/powerpoint/2010/main" val="4268481757"/>
              </p:ext>
            </p:extLst>
          </p:nvPr>
        </p:nvGraphicFramePr>
        <p:xfrm>
          <a:off x="3759308" y="1139490"/>
          <a:ext cx="1439595" cy="1112520"/>
        </p:xfrm>
        <a:graphic>
          <a:graphicData uri="http://schemas.openxmlformats.org/drawingml/2006/table">
            <a:tbl>
              <a:tblPr firstRow="1" bandRow="1">
                <a:tableStyleId>{2D5ABB26-0587-4C30-8999-92F81FD0307C}</a:tableStyleId>
              </a:tblPr>
              <a:tblGrid>
                <a:gridCol w="479865">
                  <a:extLst>
                    <a:ext uri="{9D8B030D-6E8A-4147-A177-3AD203B41FA5}">
                      <a16:colId xmlns:a16="http://schemas.microsoft.com/office/drawing/2014/main" val="866537882"/>
                    </a:ext>
                  </a:extLst>
                </a:gridCol>
                <a:gridCol w="479865">
                  <a:extLst>
                    <a:ext uri="{9D8B030D-6E8A-4147-A177-3AD203B41FA5}">
                      <a16:colId xmlns:a16="http://schemas.microsoft.com/office/drawing/2014/main" val="632761201"/>
                    </a:ext>
                  </a:extLst>
                </a:gridCol>
                <a:gridCol w="479865">
                  <a:extLst>
                    <a:ext uri="{9D8B030D-6E8A-4147-A177-3AD203B41FA5}">
                      <a16:colId xmlns:a16="http://schemas.microsoft.com/office/drawing/2014/main" val="3609609412"/>
                    </a:ext>
                  </a:extLst>
                </a:gridCol>
              </a:tblGrid>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bl>
          </a:graphicData>
        </a:graphic>
      </p:graphicFrame>
      <p:graphicFrame>
        <p:nvGraphicFramePr>
          <p:cNvPr id="16" name="Table 15">
            <a:extLst>
              <a:ext uri="{FF2B5EF4-FFF2-40B4-BE49-F238E27FC236}">
                <a16:creationId xmlns:a16="http://schemas.microsoft.com/office/drawing/2014/main" id="{BD0BB9E9-5BB3-4777-84EE-04680C6510B1}"/>
              </a:ext>
            </a:extLst>
          </p:cNvPr>
          <p:cNvGraphicFramePr>
            <a:graphicFrameLocks noGrp="1"/>
          </p:cNvGraphicFramePr>
          <p:nvPr>
            <p:extLst>
              <p:ext uri="{D42A27DB-BD31-4B8C-83A1-F6EECF244321}">
                <p14:modId xmlns:p14="http://schemas.microsoft.com/office/powerpoint/2010/main" val="1568155709"/>
              </p:ext>
            </p:extLst>
          </p:nvPr>
        </p:nvGraphicFramePr>
        <p:xfrm>
          <a:off x="5576478" y="1127469"/>
          <a:ext cx="1439595" cy="1112520"/>
        </p:xfrm>
        <a:graphic>
          <a:graphicData uri="http://schemas.openxmlformats.org/drawingml/2006/table">
            <a:tbl>
              <a:tblPr firstRow="1" bandRow="1">
                <a:tableStyleId>{2D5ABB26-0587-4C30-8999-92F81FD0307C}</a:tableStyleId>
              </a:tblPr>
              <a:tblGrid>
                <a:gridCol w="479865">
                  <a:extLst>
                    <a:ext uri="{9D8B030D-6E8A-4147-A177-3AD203B41FA5}">
                      <a16:colId xmlns:a16="http://schemas.microsoft.com/office/drawing/2014/main" val="866537882"/>
                    </a:ext>
                  </a:extLst>
                </a:gridCol>
                <a:gridCol w="479865">
                  <a:extLst>
                    <a:ext uri="{9D8B030D-6E8A-4147-A177-3AD203B41FA5}">
                      <a16:colId xmlns:a16="http://schemas.microsoft.com/office/drawing/2014/main" val="632761201"/>
                    </a:ext>
                  </a:extLst>
                </a:gridCol>
                <a:gridCol w="479865">
                  <a:extLst>
                    <a:ext uri="{9D8B030D-6E8A-4147-A177-3AD203B41FA5}">
                      <a16:colId xmlns:a16="http://schemas.microsoft.com/office/drawing/2014/main" val="360960941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bl>
          </a:graphicData>
        </a:graphic>
      </p:graphicFrame>
      <p:graphicFrame>
        <p:nvGraphicFramePr>
          <p:cNvPr id="17" name="Table 16">
            <a:extLst>
              <a:ext uri="{FF2B5EF4-FFF2-40B4-BE49-F238E27FC236}">
                <a16:creationId xmlns:a16="http://schemas.microsoft.com/office/drawing/2014/main" id="{62326FC4-55B7-4E27-BE04-112765051B5D}"/>
              </a:ext>
            </a:extLst>
          </p:cNvPr>
          <p:cNvGraphicFramePr>
            <a:graphicFrameLocks noGrp="1"/>
          </p:cNvGraphicFramePr>
          <p:nvPr>
            <p:extLst>
              <p:ext uri="{D42A27DB-BD31-4B8C-83A1-F6EECF244321}">
                <p14:modId xmlns:p14="http://schemas.microsoft.com/office/powerpoint/2010/main" val="3628637464"/>
              </p:ext>
            </p:extLst>
          </p:nvPr>
        </p:nvGraphicFramePr>
        <p:xfrm>
          <a:off x="7385402" y="1127398"/>
          <a:ext cx="1439595" cy="1112520"/>
        </p:xfrm>
        <a:graphic>
          <a:graphicData uri="http://schemas.openxmlformats.org/drawingml/2006/table">
            <a:tbl>
              <a:tblPr firstRow="1" bandRow="1">
                <a:tableStyleId>{2D5ABB26-0587-4C30-8999-92F81FD0307C}</a:tableStyleId>
              </a:tblPr>
              <a:tblGrid>
                <a:gridCol w="479865">
                  <a:extLst>
                    <a:ext uri="{9D8B030D-6E8A-4147-A177-3AD203B41FA5}">
                      <a16:colId xmlns:a16="http://schemas.microsoft.com/office/drawing/2014/main" val="866537882"/>
                    </a:ext>
                  </a:extLst>
                </a:gridCol>
                <a:gridCol w="479865">
                  <a:extLst>
                    <a:ext uri="{9D8B030D-6E8A-4147-A177-3AD203B41FA5}">
                      <a16:colId xmlns:a16="http://schemas.microsoft.com/office/drawing/2014/main" val="632761201"/>
                    </a:ext>
                  </a:extLst>
                </a:gridCol>
                <a:gridCol w="479865">
                  <a:extLst>
                    <a:ext uri="{9D8B030D-6E8A-4147-A177-3AD203B41FA5}">
                      <a16:colId xmlns:a16="http://schemas.microsoft.com/office/drawing/2014/main" val="360960941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sto M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bl>
          </a:graphicData>
        </a:graphic>
      </p:graphicFrame>
      <p:cxnSp>
        <p:nvCxnSpPr>
          <p:cNvPr id="12" name="Straight Connector 11">
            <a:extLst>
              <a:ext uri="{FF2B5EF4-FFF2-40B4-BE49-F238E27FC236}">
                <a16:creationId xmlns:a16="http://schemas.microsoft.com/office/drawing/2014/main" id="{7457A20B-DF40-49F0-960C-377B1783BF0C}"/>
              </a:ext>
            </a:extLst>
          </p:cNvPr>
          <p:cNvCxnSpPr/>
          <p:nvPr/>
        </p:nvCxnSpPr>
        <p:spPr>
          <a:xfrm>
            <a:off x="4526220" y="2480589"/>
            <a:ext cx="0" cy="122388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6DB8428-EECB-4490-BB11-28131D186734}"/>
              </a:ext>
            </a:extLst>
          </p:cNvPr>
          <p:cNvCxnSpPr>
            <a:cxnSpLocks/>
          </p:cNvCxnSpPr>
          <p:nvPr/>
        </p:nvCxnSpPr>
        <p:spPr>
          <a:xfrm flipH="1">
            <a:off x="5688793" y="2974770"/>
            <a:ext cx="1324708"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Arc 21">
            <a:extLst>
              <a:ext uri="{FF2B5EF4-FFF2-40B4-BE49-F238E27FC236}">
                <a16:creationId xmlns:a16="http://schemas.microsoft.com/office/drawing/2014/main" id="{C6364109-C81C-46BE-9041-F7A7DA31EBAB}"/>
              </a:ext>
            </a:extLst>
          </p:cNvPr>
          <p:cNvSpPr/>
          <p:nvPr/>
        </p:nvSpPr>
        <p:spPr>
          <a:xfrm rot="16200000">
            <a:off x="7395817" y="2536628"/>
            <a:ext cx="2208596" cy="1997601"/>
          </a:xfrm>
          <a:prstGeom prst="arc">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Title 1">
            <a:extLst>
              <a:ext uri="{FF2B5EF4-FFF2-40B4-BE49-F238E27FC236}">
                <a16:creationId xmlns:a16="http://schemas.microsoft.com/office/drawing/2014/main" id="{383385D3-8834-4B0A-9C15-9063498DFB74}"/>
              </a:ext>
            </a:extLst>
          </p:cNvPr>
          <p:cNvSpPr txBox="1">
            <a:spLocks/>
          </p:cNvSpPr>
          <p:nvPr/>
        </p:nvSpPr>
        <p:spPr>
          <a:xfrm>
            <a:off x="8039666" y="3939492"/>
            <a:ext cx="8042309" cy="971865"/>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endParaRPr lang="en-US" altLang="en-US" sz="2400" dirty="0">
              <a:latin typeface="+mn-lt"/>
            </a:endParaRPr>
          </a:p>
        </p:txBody>
      </p:sp>
      <p:graphicFrame>
        <p:nvGraphicFramePr>
          <p:cNvPr id="35" name="Table 34">
            <a:extLst>
              <a:ext uri="{FF2B5EF4-FFF2-40B4-BE49-F238E27FC236}">
                <a16:creationId xmlns:a16="http://schemas.microsoft.com/office/drawing/2014/main" id="{08DA96A8-2064-48DE-8D44-63F0FC61D2D4}"/>
              </a:ext>
            </a:extLst>
          </p:cNvPr>
          <p:cNvGraphicFramePr>
            <a:graphicFrameLocks noGrp="1"/>
          </p:cNvGraphicFramePr>
          <p:nvPr>
            <p:extLst>
              <p:ext uri="{D42A27DB-BD31-4B8C-83A1-F6EECF244321}">
                <p14:modId xmlns:p14="http://schemas.microsoft.com/office/powerpoint/2010/main" val="419963780"/>
              </p:ext>
            </p:extLst>
          </p:nvPr>
        </p:nvGraphicFramePr>
        <p:xfrm>
          <a:off x="247974" y="4425425"/>
          <a:ext cx="2879190" cy="2225040"/>
        </p:xfrm>
        <a:graphic>
          <a:graphicData uri="http://schemas.openxmlformats.org/drawingml/2006/table">
            <a:tbl>
              <a:tblPr firstRow="1" bandRow="1">
                <a:tableStyleId>{2D5ABB26-0587-4C30-8999-92F81FD0307C}</a:tableStyleId>
              </a:tblPr>
              <a:tblGrid>
                <a:gridCol w="479865">
                  <a:extLst>
                    <a:ext uri="{9D8B030D-6E8A-4147-A177-3AD203B41FA5}">
                      <a16:colId xmlns:a16="http://schemas.microsoft.com/office/drawing/2014/main" val="866537882"/>
                    </a:ext>
                  </a:extLst>
                </a:gridCol>
                <a:gridCol w="479865">
                  <a:extLst>
                    <a:ext uri="{9D8B030D-6E8A-4147-A177-3AD203B41FA5}">
                      <a16:colId xmlns:a16="http://schemas.microsoft.com/office/drawing/2014/main" val="632761201"/>
                    </a:ext>
                  </a:extLst>
                </a:gridCol>
                <a:gridCol w="479865">
                  <a:extLst>
                    <a:ext uri="{9D8B030D-6E8A-4147-A177-3AD203B41FA5}">
                      <a16:colId xmlns:a16="http://schemas.microsoft.com/office/drawing/2014/main" val="3609609412"/>
                    </a:ext>
                  </a:extLst>
                </a:gridCol>
                <a:gridCol w="479865">
                  <a:extLst>
                    <a:ext uri="{9D8B030D-6E8A-4147-A177-3AD203B41FA5}">
                      <a16:colId xmlns:a16="http://schemas.microsoft.com/office/drawing/2014/main" val="3399684891"/>
                    </a:ext>
                  </a:extLst>
                </a:gridCol>
                <a:gridCol w="479865">
                  <a:extLst>
                    <a:ext uri="{9D8B030D-6E8A-4147-A177-3AD203B41FA5}">
                      <a16:colId xmlns:a16="http://schemas.microsoft.com/office/drawing/2014/main" val="2300766562"/>
                    </a:ext>
                  </a:extLst>
                </a:gridCol>
                <a:gridCol w="479865">
                  <a:extLst>
                    <a:ext uri="{9D8B030D-6E8A-4147-A177-3AD203B41FA5}">
                      <a16:colId xmlns:a16="http://schemas.microsoft.com/office/drawing/2014/main" val="2612901428"/>
                    </a:ext>
                  </a:extLst>
                </a:gridCol>
              </a:tblGrid>
              <a:tr h="37084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711892"/>
                  </a:ext>
                </a:extLst>
              </a:tr>
              <a:tr h="37084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5578495"/>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3494262"/>
                  </a:ext>
                </a:extLst>
              </a:tr>
            </a:tbl>
          </a:graphicData>
        </a:graphic>
      </p:graphicFrame>
      <p:graphicFrame>
        <p:nvGraphicFramePr>
          <p:cNvPr id="36" name="Table 35">
            <a:extLst>
              <a:ext uri="{FF2B5EF4-FFF2-40B4-BE49-F238E27FC236}">
                <a16:creationId xmlns:a16="http://schemas.microsoft.com/office/drawing/2014/main" id="{87060364-5163-4BCE-9814-0F83ECB3D30D}"/>
              </a:ext>
            </a:extLst>
          </p:cNvPr>
          <p:cNvGraphicFramePr>
            <a:graphicFrameLocks noGrp="1"/>
          </p:cNvGraphicFramePr>
          <p:nvPr>
            <p:extLst>
              <p:ext uri="{D42A27DB-BD31-4B8C-83A1-F6EECF244321}">
                <p14:modId xmlns:p14="http://schemas.microsoft.com/office/powerpoint/2010/main" val="3470971234"/>
              </p:ext>
            </p:extLst>
          </p:nvPr>
        </p:nvGraphicFramePr>
        <p:xfrm>
          <a:off x="3800204" y="4981685"/>
          <a:ext cx="1439595" cy="1112520"/>
        </p:xfrm>
        <a:graphic>
          <a:graphicData uri="http://schemas.openxmlformats.org/drawingml/2006/table">
            <a:tbl>
              <a:tblPr firstRow="1" bandRow="1">
                <a:tableStyleId>{2D5ABB26-0587-4C30-8999-92F81FD0307C}</a:tableStyleId>
              </a:tblPr>
              <a:tblGrid>
                <a:gridCol w="479865">
                  <a:extLst>
                    <a:ext uri="{9D8B030D-6E8A-4147-A177-3AD203B41FA5}">
                      <a16:colId xmlns:a16="http://schemas.microsoft.com/office/drawing/2014/main" val="866537882"/>
                    </a:ext>
                  </a:extLst>
                </a:gridCol>
                <a:gridCol w="479865">
                  <a:extLst>
                    <a:ext uri="{9D8B030D-6E8A-4147-A177-3AD203B41FA5}">
                      <a16:colId xmlns:a16="http://schemas.microsoft.com/office/drawing/2014/main" val="632761201"/>
                    </a:ext>
                  </a:extLst>
                </a:gridCol>
                <a:gridCol w="479865">
                  <a:extLst>
                    <a:ext uri="{9D8B030D-6E8A-4147-A177-3AD203B41FA5}">
                      <a16:colId xmlns:a16="http://schemas.microsoft.com/office/drawing/2014/main" val="3609609412"/>
                    </a:ext>
                  </a:extLst>
                </a:gridCol>
              </a:tblGrid>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bl>
          </a:graphicData>
        </a:graphic>
      </p:graphicFrame>
      <p:graphicFrame>
        <p:nvGraphicFramePr>
          <p:cNvPr id="37" name="Table 36">
            <a:extLst>
              <a:ext uri="{FF2B5EF4-FFF2-40B4-BE49-F238E27FC236}">
                <a16:creationId xmlns:a16="http://schemas.microsoft.com/office/drawing/2014/main" id="{E6350E6E-947D-4F3B-98F6-0D743A463BA1}"/>
              </a:ext>
            </a:extLst>
          </p:cNvPr>
          <p:cNvGraphicFramePr>
            <a:graphicFrameLocks noGrp="1"/>
          </p:cNvGraphicFramePr>
          <p:nvPr>
            <p:extLst>
              <p:ext uri="{D42A27DB-BD31-4B8C-83A1-F6EECF244321}">
                <p14:modId xmlns:p14="http://schemas.microsoft.com/office/powerpoint/2010/main" val="827606862"/>
              </p:ext>
            </p:extLst>
          </p:nvPr>
        </p:nvGraphicFramePr>
        <p:xfrm>
          <a:off x="6123580" y="4796265"/>
          <a:ext cx="2045240" cy="1483360"/>
        </p:xfrm>
        <a:graphic>
          <a:graphicData uri="http://schemas.openxmlformats.org/drawingml/2006/table">
            <a:tbl>
              <a:tblPr firstRow="1" bandRow="1">
                <a:tableStyleId>{2D5ABB26-0587-4C30-8999-92F81FD0307C}</a:tableStyleId>
              </a:tblPr>
              <a:tblGrid>
                <a:gridCol w="511310">
                  <a:extLst>
                    <a:ext uri="{9D8B030D-6E8A-4147-A177-3AD203B41FA5}">
                      <a16:colId xmlns:a16="http://schemas.microsoft.com/office/drawing/2014/main" val="866537882"/>
                    </a:ext>
                  </a:extLst>
                </a:gridCol>
                <a:gridCol w="511310">
                  <a:extLst>
                    <a:ext uri="{9D8B030D-6E8A-4147-A177-3AD203B41FA5}">
                      <a16:colId xmlns:a16="http://schemas.microsoft.com/office/drawing/2014/main" val="632761201"/>
                    </a:ext>
                  </a:extLst>
                </a:gridCol>
                <a:gridCol w="511310">
                  <a:extLst>
                    <a:ext uri="{9D8B030D-6E8A-4147-A177-3AD203B41FA5}">
                      <a16:colId xmlns:a16="http://schemas.microsoft.com/office/drawing/2014/main" val="3609609412"/>
                    </a:ext>
                  </a:extLst>
                </a:gridCol>
                <a:gridCol w="511310">
                  <a:extLst>
                    <a:ext uri="{9D8B030D-6E8A-4147-A177-3AD203B41FA5}">
                      <a16:colId xmlns:a16="http://schemas.microsoft.com/office/drawing/2014/main" val="3399684891"/>
                    </a:ext>
                  </a:extLst>
                </a:gridCol>
              </a:tblGrid>
              <a:tr h="370840">
                <a:tc>
                  <a:txBody>
                    <a:bodyPr/>
                    <a:lstStyle/>
                    <a:p>
                      <a:pPr algn="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711892"/>
                  </a:ext>
                </a:extLst>
              </a:tr>
            </a:tbl>
          </a:graphicData>
        </a:graphic>
      </p:graphicFrame>
      <p:sp>
        <p:nvSpPr>
          <p:cNvPr id="38" name="Title 1">
            <a:extLst>
              <a:ext uri="{FF2B5EF4-FFF2-40B4-BE49-F238E27FC236}">
                <a16:creationId xmlns:a16="http://schemas.microsoft.com/office/drawing/2014/main" id="{676233FF-251D-4C38-AD4E-14B94704BA54}"/>
              </a:ext>
            </a:extLst>
          </p:cNvPr>
          <p:cNvSpPr txBox="1">
            <a:spLocks/>
          </p:cNvSpPr>
          <p:nvPr/>
        </p:nvSpPr>
        <p:spPr>
          <a:xfrm>
            <a:off x="3800203" y="6246604"/>
            <a:ext cx="1439595" cy="62816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800" dirty="0">
                <a:latin typeface="+mn-lt"/>
              </a:rPr>
              <a:t>parameter - 3 x 3 filter</a:t>
            </a:r>
          </a:p>
          <a:p>
            <a:endParaRPr lang="en-US" altLang="en-US" sz="1800" dirty="0">
              <a:latin typeface="+mn-lt"/>
            </a:endParaRPr>
          </a:p>
        </p:txBody>
      </p:sp>
      <p:sp>
        <p:nvSpPr>
          <p:cNvPr id="40" name="Title 1">
            <a:extLst>
              <a:ext uri="{FF2B5EF4-FFF2-40B4-BE49-F238E27FC236}">
                <a16:creationId xmlns:a16="http://schemas.microsoft.com/office/drawing/2014/main" id="{B93226CF-001D-4A84-90A7-7B88E5F43908}"/>
              </a:ext>
            </a:extLst>
          </p:cNvPr>
          <p:cNvSpPr txBox="1">
            <a:spLocks/>
          </p:cNvSpPr>
          <p:nvPr/>
        </p:nvSpPr>
        <p:spPr>
          <a:xfrm>
            <a:off x="6296276" y="6442601"/>
            <a:ext cx="1699848" cy="40386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1800" dirty="0">
                <a:latin typeface="+mn-lt"/>
              </a:rPr>
              <a:t>output - 4 x 4 </a:t>
            </a:r>
          </a:p>
          <a:p>
            <a:endParaRPr lang="en-US" altLang="en-US" sz="1800" dirty="0">
              <a:latin typeface="+mn-lt"/>
            </a:endParaRPr>
          </a:p>
        </p:txBody>
      </p:sp>
      <p:graphicFrame>
        <p:nvGraphicFramePr>
          <p:cNvPr id="41" name="Table 40">
            <a:extLst>
              <a:ext uri="{FF2B5EF4-FFF2-40B4-BE49-F238E27FC236}">
                <a16:creationId xmlns:a16="http://schemas.microsoft.com/office/drawing/2014/main" id="{A34EA716-964E-40CD-8610-C91D10A584E7}"/>
              </a:ext>
            </a:extLst>
          </p:cNvPr>
          <p:cNvGraphicFramePr>
            <a:graphicFrameLocks noGrp="1"/>
          </p:cNvGraphicFramePr>
          <p:nvPr>
            <p:extLst>
              <p:ext uri="{D42A27DB-BD31-4B8C-83A1-F6EECF244321}">
                <p14:modId xmlns:p14="http://schemas.microsoft.com/office/powerpoint/2010/main" val="1644921099"/>
              </p:ext>
            </p:extLst>
          </p:nvPr>
        </p:nvGraphicFramePr>
        <p:xfrm>
          <a:off x="1675912" y="4439993"/>
          <a:ext cx="1439595" cy="1112520"/>
        </p:xfrm>
        <a:graphic>
          <a:graphicData uri="http://schemas.openxmlformats.org/drawingml/2006/table">
            <a:tbl>
              <a:tblPr firstRow="1" bandRow="1">
                <a:effectLst>
                  <a:outerShdw dist="38100" dir="2700000" algn="tl" rotWithShape="0">
                    <a:srgbClr val="FF0000"/>
                  </a:outerShdw>
                </a:effectLst>
                <a:tableStyleId>{2D5ABB26-0587-4C30-8999-92F81FD0307C}</a:tableStyleId>
              </a:tblPr>
              <a:tblGrid>
                <a:gridCol w="479865">
                  <a:extLst>
                    <a:ext uri="{9D8B030D-6E8A-4147-A177-3AD203B41FA5}">
                      <a16:colId xmlns:a16="http://schemas.microsoft.com/office/drawing/2014/main" val="866537882"/>
                    </a:ext>
                  </a:extLst>
                </a:gridCol>
                <a:gridCol w="208280">
                  <a:extLst>
                    <a:ext uri="{9D8B030D-6E8A-4147-A177-3AD203B41FA5}">
                      <a16:colId xmlns:a16="http://schemas.microsoft.com/office/drawing/2014/main" val="632761201"/>
                    </a:ext>
                  </a:extLst>
                </a:gridCol>
                <a:gridCol w="751450">
                  <a:extLst>
                    <a:ext uri="{9D8B030D-6E8A-4147-A177-3AD203B41FA5}">
                      <a16:colId xmlns:a16="http://schemas.microsoft.com/office/drawing/2014/main" val="3609609412"/>
                    </a:ext>
                  </a:extLst>
                </a:gridCol>
              </a:tblGrid>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992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4820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56021"/>
                  </a:ext>
                </a:extLst>
              </a:tr>
            </a:tbl>
          </a:graphicData>
        </a:graphic>
      </p:graphicFrame>
      <p:graphicFrame>
        <p:nvGraphicFramePr>
          <p:cNvPr id="42" name="Table 41">
            <a:extLst>
              <a:ext uri="{FF2B5EF4-FFF2-40B4-BE49-F238E27FC236}">
                <a16:creationId xmlns:a16="http://schemas.microsoft.com/office/drawing/2014/main" id="{97606E15-16A6-4725-8B26-BEB4AF193D16}"/>
              </a:ext>
            </a:extLst>
          </p:cNvPr>
          <p:cNvGraphicFramePr>
            <a:graphicFrameLocks noGrp="1"/>
          </p:cNvGraphicFramePr>
          <p:nvPr>
            <p:extLst>
              <p:ext uri="{D42A27DB-BD31-4B8C-83A1-F6EECF244321}">
                <p14:modId xmlns:p14="http://schemas.microsoft.com/office/powerpoint/2010/main" val="4164186281"/>
              </p:ext>
            </p:extLst>
          </p:nvPr>
        </p:nvGraphicFramePr>
        <p:xfrm>
          <a:off x="6123580" y="4802703"/>
          <a:ext cx="2045240" cy="1483360"/>
        </p:xfrm>
        <a:graphic>
          <a:graphicData uri="http://schemas.openxmlformats.org/drawingml/2006/table">
            <a:tbl>
              <a:tblPr firstRow="1" bandRow="1">
                <a:tableStyleId>{2D5ABB26-0587-4C30-8999-92F81FD0307C}</a:tableStyleId>
              </a:tblPr>
              <a:tblGrid>
                <a:gridCol w="511310">
                  <a:extLst>
                    <a:ext uri="{9D8B030D-6E8A-4147-A177-3AD203B41FA5}">
                      <a16:colId xmlns:a16="http://schemas.microsoft.com/office/drawing/2014/main" val="866537882"/>
                    </a:ext>
                  </a:extLst>
                </a:gridCol>
                <a:gridCol w="511310">
                  <a:extLst>
                    <a:ext uri="{9D8B030D-6E8A-4147-A177-3AD203B41FA5}">
                      <a16:colId xmlns:a16="http://schemas.microsoft.com/office/drawing/2014/main" val="632761201"/>
                    </a:ext>
                  </a:extLst>
                </a:gridCol>
                <a:gridCol w="511310">
                  <a:extLst>
                    <a:ext uri="{9D8B030D-6E8A-4147-A177-3AD203B41FA5}">
                      <a16:colId xmlns:a16="http://schemas.microsoft.com/office/drawing/2014/main" val="3609609412"/>
                    </a:ext>
                  </a:extLst>
                </a:gridCol>
                <a:gridCol w="511310">
                  <a:extLst>
                    <a:ext uri="{9D8B030D-6E8A-4147-A177-3AD203B41FA5}">
                      <a16:colId xmlns:a16="http://schemas.microsoft.com/office/drawing/2014/main" val="3399684891"/>
                    </a:ext>
                  </a:extLst>
                </a:gridCol>
              </a:tblGrid>
              <a:tr h="370840">
                <a:tc>
                  <a:txBody>
                    <a:bodyPr/>
                    <a:lstStyle/>
                    <a:p>
                      <a:pPr algn="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highlight>
                            <a:srgbClr val="FFFF00"/>
                          </a:highlight>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pPr algn="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pPr algn="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r h="370840">
                <a:tc>
                  <a:txBody>
                    <a:bodyPr/>
                    <a:lstStyle/>
                    <a:p>
                      <a:pPr algn="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711892"/>
                  </a:ext>
                </a:extLst>
              </a:tr>
            </a:tbl>
          </a:graphicData>
        </a:graphic>
      </p:graphicFrame>
      <p:sp>
        <p:nvSpPr>
          <p:cNvPr id="43" name="Title 1">
            <a:extLst>
              <a:ext uri="{FF2B5EF4-FFF2-40B4-BE49-F238E27FC236}">
                <a16:creationId xmlns:a16="http://schemas.microsoft.com/office/drawing/2014/main" id="{B041CCEF-0B78-41CA-873B-2F4779FB6121}"/>
              </a:ext>
            </a:extLst>
          </p:cNvPr>
          <p:cNvSpPr txBox="1">
            <a:spLocks/>
          </p:cNvSpPr>
          <p:nvPr/>
        </p:nvSpPr>
        <p:spPr>
          <a:xfrm>
            <a:off x="3216326" y="5274740"/>
            <a:ext cx="494715" cy="62816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800" dirty="0">
                <a:latin typeface="+mn-lt"/>
              </a:rPr>
              <a:t>*</a:t>
            </a:r>
          </a:p>
          <a:p>
            <a:endParaRPr lang="en-US" altLang="en-US" sz="4800" dirty="0">
              <a:latin typeface="+mn-lt"/>
            </a:endParaRPr>
          </a:p>
        </p:txBody>
      </p:sp>
      <p:sp>
        <p:nvSpPr>
          <p:cNvPr id="44" name="Title 1">
            <a:extLst>
              <a:ext uri="{FF2B5EF4-FFF2-40B4-BE49-F238E27FC236}">
                <a16:creationId xmlns:a16="http://schemas.microsoft.com/office/drawing/2014/main" id="{A38F4EDB-DBEF-4E10-BDC7-3BF8B5637A2F}"/>
              </a:ext>
            </a:extLst>
          </p:cNvPr>
          <p:cNvSpPr txBox="1">
            <a:spLocks/>
          </p:cNvSpPr>
          <p:nvPr/>
        </p:nvSpPr>
        <p:spPr>
          <a:xfrm>
            <a:off x="5441436" y="5223861"/>
            <a:ext cx="494715" cy="62816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000" dirty="0">
                <a:latin typeface="+mn-lt"/>
              </a:rPr>
              <a:t>=</a:t>
            </a:r>
          </a:p>
          <a:p>
            <a:endParaRPr lang="en-US" altLang="en-US" sz="4000" dirty="0">
              <a:latin typeface="+mn-lt"/>
            </a:endParaRPr>
          </a:p>
        </p:txBody>
      </p:sp>
    </p:spTree>
    <p:extLst>
      <p:ext uri="{BB962C8B-B14F-4D97-AF65-F5344CB8AC3E}">
        <p14:creationId xmlns:p14="http://schemas.microsoft.com/office/powerpoint/2010/main" val="411101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Convolution in image perspective</a:t>
            </a:r>
            <a:endParaRPr lang="en-US" altLang="en-US" sz="4000" b="1" dirty="0">
              <a:solidFill>
                <a:schemeClr val="tx2">
                  <a:lumMod val="50000"/>
                  <a:lumOff val="50000"/>
                </a:schemeClr>
              </a:solidFill>
            </a:endParaRPr>
          </a:p>
        </p:txBody>
      </p:sp>
      <p:pic>
        <p:nvPicPr>
          <p:cNvPr id="1026" name="Picture 2" descr="Image result for flash light in eyes">
            <a:extLst>
              <a:ext uri="{FF2B5EF4-FFF2-40B4-BE49-F238E27FC236}">
                <a16:creationId xmlns:a16="http://schemas.microsoft.com/office/drawing/2014/main" id="{CB7B260C-50B7-43DC-9A60-E4FD01391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1515"/>
            <a:ext cx="3905233" cy="2186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3A38911-C19A-45E2-B41F-74AE66B46800}"/>
              </a:ext>
            </a:extLst>
          </p:cNvPr>
          <p:cNvPicPr>
            <a:picLocks noChangeAspect="1"/>
          </p:cNvPicPr>
          <p:nvPr/>
        </p:nvPicPr>
        <p:blipFill>
          <a:blip r:embed="rId3"/>
          <a:stretch>
            <a:fillRect/>
          </a:stretch>
        </p:blipFill>
        <p:spPr>
          <a:xfrm>
            <a:off x="3544102" y="1476215"/>
            <a:ext cx="5599898" cy="4544462"/>
          </a:xfrm>
          <a:prstGeom prst="rect">
            <a:avLst/>
          </a:prstGeom>
        </p:spPr>
      </p:pic>
      <p:graphicFrame>
        <p:nvGraphicFramePr>
          <p:cNvPr id="14" name="Table 13">
            <a:extLst>
              <a:ext uri="{FF2B5EF4-FFF2-40B4-BE49-F238E27FC236}">
                <a16:creationId xmlns:a16="http://schemas.microsoft.com/office/drawing/2014/main" id="{9490AD7C-4CA3-426E-830A-B0EEBEAF75DB}"/>
              </a:ext>
            </a:extLst>
          </p:cNvPr>
          <p:cNvGraphicFramePr>
            <a:graphicFrameLocks noGrp="1"/>
          </p:cNvGraphicFramePr>
          <p:nvPr>
            <p:extLst>
              <p:ext uri="{D42A27DB-BD31-4B8C-83A1-F6EECF244321}">
                <p14:modId xmlns:p14="http://schemas.microsoft.com/office/powerpoint/2010/main" val="2509565549"/>
              </p:ext>
            </p:extLst>
          </p:nvPr>
        </p:nvGraphicFramePr>
        <p:xfrm>
          <a:off x="3654246" y="1621586"/>
          <a:ext cx="1439595" cy="1112520"/>
        </p:xfrm>
        <a:graphic>
          <a:graphicData uri="http://schemas.openxmlformats.org/drawingml/2006/table">
            <a:tbl>
              <a:tblPr firstRow="1" bandRow="1">
                <a:effectLst>
                  <a:outerShdw dist="38100" dir="2700000" algn="tl" rotWithShape="0">
                    <a:srgbClr val="FF0000"/>
                  </a:outerShdw>
                </a:effectLst>
                <a:tableStyleId>{2D5ABB26-0587-4C30-8999-92F81FD0307C}</a:tableStyleId>
              </a:tblPr>
              <a:tblGrid>
                <a:gridCol w="479865">
                  <a:extLst>
                    <a:ext uri="{9D8B030D-6E8A-4147-A177-3AD203B41FA5}">
                      <a16:colId xmlns:a16="http://schemas.microsoft.com/office/drawing/2014/main" val="866537882"/>
                    </a:ext>
                  </a:extLst>
                </a:gridCol>
                <a:gridCol w="208280">
                  <a:extLst>
                    <a:ext uri="{9D8B030D-6E8A-4147-A177-3AD203B41FA5}">
                      <a16:colId xmlns:a16="http://schemas.microsoft.com/office/drawing/2014/main" val="632761201"/>
                    </a:ext>
                  </a:extLst>
                </a:gridCol>
                <a:gridCol w="751450">
                  <a:extLst>
                    <a:ext uri="{9D8B030D-6E8A-4147-A177-3AD203B41FA5}">
                      <a16:colId xmlns:a16="http://schemas.microsoft.com/office/drawing/2014/main" val="3609609412"/>
                    </a:ext>
                  </a:extLst>
                </a:gridCol>
              </a:tblGrid>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992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4820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56021"/>
                  </a:ext>
                </a:extLst>
              </a:tr>
            </a:tbl>
          </a:graphicData>
        </a:graphic>
      </p:graphicFrame>
      <p:graphicFrame>
        <p:nvGraphicFramePr>
          <p:cNvPr id="15" name="Table 14">
            <a:extLst>
              <a:ext uri="{FF2B5EF4-FFF2-40B4-BE49-F238E27FC236}">
                <a16:creationId xmlns:a16="http://schemas.microsoft.com/office/drawing/2014/main" id="{9D01D66E-37F8-43C3-AA67-5D66482192CD}"/>
              </a:ext>
            </a:extLst>
          </p:cNvPr>
          <p:cNvGraphicFramePr>
            <a:graphicFrameLocks noGrp="1"/>
          </p:cNvGraphicFramePr>
          <p:nvPr>
            <p:extLst>
              <p:ext uri="{D42A27DB-BD31-4B8C-83A1-F6EECF244321}">
                <p14:modId xmlns:p14="http://schemas.microsoft.com/office/powerpoint/2010/main" val="1771489635"/>
              </p:ext>
            </p:extLst>
          </p:nvPr>
        </p:nvGraphicFramePr>
        <p:xfrm>
          <a:off x="5624253" y="1621586"/>
          <a:ext cx="1439595" cy="1112520"/>
        </p:xfrm>
        <a:graphic>
          <a:graphicData uri="http://schemas.openxmlformats.org/drawingml/2006/table">
            <a:tbl>
              <a:tblPr firstRow="1" bandRow="1">
                <a:effectLst>
                  <a:outerShdw dist="38100" dir="2700000" algn="tl" rotWithShape="0">
                    <a:srgbClr val="FF0000"/>
                  </a:outerShdw>
                </a:effectLst>
                <a:tableStyleId>{2D5ABB26-0587-4C30-8999-92F81FD0307C}</a:tableStyleId>
              </a:tblPr>
              <a:tblGrid>
                <a:gridCol w="479865">
                  <a:extLst>
                    <a:ext uri="{9D8B030D-6E8A-4147-A177-3AD203B41FA5}">
                      <a16:colId xmlns:a16="http://schemas.microsoft.com/office/drawing/2014/main" val="866537882"/>
                    </a:ext>
                  </a:extLst>
                </a:gridCol>
                <a:gridCol w="208280">
                  <a:extLst>
                    <a:ext uri="{9D8B030D-6E8A-4147-A177-3AD203B41FA5}">
                      <a16:colId xmlns:a16="http://schemas.microsoft.com/office/drawing/2014/main" val="632761201"/>
                    </a:ext>
                  </a:extLst>
                </a:gridCol>
                <a:gridCol w="751450">
                  <a:extLst>
                    <a:ext uri="{9D8B030D-6E8A-4147-A177-3AD203B41FA5}">
                      <a16:colId xmlns:a16="http://schemas.microsoft.com/office/drawing/2014/main" val="3609609412"/>
                    </a:ext>
                  </a:extLst>
                </a:gridCol>
              </a:tblGrid>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992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4820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56021"/>
                  </a:ext>
                </a:extLst>
              </a:tr>
            </a:tbl>
          </a:graphicData>
        </a:graphic>
      </p:graphicFrame>
      <p:graphicFrame>
        <p:nvGraphicFramePr>
          <p:cNvPr id="19" name="Table 18">
            <a:extLst>
              <a:ext uri="{FF2B5EF4-FFF2-40B4-BE49-F238E27FC236}">
                <a16:creationId xmlns:a16="http://schemas.microsoft.com/office/drawing/2014/main" id="{9802E9EC-82ED-4002-B0C0-2E4C4FB43015}"/>
              </a:ext>
            </a:extLst>
          </p:cNvPr>
          <p:cNvGraphicFramePr>
            <a:graphicFrameLocks noGrp="1"/>
          </p:cNvGraphicFramePr>
          <p:nvPr>
            <p:extLst>
              <p:ext uri="{D42A27DB-BD31-4B8C-83A1-F6EECF244321}">
                <p14:modId xmlns:p14="http://schemas.microsoft.com/office/powerpoint/2010/main" val="2036416198"/>
              </p:ext>
            </p:extLst>
          </p:nvPr>
        </p:nvGraphicFramePr>
        <p:xfrm>
          <a:off x="4374043" y="4073591"/>
          <a:ext cx="1439595" cy="1112520"/>
        </p:xfrm>
        <a:graphic>
          <a:graphicData uri="http://schemas.openxmlformats.org/drawingml/2006/table">
            <a:tbl>
              <a:tblPr firstRow="1" bandRow="1">
                <a:effectLst>
                  <a:outerShdw dist="38100" dir="2700000" algn="tl" rotWithShape="0">
                    <a:srgbClr val="FF0000"/>
                  </a:outerShdw>
                </a:effectLst>
                <a:tableStyleId>{2D5ABB26-0587-4C30-8999-92F81FD0307C}</a:tableStyleId>
              </a:tblPr>
              <a:tblGrid>
                <a:gridCol w="479865">
                  <a:extLst>
                    <a:ext uri="{9D8B030D-6E8A-4147-A177-3AD203B41FA5}">
                      <a16:colId xmlns:a16="http://schemas.microsoft.com/office/drawing/2014/main" val="866537882"/>
                    </a:ext>
                  </a:extLst>
                </a:gridCol>
                <a:gridCol w="208280">
                  <a:extLst>
                    <a:ext uri="{9D8B030D-6E8A-4147-A177-3AD203B41FA5}">
                      <a16:colId xmlns:a16="http://schemas.microsoft.com/office/drawing/2014/main" val="632761201"/>
                    </a:ext>
                  </a:extLst>
                </a:gridCol>
                <a:gridCol w="751450">
                  <a:extLst>
                    <a:ext uri="{9D8B030D-6E8A-4147-A177-3AD203B41FA5}">
                      <a16:colId xmlns:a16="http://schemas.microsoft.com/office/drawing/2014/main" val="3609609412"/>
                    </a:ext>
                  </a:extLst>
                </a:gridCol>
              </a:tblGrid>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992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4820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56021"/>
                  </a:ext>
                </a:extLst>
              </a:tr>
            </a:tbl>
          </a:graphicData>
        </a:graphic>
      </p:graphicFrame>
      <p:graphicFrame>
        <p:nvGraphicFramePr>
          <p:cNvPr id="20" name="Table 19">
            <a:extLst>
              <a:ext uri="{FF2B5EF4-FFF2-40B4-BE49-F238E27FC236}">
                <a16:creationId xmlns:a16="http://schemas.microsoft.com/office/drawing/2014/main" id="{C7581B5A-9C5A-4302-9F0E-8295B70B30D4}"/>
              </a:ext>
            </a:extLst>
          </p:cNvPr>
          <p:cNvGraphicFramePr>
            <a:graphicFrameLocks noGrp="1"/>
          </p:cNvGraphicFramePr>
          <p:nvPr>
            <p:extLst>
              <p:ext uri="{D42A27DB-BD31-4B8C-83A1-F6EECF244321}">
                <p14:modId xmlns:p14="http://schemas.microsoft.com/office/powerpoint/2010/main" val="2902677012"/>
              </p:ext>
            </p:extLst>
          </p:nvPr>
        </p:nvGraphicFramePr>
        <p:xfrm>
          <a:off x="7060520" y="4120873"/>
          <a:ext cx="1439595" cy="1112520"/>
        </p:xfrm>
        <a:graphic>
          <a:graphicData uri="http://schemas.openxmlformats.org/drawingml/2006/table">
            <a:tbl>
              <a:tblPr firstRow="1" bandRow="1">
                <a:effectLst>
                  <a:outerShdw dist="38100" dir="2700000" algn="tl" rotWithShape="0">
                    <a:srgbClr val="FF0000"/>
                  </a:outerShdw>
                </a:effectLst>
                <a:tableStyleId>{2D5ABB26-0587-4C30-8999-92F81FD0307C}</a:tableStyleId>
              </a:tblPr>
              <a:tblGrid>
                <a:gridCol w="479865">
                  <a:extLst>
                    <a:ext uri="{9D8B030D-6E8A-4147-A177-3AD203B41FA5}">
                      <a16:colId xmlns:a16="http://schemas.microsoft.com/office/drawing/2014/main" val="866537882"/>
                    </a:ext>
                  </a:extLst>
                </a:gridCol>
                <a:gridCol w="208280">
                  <a:extLst>
                    <a:ext uri="{9D8B030D-6E8A-4147-A177-3AD203B41FA5}">
                      <a16:colId xmlns:a16="http://schemas.microsoft.com/office/drawing/2014/main" val="632761201"/>
                    </a:ext>
                  </a:extLst>
                </a:gridCol>
                <a:gridCol w="751450">
                  <a:extLst>
                    <a:ext uri="{9D8B030D-6E8A-4147-A177-3AD203B41FA5}">
                      <a16:colId xmlns:a16="http://schemas.microsoft.com/office/drawing/2014/main" val="3609609412"/>
                    </a:ext>
                  </a:extLst>
                </a:gridCol>
              </a:tblGrid>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992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4820970"/>
                  </a:ext>
                </a:extLst>
              </a:tr>
              <a:tr h="370840">
                <a:tc>
                  <a:txBody>
                    <a:bodyPr/>
                    <a:lstStyle/>
                    <a:p>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56021"/>
                  </a:ext>
                </a:extLst>
              </a:tr>
            </a:tbl>
          </a:graphicData>
        </a:graphic>
      </p:graphicFrame>
    </p:spTree>
    <p:extLst>
      <p:ext uri="{BB962C8B-B14F-4D97-AF65-F5344CB8AC3E}">
        <p14:creationId xmlns:p14="http://schemas.microsoft.com/office/powerpoint/2010/main" val="50318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Pooling in CNN</a:t>
            </a:r>
            <a:endParaRPr lang="en-US" altLang="en-US" sz="4000" b="1" dirty="0">
              <a:solidFill>
                <a:schemeClr val="tx2">
                  <a:lumMod val="50000"/>
                  <a:lumOff val="50000"/>
                </a:schemeClr>
              </a:solidFill>
            </a:endParaRPr>
          </a:p>
        </p:txBody>
      </p:sp>
      <p:sp>
        <p:nvSpPr>
          <p:cNvPr id="5" name="Title 1">
            <a:extLst>
              <a:ext uri="{FF2B5EF4-FFF2-40B4-BE49-F238E27FC236}">
                <a16:creationId xmlns:a16="http://schemas.microsoft.com/office/drawing/2014/main" id="{F9298DFF-2CA3-4943-B730-FF7859B9D2DB}"/>
              </a:ext>
            </a:extLst>
          </p:cNvPr>
          <p:cNvSpPr txBox="1">
            <a:spLocks/>
          </p:cNvSpPr>
          <p:nvPr/>
        </p:nvSpPr>
        <p:spPr>
          <a:xfrm>
            <a:off x="199723" y="1149365"/>
            <a:ext cx="8845803" cy="351692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2400" dirty="0">
                <a:latin typeface="+mn-lt"/>
              </a:rPr>
              <a:t>Pooling with filters of 2 X 2</a:t>
            </a:r>
          </a:p>
          <a:p>
            <a:pPr marL="342900" indent="-342900">
              <a:buFont typeface="Arial" panose="020B0604020202020204" pitchFamily="34" charset="0"/>
              <a:buChar char="•"/>
            </a:pPr>
            <a:r>
              <a:rPr lang="en-US" altLang="en-US" sz="2400" dirty="0">
                <a:latin typeface="+mn-lt"/>
              </a:rPr>
              <a:t>Max Pooling – more popular than average pooling</a:t>
            </a:r>
          </a:p>
          <a:p>
            <a:pPr marL="342900" indent="-342900">
              <a:buFont typeface="Arial" panose="020B0604020202020204" pitchFamily="34" charset="0"/>
              <a:buChar char="•"/>
            </a:pPr>
            <a:endParaRPr lang="en-US" altLang="en-US" sz="2400" dirty="0">
              <a:latin typeface="+mn-lt"/>
            </a:endParaRPr>
          </a:p>
          <a:p>
            <a:pPr marL="342900" indent="-342900">
              <a:buFont typeface="Arial" panose="020B0604020202020204" pitchFamily="34" charset="0"/>
              <a:buChar char="•"/>
            </a:pPr>
            <a:endParaRPr lang="en-US" altLang="en-US" sz="2400" dirty="0">
              <a:latin typeface="+mn-lt"/>
            </a:endParaRPr>
          </a:p>
          <a:p>
            <a:pPr marL="342900" indent="-342900">
              <a:buFont typeface="Arial" panose="020B0604020202020204" pitchFamily="34" charset="0"/>
              <a:buChar char="•"/>
            </a:pPr>
            <a:endParaRPr lang="en-US" altLang="en-US" sz="2400" dirty="0">
              <a:latin typeface="+mn-lt"/>
            </a:endParaRPr>
          </a:p>
          <a:p>
            <a:pPr marL="342900" indent="-342900">
              <a:buFont typeface="Arial" panose="020B0604020202020204" pitchFamily="34" charset="0"/>
              <a:buChar char="•"/>
            </a:pPr>
            <a:endParaRPr lang="en-US" altLang="en-US" sz="2400" dirty="0">
              <a:latin typeface="+mn-lt"/>
            </a:endParaRPr>
          </a:p>
          <a:p>
            <a:endParaRPr lang="en-US" altLang="en-US" sz="2400" dirty="0">
              <a:latin typeface="+mn-lt"/>
            </a:endParaRPr>
          </a:p>
          <a:p>
            <a:pPr marL="342900" indent="-342900">
              <a:buFont typeface="Arial" panose="020B0604020202020204" pitchFamily="34" charset="0"/>
              <a:buChar char="•"/>
            </a:pPr>
            <a:r>
              <a:rPr lang="en-US" altLang="en-US" sz="2400" dirty="0">
                <a:latin typeface="+mn-lt"/>
              </a:rPr>
              <a:t>Average Pooling</a:t>
            </a:r>
          </a:p>
          <a:p>
            <a:r>
              <a:rPr lang="en-US" altLang="en-US" sz="2400" dirty="0">
                <a:latin typeface="+mn-lt"/>
              </a:rPr>
              <a:t>	(-5 -4 -10 -2) / 4 = -21/4= -5.25</a:t>
            </a:r>
          </a:p>
          <a:p>
            <a:endParaRPr lang="en-US" altLang="en-US" sz="2400" dirty="0">
              <a:latin typeface="+mn-lt"/>
            </a:endParaRPr>
          </a:p>
          <a:p>
            <a:endParaRPr lang="en-US" altLang="en-US" sz="2400" dirty="0">
              <a:latin typeface="+mn-lt"/>
            </a:endParaRPr>
          </a:p>
          <a:p>
            <a:endParaRPr lang="en-US" altLang="en-US" sz="2400" dirty="0">
              <a:latin typeface="+mn-lt"/>
            </a:endParaRPr>
          </a:p>
          <a:p>
            <a:endParaRPr lang="en-US" altLang="en-US" sz="2400" dirty="0">
              <a:latin typeface="+mn-lt"/>
            </a:endParaRPr>
          </a:p>
          <a:p>
            <a:endParaRPr lang="en-US" altLang="en-US" sz="2400" dirty="0">
              <a:latin typeface="+mn-lt"/>
            </a:endParaRPr>
          </a:p>
          <a:p>
            <a:r>
              <a:rPr lang="en-US" sz="2400" dirty="0">
                <a:solidFill>
                  <a:srgbClr val="FF0000"/>
                </a:solidFill>
                <a:latin typeface="+mn-lt"/>
              </a:rPr>
              <a:t>Pooling progressively reduces the spatial size of the representation to reduce the amount of parameters and computation in the network, and hence to also control overfitting.</a:t>
            </a:r>
            <a:endParaRPr lang="en-US" altLang="en-US" sz="2400" dirty="0">
              <a:solidFill>
                <a:srgbClr val="FF0000"/>
              </a:solidFill>
              <a:latin typeface="+mn-lt"/>
            </a:endParaRPr>
          </a:p>
          <a:p>
            <a:endParaRPr lang="en-US" altLang="en-US" sz="2400" dirty="0">
              <a:latin typeface="+mn-lt"/>
            </a:endParaRPr>
          </a:p>
          <a:p>
            <a:endParaRPr lang="en-US" altLang="en-US" sz="2400" dirty="0">
              <a:latin typeface="+mn-lt"/>
            </a:endParaRPr>
          </a:p>
          <a:p>
            <a:endParaRPr lang="en-US" altLang="en-US" sz="2400" dirty="0">
              <a:latin typeface="+mn-lt"/>
            </a:endParaRPr>
          </a:p>
          <a:p>
            <a:endParaRPr lang="en-US" altLang="en-US" sz="2400" dirty="0">
              <a:latin typeface="+mn-lt"/>
            </a:endParaRPr>
          </a:p>
          <a:p>
            <a:endParaRPr lang="en-US" altLang="en-US" sz="2400" dirty="0">
              <a:latin typeface="+mn-lt"/>
            </a:endParaRPr>
          </a:p>
          <a:p>
            <a:r>
              <a:rPr lang="en-US" altLang="en-US" sz="2400" dirty="0">
                <a:latin typeface="+mn-lt"/>
              </a:rPr>
              <a:t>  </a:t>
            </a:r>
          </a:p>
          <a:p>
            <a:r>
              <a:rPr lang="en-US" altLang="en-US" sz="2400" dirty="0">
                <a:latin typeface="+mn-lt"/>
              </a:rPr>
              <a:t>	</a:t>
            </a:r>
          </a:p>
          <a:p>
            <a:endParaRPr lang="en-US" altLang="en-US" sz="2400" dirty="0">
              <a:latin typeface="+mn-lt"/>
            </a:endParaRPr>
          </a:p>
          <a:p>
            <a:endParaRPr lang="en-US" altLang="en-US" sz="2400" dirty="0">
              <a:latin typeface="+mn-lt"/>
            </a:endParaRPr>
          </a:p>
        </p:txBody>
      </p:sp>
      <p:graphicFrame>
        <p:nvGraphicFramePr>
          <p:cNvPr id="6" name="Table 5">
            <a:extLst>
              <a:ext uri="{FF2B5EF4-FFF2-40B4-BE49-F238E27FC236}">
                <a16:creationId xmlns:a16="http://schemas.microsoft.com/office/drawing/2014/main" id="{97FF3D19-B1A7-421D-8020-879DEFD58A8C}"/>
              </a:ext>
            </a:extLst>
          </p:cNvPr>
          <p:cNvGraphicFramePr>
            <a:graphicFrameLocks noGrp="1"/>
          </p:cNvGraphicFramePr>
          <p:nvPr>
            <p:extLst>
              <p:ext uri="{D42A27DB-BD31-4B8C-83A1-F6EECF244321}">
                <p14:modId xmlns:p14="http://schemas.microsoft.com/office/powerpoint/2010/main" val="1658765878"/>
              </p:ext>
            </p:extLst>
          </p:nvPr>
        </p:nvGraphicFramePr>
        <p:xfrm>
          <a:off x="3961041" y="2294588"/>
          <a:ext cx="959730" cy="741680"/>
        </p:xfrm>
        <a:graphic>
          <a:graphicData uri="http://schemas.openxmlformats.org/drawingml/2006/table">
            <a:tbl>
              <a:tblPr firstRow="1" bandRow="1">
                <a:tableStyleId>{2D5ABB26-0587-4C30-8999-92F81FD0307C}</a:tableStyleId>
              </a:tblPr>
              <a:tblGrid>
                <a:gridCol w="479865">
                  <a:extLst>
                    <a:ext uri="{9D8B030D-6E8A-4147-A177-3AD203B41FA5}">
                      <a16:colId xmlns:a16="http://schemas.microsoft.com/office/drawing/2014/main" val="866537882"/>
                    </a:ext>
                  </a:extLst>
                </a:gridCol>
                <a:gridCol w="479865">
                  <a:extLst>
                    <a:ext uri="{9D8B030D-6E8A-4147-A177-3AD203B41FA5}">
                      <a16:colId xmlns:a16="http://schemas.microsoft.com/office/drawing/2014/main" val="632761201"/>
                    </a:ext>
                  </a:extLst>
                </a:gridCol>
              </a:tblGrid>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bl>
          </a:graphicData>
        </a:graphic>
      </p:graphicFrame>
      <p:graphicFrame>
        <p:nvGraphicFramePr>
          <p:cNvPr id="7" name="Table 6">
            <a:extLst>
              <a:ext uri="{FF2B5EF4-FFF2-40B4-BE49-F238E27FC236}">
                <a16:creationId xmlns:a16="http://schemas.microsoft.com/office/drawing/2014/main" id="{24E1A627-DB7F-474F-8087-D26DD947EB2C}"/>
              </a:ext>
            </a:extLst>
          </p:cNvPr>
          <p:cNvGraphicFramePr>
            <a:graphicFrameLocks noGrp="1"/>
          </p:cNvGraphicFramePr>
          <p:nvPr>
            <p:extLst>
              <p:ext uri="{D42A27DB-BD31-4B8C-83A1-F6EECF244321}">
                <p14:modId xmlns:p14="http://schemas.microsoft.com/office/powerpoint/2010/main" val="3050747486"/>
              </p:ext>
            </p:extLst>
          </p:nvPr>
        </p:nvGraphicFramePr>
        <p:xfrm>
          <a:off x="784343" y="1923748"/>
          <a:ext cx="2045240" cy="1483360"/>
        </p:xfrm>
        <a:graphic>
          <a:graphicData uri="http://schemas.openxmlformats.org/drawingml/2006/table">
            <a:tbl>
              <a:tblPr firstRow="1" bandRow="1">
                <a:tableStyleId>{2D5ABB26-0587-4C30-8999-92F81FD0307C}</a:tableStyleId>
              </a:tblPr>
              <a:tblGrid>
                <a:gridCol w="511310">
                  <a:extLst>
                    <a:ext uri="{9D8B030D-6E8A-4147-A177-3AD203B41FA5}">
                      <a16:colId xmlns:a16="http://schemas.microsoft.com/office/drawing/2014/main" val="866537882"/>
                    </a:ext>
                  </a:extLst>
                </a:gridCol>
                <a:gridCol w="511310">
                  <a:extLst>
                    <a:ext uri="{9D8B030D-6E8A-4147-A177-3AD203B41FA5}">
                      <a16:colId xmlns:a16="http://schemas.microsoft.com/office/drawing/2014/main" val="632761201"/>
                    </a:ext>
                  </a:extLst>
                </a:gridCol>
                <a:gridCol w="511310">
                  <a:extLst>
                    <a:ext uri="{9D8B030D-6E8A-4147-A177-3AD203B41FA5}">
                      <a16:colId xmlns:a16="http://schemas.microsoft.com/office/drawing/2014/main" val="3609609412"/>
                    </a:ext>
                  </a:extLst>
                </a:gridCol>
                <a:gridCol w="511310">
                  <a:extLst>
                    <a:ext uri="{9D8B030D-6E8A-4147-A177-3AD203B41FA5}">
                      <a16:colId xmlns:a16="http://schemas.microsoft.com/office/drawing/2014/main" val="3399684891"/>
                    </a:ext>
                  </a:extLst>
                </a:gridCol>
              </a:tblGrid>
              <a:tr h="370840">
                <a:tc>
                  <a:txBody>
                    <a:bodyPr/>
                    <a:lstStyle/>
                    <a:p>
                      <a:pPr algn="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pPr algn="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pPr algn="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r h="370840">
                <a:tc>
                  <a:txBody>
                    <a:bodyPr/>
                    <a:lstStyle/>
                    <a:p>
                      <a:pPr algn="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711892"/>
                  </a:ext>
                </a:extLst>
              </a:tr>
            </a:tbl>
          </a:graphicData>
        </a:graphic>
      </p:graphicFrame>
      <p:graphicFrame>
        <p:nvGraphicFramePr>
          <p:cNvPr id="8" name="Table 7">
            <a:extLst>
              <a:ext uri="{FF2B5EF4-FFF2-40B4-BE49-F238E27FC236}">
                <a16:creationId xmlns:a16="http://schemas.microsoft.com/office/drawing/2014/main" id="{F7855F57-0D69-4E18-9327-135F315B4A82}"/>
              </a:ext>
            </a:extLst>
          </p:cNvPr>
          <p:cNvGraphicFramePr>
            <a:graphicFrameLocks noGrp="1"/>
          </p:cNvGraphicFramePr>
          <p:nvPr>
            <p:extLst>
              <p:ext uri="{D42A27DB-BD31-4B8C-83A1-F6EECF244321}">
                <p14:modId xmlns:p14="http://schemas.microsoft.com/office/powerpoint/2010/main" val="2313071068"/>
              </p:ext>
            </p:extLst>
          </p:nvPr>
        </p:nvGraphicFramePr>
        <p:xfrm>
          <a:off x="3961041" y="4691567"/>
          <a:ext cx="1286208" cy="731520"/>
        </p:xfrm>
        <a:graphic>
          <a:graphicData uri="http://schemas.openxmlformats.org/drawingml/2006/table">
            <a:tbl>
              <a:tblPr firstRow="1" bandRow="1">
                <a:tableStyleId>{2D5ABB26-0587-4C30-8999-92F81FD0307C}</a:tableStyleId>
              </a:tblPr>
              <a:tblGrid>
                <a:gridCol w="643104">
                  <a:extLst>
                    <a:ext uri="{9D8B030D-6E8A-4147-A177-3AD203B41FA5}">
                      <a16:colId xmlns:a16="http://schemas.microsoft.com/office/drawing/2014/main" val="866537882"/>
                    </a:ext>
                  </a:extLst>
                </a:gridCol>
                <a:gridCol w="643104">
                  <a:extLst>
                    <a:ext uri="{9D8B030D-6E8A-4147-A177-3AD203B41FA5}">
                      <a16:colId xmlns:a16="http://schemas.microsoft.com/office/drawing/2014/main" val="632761201"/>
                    </a:ext>
                  </a:extLst>
                </a:gridCol>
              </a:tblGrid>
              <a:tr h="274304">
                <a:tc>
                  <a:txBody>
                    <a:bodyPr/>
                    <a:lstStyle/>
                    <a:p>
                      <a:r>
                        <a:rPr lang="en-US" dirty="0"/>
                        <a:t>-5.25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-0.75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09506">
                <a:tc>
                  <a:txBody>
                    <a:bodyPr/>
                    <a:lstStyle/>
                    <a:p>
                      <a:r>
                        <a:rPr lang="en-US" dirty="0"/>
                        <a:t>-1.75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bl>
          </a:graphicData>
        </a:graphic>
      </p:graphicFrame>
      <p:graphicFrame>
        <p:nvGraphicFramePr>
          <p:cNvPr id="9" name="Table 8">
            <a:extLst>
              <a:ext uri="{FF2B5EF4-FFF2-40B4-BE49-F238E27FC236}">
                <a16:creationId xmlns:a16="http://schemas.microsoft.com/office/drawing/2014/main" id="{E1992633-20DC-4A0C-903D-055BAB337D77}"/>
              </a:ext>
            </a:extLst>
          </p:cNvPr>
          <p:cNvGraphicFramePr>
            <a:graphicFrameLocks noGrp="1"/>
          </p:cNvGraphicFramePr>
          <p:nvPr>
            <p:extLst>
              <p:ext uri="{D42A27DB-BD31-4B8C-83A1-F6EECF244321}">
                <p14:modId xmlns:p14="http://schemas.microsoft.com/office/powerpoint/2010/main" val="3586538201"/>
              </p:ext>
            </p:extLst>
          </p:nvPr>
        </p:nvGraphicFramePr>
        <p:xfrm>
          <a:off x="784343" y="4315647"/>
          <a:ext cx="2045240" cy="1483360"/>
        </p:xfrm>
        <a:graphic>
          <a:graphicData uri="http://schemas.openxmlformats.org/drawingml/2006/table">
            <a:tbl>
              <a:tblPr firstRow="1" bandRow="1">
                <a:tableStyleId>{2D5ABB26-0587-4C30-8999-92F81FD0307C}</a:tableStyleId>
              </a:tblPr>
              <a:tblGrid>
                <a:gridCol w="511310">
                  <a:extLst>
                    <a:ext uri="{9D8B030D-6E8A-4147-A177-3AD203B41FA5}">
                      <a16:colId xmlns:a16="http://schemas.microsoft.com/office/drawing/2014/main" val="866537882"/>
                    </a:ext>
                  </a:extLst>
                </a:gridCol>
                <a:gridCol w="511310">
                  <a:extLst>
                    <a:ext uri="{9D8B030D-6E8A-4147-A177-3AD203B41FA5}">
                      <a16:colId xmlns:a16="http://schemas.microsoft.com/office/drawing/2014/main" val="632761201"/>
                    </a:ext>
                  </a:extLst>
                </a:gridCol>
                <a:gridCol w="511310">
                  <a:extLst>
                    <a:ext uri="{9D8B030D-6E8A-4147-A177-3AD203B41FA5}">
                      <a16:colId xmlns:a16="http://schemas.microsoft.com/office/drawing/2014/main" val="3609609412"/>
                    </a:ext>
                  </a:extLst>
                </a:gridCol>
                <a:gridCol w="511310">
                  <a:extLst>
                    <a:ext uri="{9D8B030D-6E8A-4147-A177-3AD203B41FA5}">
                      <a16:colId xmlns:a16="http://schemas.microsoft.com/office/drawing/2014/main" val="3399684891"/>
                    </a:ext>
                  </a:extLst>
                </a:gridCol>
              </a:tblGrid>
              <a:tr h="370840">
                <a:tc>
                  <a:txBody>
                    <a:bodyPr/>
                    <a:lstStyle/>
                    <a:p>
                      <a:pPr algn="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992970"/>
                  </a:ext>
                </a:extLst>
              </a:tr>
              <a:tr h="370840">
                <a:tc>
                  <a:txBody>
                    <a:bodyPr/>
                    <a:lstStyle/>
                    <a:p>
                      <a:pPr algn="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820970"/>
                  </a:ext>
                </a:extLst>
              </a:tr>
              <a:tr h="370840">
                <a:tc>
                  <a:txBody>
                    <a:bodyPr/>
                    <a:lstStyle/>
                    <a:p>
                      <a:pPr algn="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256021"/>
                  </a:ext>
                </a:extLst>
              </a:tr>
              <a:tr h="370840">
                <a:tc>
                  <a:txBody>
                    <a:bodyPr/>
                    <a:lstStyle/>
                    <a:p>
                      <a:pPr algn="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711892"/>
                  </a:ext>
                </a:extLst>
              </a:tr>
            </a:tbl>
          </a:graphicData>
        </a:graphic>
      </p:graphicFrame>
      <p:graphicFrame>
        <p:nvGraphicFramePr>
          <p:cNvPr id="12" name="Table 11">
            <a:extLst>
              <a:ext uri="{FF2B5EF4-FFF2-40B4-BE49-F238E27FC236}">
                <a16:creationId xmlns:a16="http://schemas.microsoft.com/office/drawing/2014/main" id="{3DF9CCD3-EBBE-452F-950D-F20AA163A8AA}"/>
              </a:ext>
            </a:extLst>
          </p:cNvPr>
          <p:cNvGraphicFramePr>
            <a:graphicFrameLocks noGrp="1"/>
          </p:cNvGraphicFramePr>
          <p:nvPr>
            <p:extLst>
              <p:ext uri="{D42A27DB-BD31-4B8C-83A1-F6EECF244321}">
                <p14:modId xmlns:p14="http://schemas.microsoft.com/office/powerpoint/2010/main" val="3086086644"/>
              </p:ext>
            </p:extLst>
          </p:nvPr>
        </p:nvGraphicFramePr>
        <p:xfrm>
          <a:off x="772739" y="1923748"/>
          <a:ext cx="1034224" cy="731520"/>
        </p:xfrm>
        <a:graphic>
          <a:graphicData uri="http://schemas.openxmlformats.org/drawingml/2006/table">
            <a:tbl>
              <a:tblPr firstRow="1" bandRow="1">
                <a:effectLst>
                  <a:outerShdw dist="38100" dir="2700000" algn="tl" rotWithShape="0">
                    <a:srgbClr val="FF0000"/>
                  </a:outerShdw>
                </a:effectLst>
                <a:tableStyleId>{2D5ABB26-0587-4C30-8999-92F81FD0307C}</a:tableStyleId>
              </a:tblPr>
              <a:tblGrid>
                <a:gridCol w="321885">
                  <a:extLst>
                    <a:ext uri="{9D8B030D-6E8A-4147-A177-3AD203B41FA5}">
                      <a16:colId xmlns:a16="http://schemas.microsoft.com/office/drawing/2014/main" val="866537882"/>
                    </a:ext>
                  </a:extLst>
                </a:gridCol>
                <a:gridCol w="208280">
                  <a:extLst>
                    <a:ext uri="{9D8B030D-6E8A-4147-A177-3AD203B41FA5}">
                      <a16:colId xmlns:a16="http://schemas.microsoft.com/office/drawing/2014/main" val="632761201"/>
                    </a:ext>
                  </a:extLst>
                </a:gridCol>
                <a:gridCol w="504059">
                  <a:extLst>
                    <a:ext uri="{9D8B030D-6E8A-4147-A177-3AD203B41FA5}">
                      <a16:colId xmlns:a16="http://schemas.microsoft.com/office/drawing/2014/main" val="3609609412"/>
                    </a:ext>
                  </a:extLst>
                </a:gridCol>
              </a:tblGrid>
              <a:tr h="259731">
                <a:tc>
                  <a:txBody>
                    <a:bodyPr/>
                    <a:lstStyle/>
                    <a:p>
                      <a:endParaRPr lang="en-US" dirty="0">
                        <a:solidFill>
                          <a:srgbClr val="FF000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992970"/>
                  </a:ext>
                </a:extLst>
              </a:tr>
              <a:tr h="259731">
                <a:tc>
                  <a:txBody>
                    <a:bodyPr/>
                    <a:lstStyle/>
                    <a:p>
                      <a:endParaRPr lang="en-US" dirty="0">
                        <a:solidFill>
                          <a:srgbClr val="FF0000"/>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4820970"/>
                  </a:ext>
                </a:extLst>
              </a:tr>
            </a:tbl>
          </a:graphicData>
        </a:graphic>
      </p:graphicFrame>
    </p:spTree>
    <p:extLst>
      <p:ext uri="{BB962C8B-B14F-4D97-AF65-F5344CB8AC3E}">
        <p14:creationId xmlns:p14="http://schemas.microsoft.com/office/powerpoint/2010/main" val="221785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8CD9-197C-4269-87AB-7D2E44F5BE19}"/>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Fully-connected layer in CNN</a:t>
            </a:r>
            <a:endParaRPr lang="en-US" altLang="en-US" sz="4000" b="1" dirty="0">
              <a:solidFill>
                <a:schemeClr val="tx2">
                  <a:lumMod val="50000"/>
                  <a:lumOff val="50000"/>
                </a:schemeClr>
              </a:solidFill>
            </a:endParaRPr>
          </a:p>
        </p:txBody>
      </p:sp>
      <p:sp>
        <p:nvSpPr>
          <p:cNvPr id="3" name="Title 1">
            <a:extLst>
              <a:ext uri="{FF2B5EF4-FFF2-40B4-BE49-F238E27FC236}">
                <a16:creationId xmlns:a16="http://schemas.microsoft.com/office/drawing/2014/main" id="{EC2EB263-5FEA-4CB3-AC4F-533B0D5A94B4}"/>
              </a:ext>
            </a:extLst>
          </p:cNvPr>
          <p:cNvSpPr txBox="1">
            <a:spLocks/>
          </p:cNvSpPr>
          <p:nvPr/>
        </p:nvSpPr>
        <p:spPr>
          <a:xfrm>
            <a:off x="247975" y="3070841"/>
            <a:ext cx="8713146" cy="3681055"/>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2400" dirty="0">
                <a:latin typeface="+mn-lt"/>
              </a:rPr>
              <a:t>This layer basically takes an input volume (e.g., 7x7x32) and outputs an N (e.g., 10) dimensional vector where N is the number of classes that the program has to choose from. </a:t>
            </a:r>
          </a:p>
          <a:p>
            <a:endParaRPr lang="en-US" sz="2400" dirty="0">
              <a:latin typeface="+mn-lt"/>
            </a:endParaRPr>
          </a:p>
          <a:p>
            <a:r>
              <a:rPr lang="en-US" sz="2400" dirty="0">
                <a:latin typeface="+mn-lt"/>
              </a:rPr>
              <a:t>For example, </a:t>
            </a:r>
          </a:p>
          <a:p>
            <a:pPr marL="457200" indent="-457200">
              <a:buFont typeface="+mj-lt"/>
              <a:buAutoNum type="arabicPeriod"/>
            </a:pPr>
            <a:r>
              <a:rPr lang="en-US" sz="2400" dirty="0">
                <a:latin typeface="+mn-lt"/>
              </a:rPr>
              <a:t>The resulting vector for a digit classification program is [0,.1, .1, .75, 0, 0, 0, 0, 0, .05] for number 0 to 9</a:t>
            </a:r>
          </a:p>
          <a:p>
            <a:pPr marL="457200" indent="-457200">
              <a:buFont typeface="+mj-lt"/>
              <a:buAutoNum type="arabicPeriod"/>
            </a:pPr>
            <a:r>
              <a:rPr lang="en-US" sz="2400" dirty="0">
                <a:latin typeface="+mn-lt"/>
              </a:rPr>
              <a:t>It represents a 10% probability that the image is a 1, a 10% probability that the image is a 2, a 75% probability that the image is a 3, and a 5% probability that the image is a 9.</a:t>
            </a:r>
          </a:p>
          <a:p>
            <a:pPr marL="457200" indent="-457200">
              <a:buFont typeface="+mj-lt"/>
              <a:buAutoNum type="arabicPeriod"/>
            </a:pPr>
            <a:r>
              <a:rPr lang="en-US" sz="2400" dirty="0">
                <a:latin typeface="+mn-lt"/>
              </a:rPr>
              <a:t>Model will predict it is “3”.   </a:t>
            </a:r>
            <a:endParaRPr lang="en-US" altLang="en-US" sz="2400" dirty="0">
              <a:latin typeface="+mn-lt"/>
            </a:endParaRPr>
          </a:p>
          <a:p>
            <a:endParaRPr lang="en-US" altLang="en-US" sz="2400" dirty="0">
              <a:latin typeface="+mn-lt"/>
            </a:endParaRPr>
          </a:p>
          <a:p>
            <a:endParaRPr lang="en-US" altLang="en-US" sz="2400" dirty="0">
              <a:latin typeface="+mn-lt"/>
            </a:endParaRPr>
          </a:p>
        </p:txBody>
      </p:sp>
      <p:pic>
        <p:nvPicPr>
          <p:cNvPr id="4" name="Picture 3">
            <a:extLst>
              <a:ext uri="{FF2B5EF4-FFF2-40B4-BE49-F238E27FC236}">
                <a16:creationId xmlns:a16="http://schemas.microsoft.com/office/drawing/2014/main" id="{A79BF463-6DC6-4280-8BBF-C17B1E5944C9}"/>
              </a:ext>
            </a:extLst>
          </p:cNvPr>
          <p:cNvPicPr>
            <a:picLocks noChangeAspect="1"/>
          </p:cNvPicPr>
          <p:nvPr/>
        </p:nvPicPr>
        <p:blipFill>
          <a:blip r:embed="rId2"/>
          <a:stretch>
            <a:fillRect/>
          </a:stretch>
        </p:blipFill>
        <p:spPr>
          <a:xfrm>
            <a:off x="2157600" y="721429"/>
            <a:ext cx="6738425" cy="2349413"/>
          </a:xfrm>
          <a:prstGeom prst="rect">
            <a:avLst/>
          </a:prstGeom>
        </p:spPr>
      </p:pic>
    </p:spTree>
    <p:extLst>
      <p:ext uri="{BB962C8B-B14F-4D97-AF65-F5344CB8AC3E}">
        <p14:creationId xmlns:p14="http://schemas.microsoft.com/office/powerpoint/2010/main" val="40976949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8CD9-197C-4269-87AB-7D2E44F5BE19}"/>
              </a:ext>
            </a:extLst>
          </p:cNvPr>
          <p:cNvSpPr txBox="1">
            <a:spLocks/>
          </p:cNvSpPr>
          <p:nvPr/>
        </p:nvSpPr>
        <p:spPr>
          <a:xfrm>
            <a:off x="247974" y="10610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CNN Implementation</a:t>
            </a:r>
            <a:endParaRPr lang="en-US" altLang="en-US" sz="4000" b="1" dirty="0">
              <a:solidFill>
                <a:schemeClr val="tx2">
                  <a:lumMod val="50000"/>
                  <a:lumOff val="50000"/>
                </a:schemeClr>
              </a:solidFill>
            </a:endParaRPr>
          </a:p>
        </p:txBody>
      </p:sp>
      <p:sp>
        <p:nvSpPr>
          <p:cNvPr id="3" name="Title 1">
            <a:extLst>
              <a:ext uri="{FF2B5EF4-FFF2-40B4-BE49-F238E27FC236}">
                <a16:creationId xmlns:a16="http://schemas.microsoft.com/office/drawing/2014/main" id="{EC2EB263-5FEA-4CB3-AC4F-533B0D5A94B4}"/>
              </a:ext>
            </a:extLst>
          </p:cNvPr>
          <p:cNvSpPr txBox="1">
            <a:spLocks/>
          </p:cNvSpPr>
          <p:nvPr/>
        </p:nvSpPr>
        <p:spPr>
          <a:xfrm>
            <a:off x="0" y="1174720"/>
            <a:ext cx="4867422" cy="2248528"/>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457200" indent="-457200">
              <a:buFont typeface="Arial" panose="020B0604020202020204" pitchFamily="34" charset="0"/>
              <a:buChar char="•"/>
            </a:pPr>
            <a:r>
              <a:rPr lang="en-US" sz="2400" dirty="0">
                <a:latin typeface="+mn-lt"/>
              </a:rPr>
              <a:t>One of the most popular DNN</a:t>
            </a:r>
          </a:p>
          <a:p>
            <a:pPr marL="457200" indent="-457200">
              <a:buFont typeface="Arial" panose="020B0604020202020204" pitchFamily="34" charset="0"/>
              <a:buChar char="•"/>
            </a:pPr>
            <a:r>
              <a:rPr lang="en-US" sz="2400" dirty="0">
                <a:latin typeface="+mn-lt"/>
              </a:rPr>
              <a:t>Go-to-model for all the image-related problems</a:t>
            </a:r>
          </a:p>
          <a:p>
            <a:pPr marL="457200" indent="-457200">
              <a:buFont typeface="Arial" panose="020B0604020202020204" pitchFamily="34" charset="0"/>
              <a:buChar char="•"/>
            </a:pPr>
            <a:r>
              <a:rPr lang="en-US" sz="2400" dirty="0">
                <a:latin typeface="+mn-lt"/>
              </a:rPr>
              <a:t>Image Classification</a:t>
            </a:r>
          </a:p>
          <a:p>
            <a:pPr marL="457200" indent="-457200">
              <a:buFont typeface="Arial" panose="020B0604020202020204" pitchFamily="34" charset="0"/>
              <a:buChar char="•"/>
            </a:pPr>
            <a:r>
              <a:rPr lang="en-US" sz="2400" dirty="0">
                <a:latin typeface="+mn-lt"/>
              </a:rPr>
              <a:t>X-ray diagnosis</a:t>
            </a:r>
          </a:p>
          <a:p>
            <a:pPr marL="457200" indent="-457200">
              <a:buFont typeface="Arial" panose="020B0604020202020204" pitchFamily="34" charset="0"/>
              <a:buChar char="•"/>
            </a:pPr>
            <a:r>
              <a:rPr lang="en-US" sz="2400" dirty="0">
                <a:latin typeface="+mn-lt"/>
              </a:rPr>
              <a:t>Face Recognition</a:t>
            </a:r>
          </a:p>
          <a:p>
            <a:pPr marL="457200" indent="-457200">
              <a:buFont typeface="Arial" panose="020B0604020202020204" pitchFamily="34" charset="0"/>
              <a:buChar char="•"/>
            </a:pPr>
            <a:r>
              <a:rPr lang="en-US" altLang="en-US" sz="2400" dirty="0">
                <a:latin typeface="+mn-lt"/>
              </a:rPr>
              <a:t>Face Verification</a:t>
            </a:r>
          </a:p>
          <a:p>
            <a:pPr marL="457200" indent="-457200">
              <a:buFont typeface="Arial" panose="020B0604020202020204" pitchFamily="34" charset="0"/>
              <a:buChar char="•"/>
            </a:pPr>
            <a:r>
              <a:rPr lang="en-US" altLang="en-US" sz="2400" dirty="0">
                <a:latin typeface="+mn-lt"/>
              </a:rPr>
              <a:t>Object detection</a:t>
            </a:r>
          </a:p>
          <a:p>
            <a:pPr marL="457200" indent="-457200">
              <a:buFont typeface="Arial" panose="020B0604020202020204" pitchFamily="34" charset="0"/>
              <a:buChar char="•"/>
            </a:pPr>
            <a:r>
              <a:rPr lang="en-US" altLang="en-US" sz="2400" dirty="0">
                <a:latin typeface="+mn-lt"/>
              </a:rPr>
              <a:t>Autonomous vehicles</a:t>
            </a:r>
          </a:p>
          <a:p>
            <a:endParaRPr lang="en-US" altLang="en-US" sz="2400" dirty="0">
              <a:latin typeface="+mn-lt"/>
            </a:endParaRPr>
          </a:p>
        </p:txBody>
      </p:sp>
      <p:pic>
        <p:nvPicPr>
          <p:cNvPr id="4" name="Picture 3">
            <a:extLst>
              <a:ext uri="{FF2B5EF4-FFF2-40B4-BE49-F238E27FC236}">
                <a16:creationId xmlns:a16="http://schemas.microsoft.com/office/drawing/2014/main" id="{9B8B2492-261A-400D-B648-6750A020EA93}"/>
              </a:ext>
            </a:extLst>
          </p:cNvPr>
          <p:cNvPicPr>
            <a:picLocks noChangeAspect="1"/>
          </p:cNvPicPr>
          <p:nvPr/>
        </p:nvPicPr>
        <p:blipFill>
          <a:blip r:embed="rId2"/>
          <a:stretch>
            <a:fillRect/>
          </a:stretch>
        </p:blipFill>
        <p:spPr>
          <a:xfrm>
            <a:off x="247974" y="4503332"/>
            <a:ext cx="2260942" cy="2048550"/>
          </a:xfrm>
          <a:prstGeom prst="rect">
            <a:avLst/>
          </a:prstGeom>
        </p:spPr>
      </p:pic>
      <p:pic>
        <p:nvPicPr>
          <p:cNvPr id="5" name="Picture 4">
            <a:extLst>
              <a:ext uri="{FF2B5EF4-FFF2-40B4-BE49-F238E27FC236}">
                <a16:creationId xmlns:a16="http://schemas.microsoft.com/office/drawing/2014/main" id="{13B3E26E-14D2-4F29-ACC5-F8E70FAFCD38}"/>
              </a:ext>
            </a:extLst>
          </p:cNvPr>
          <p:cNvPicPr>
            <a:picLocks noChangeAspect="1"/>
          </p:cNvPicPr>
          <p:nvPr/>
        </p:nvPicPr>
        <p:blipFill>
          <a:blip r:embed="rId3"/>
          <a:stretch>
            <a:fillRect/>
          </a:stretch>
        </p:blipFill>
        <p:spPr>
          <a:xfrm>
            <a:off x="2652089" y="4523763"/>
            <a:ext cx="3023896" cy="2228134"/>
          </a:xfrm>
          <a:prstGeom prst="rect">
            <a:avLst/>
          </a:prstGeom>
        </p:spPr>
      </p:pic>
      <p:pic>
        <p:nvPicPr>
          <p:cNvPr id="6" name="Picture 5">
            <a:extLst>
              <a:ext uri="{FF2B5EF4-FFF2-40B4-BE49-F238E27FC236}">
                <a16:creationId xmlns:a16="http://schemas.microsoft.com/office/drawing/2014/main" id="{40ECAB6D-3A8A-4CAE-9141-4AC25172D6F3}"/>
              </a:ext>
            </a:extLst>
          </p:cNvPr>
          <p:cNvPicPr>
            <a:picLocks noChangeAspect="1"/>
          </p:cNvPicPr>
          <p:nvPr/>
        </p:nvPicPr>
        <p:blipFill>
          <a:blip r:embed="rId4"/>
          <a:stretch>
            <a:fillRect/>
          </a:stretch>
        </p:blipFill>
        <p:spPr>
          <a:xfrm>
            <a:off x="4970308" y="1246307"/>
            <a:ext cx="4060527" cy="2175860"/>
          </a:xfrm>
          <a:prstGeom prst="rect">
            <a:avLst/>
          </a:prstGeom>
        </p:spPr>
      </p:pic>
      <p:pic>
        <p:nvPicPr>
          <p:cNvPr id="7" name="Picture 6">
            <a:extLst>
              <a:ext uri="{FF2B5EF4-FFF2-40B4-BE49-F238E27FC236}">
                <a16:creationId xmlns:a16="http://schemas.microsoft.com/office/drawing/2014/main" id="{05D53EC4-E00B-40CF-BF84-F3F52BC3166C}"/>
              </a:ext>
            </a:extLst>
          </p:cNvPr>
          <p:cNvPicPr>
            <a:picLocks noChangeAspect="1"/>
          </p:cNvPicPr>
          <p:nvPr/>
        </p:nvPicPr>
        <p:blipFill>
          <a:blip r:embed="rId5"/>
          <a:stretch>
            <a:fillRect/>
          </a:stretch>
        </p:blipFill>
        <p:spPr>
          <a:xfrm>
            <a:off x="4032934" y="3220490"/>
            <a:ext cx="2552700" cy="1504950"/>
          </a:xfrm>
          <a:prstGeom prst="rect">
            <a:avLst/>
          </a:prstGeom>
        </p:spPr>
      </p:pic>
      <p:pic>
        <p:nvPicPr>
          <p:cNvPr id="8" name="Picture 7">
            <a:extLst>
              <a:ext uri="{FF2B5EF4-FFF2-40B4-BE49-F238E27FC236}">
                <a16:creationId xmlns:a16="http://schemas.microsoft.com/office/drawing/2014/main" id="{241B10FE-3838-4F73-90DD-CCDA1A3ABC29}"/>
              </a:ext>
            </a:extLst>
          </p:cNvPr>
          <p:cNvPicPr>
            <a:picLocks noChangeAspect="1"/>
          </p:cNvPicPr>
          <p:nvPr/>
        </p:nvPicPr>
        <p:blipFill>
          <a:blip r:embed="rId6"/>
          <a:stretch>
            <a:fillRect/>
          </a:stretch>
        </p:blipFill>
        <p:spPr>
          <a:xfrm>
            <a:off x="6117847" y="4279319"/>
            <a:ext cx="3026153" cy="2496576"/>
          </a:xfrm>
          <a:prstGeom prst="rect">
            <a:avLst/>
          </a:prstGeom>
        </p:spPr>
      </p:pic>
    </p:spTree>
    <p:extLst>
      <p:ext uri="{BB962C8B-B14F-4D97-AF65-F5344CB8AC3E}">
        <p14:creationId xmlns:p14="http://schemas.microsoft.com/office/powerpoint/2010/main" val="3611269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213107" y="33563"/>
            <a:ext cx="7930893" cy="12891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Python codes for CNN</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B1A236E8-8459-4F41-A5C8-BAE9427E796B}"/>
              </a:ext>
            </a:extLst>
          </p:cNvPr>
          <p:cNvSpPr txBox="1">
            <a:spLocks/>
          </p:cNvSpPr>
          <p:nvPr/>
        </p:nvSpPr>
        <p:spPr>
          <a:xfrm>
            <a:off x="-311053" y="1004299"/>
            <a:ext cx="9766105" cy="5987343"/>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lvl="1"/>
            <a:r>
              <a:rPr lang="en-US" altLang="en-US" sz="2000" b="1" dirty="0"/>
              <a:t>From keras.models import Model</a:t>
            </a:r>
          </a:p>
          <a:p>
            <a:pPr lvl="1"/>
            <a:r>
              <a:rPr lang="en-US" altLang="en-US" sz="2000" b="1" dirty="0"/>
              <a:t>From keras.layers import Input, Conv2D, Activation, MaxPooling2D, Flatten, Dense</a:t>
            </a:r>
          </a:p>
          <a:p>
            <a:pPr lvl="1"/>
            <a:endParaRPr lang="en-US" altLang="en-US" sz="2000" b="1" dirty="0"/>
          </a:p>
          <a:p>
            <a:pPr lvl="1"/>
            <a:r>
              <a:rPr lang="en-US" altLang="en-US" sz="2000" b="1" dirty="0"/>
              <a:t>X = Input(64,64,3)</a:t>
            </a:r>
          </a:p>
          <a:p>
            <a:pPr lvl="1"/>
            <a:endParaRPr lang="en-US" altLang="en-US" sz="2000" b="1" dirty="0"/>
          </a:p>
          <a:p>
            <a:pPr lvl="1"/>
            <a:r>
              <a:rPr lang="en-US" altLang="en-US" sz="2000" b="1" dirty="0"/>
              <a:t>X1 = Conv2D(64, (7,7))(X) # (32,32,64)</a:t>
            </a:r>
          </a:p>
          <a:p>
            <a:pPr lvl="1"/>
            <a:r>
              <a:rPr lang="en-US" altLang="en-US" sz="2000" b="1" dirty="0"/>
              <a:t>X2 = Activation(‘relu’)(X1)</a:t>
            </a:r>
          </a:p>
          <a:p>
            <a:pPr lvl="1"/>
            <a:r>
              <a:rPr lang="en-US" altLang="en-US" sz="2000" b="1" dirty="0"/>
              <a:t>X3 = MaxPooling2D((2,2))(X2) # (16,16,64)</a:t>
            </a:r>
          </a:p>
          <a:p>
            <a:pPr lvl="1"/>
            <a:r>
              <a:rPr lang="en-US" altLang="en-US" sz="2000" b="1" dirty="0"/>
              <a:t>X4 = Flatten()(X3) # 16*16*64</a:t>
            </a:r>
          </a:p>
          <a:p>
            <a:pPr lvl="1"/>
            <a:endParaRPr lang="en-US" altLang="en-US" sz="2000" b="1" dirty="0"/>
          </a:p>
          <a:p>
            <a:pPr lvl="1"/>
            <a:r>
              <a:rPr lang="en-US" altLang="en-US" sz="2000" b="1" dirty="0"/>
              <a:t>X5 = Dense(128)(X4) # 128</a:t>
            </a:r>
          </a:p>
          <a:p>
            <a:pPr lvl="1"/>
            <a:r>
              <a:rPr lang="en-US" altLang="en-US" sz="2000" b="1" dirty="0"/>
              <a:t>X6 = Activation(‘relu’)(X5) </a:t>
            </a:r>
          </a:p>
          <a:p>
            <a:pPr lvl="1"/>
            <a:r>
              <a:rPr lang="en-US" altLang="en-US" sz="2000" b="1" dirty="0"/>
              <a:t>Y = Dense(1, activation=‘sigmoid’)(X6) # 1</a:t>
            </a:r>
          </a:p>
          <a:p>
            <a:pPr lvl="1"/>
            <a:endParaRPr lang="en-US" altLang="en-US" sz="2000" b="1" dirty="0"/>
          </a:p>
          <a:p>
            <a:pPr lvl="1"/>
            <a:r>
              <a:rPr lang="en-US" altLang="en-US" sz="2000" b="1" dirty="0"/>
              <a:t>model = Model(inputs=X, outputs=Y)</a:t>
            </a:r>
          </a:p>
          <a:p>
            <a:pPr lvl="1"/>
            <a:r>
              <a:rPr lang="en-US" altLang="en-US" sz="2000" b="1" dirty="0"/>
              <a:t>model.compile(optimizer=‘adam’, loss=‘binary_crossentropy’)</a:t>
            </a:r>
          </a:p>
          <a:p>
            <a:pPr lvl="1"/>
            <a:endParaRPr lang="en-US" altLang="en-US" sz="2000" b="1" dirty="0"/>
          </a:p>
          <a:p>
            <a:pPr lvl="1"/>
            <a:r>
              <a:rPr lang="en-US" altLang="en-US" sz="2000" b="1" dirty="0"/>
              <a:t>model.fit(X_train, Y_train, epochs=50)</a:t>
            </a:r>
          </a:p>
          <a:p>
            <a:pPr lvl="1"/>
            <a:endParaRPr lang="en-US" altLang="en-US" sz="2000" b="1" dirty="0"/>
          </a:p>
        </p:txBody>
      </p:sp>
    </p:spTree>
    <p:extLst>
      <p:ext uri="{BB962C8B-B14F-4D97-AF65-F5344CB8AC3E}">
        <p14:creationId xmlns:p14="http://schemas.microsoft.com/office/powerpoint/2010/main" val="12818116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8CD9-197C-4269-87AB-7D2E44F5BE19}"/>
              </a:ext>
            </a:extLst>
          </p:cNvPr>
          <p:cNvSpPr txBox="1">
            <a:spLocks/>
          </p:cNvSpPr>
          <p:nvPr/>
        </p:nvSpPr>
        <p:spPr>
          <a:xfrm>
            <a:off x="247974" y="-6271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Recurrent Neural Network (RNN) Introduction</a:t>
            </a:r>
            <a:endParaRPr lang="en-US" altLang="en-US" sz="4000" b="1" dirty="0">
              <a:solidFill>
                <a:schemeClr val="tx2">
                  <a:lumMod val="50000"/>
                  <a:lumOff val="50000"/>
                </a:schemeClr>
              </a:solidFill>
            </a:endParaRPr>
          </a:p>
        </p:txBody>
      </p:sp>
      <p:sp>
        <p:nvSpPr>
          <p:cNvPr id="3" name="Title 1">
            <a:extLst>
              <a:ext uri="{FF2B5EF4-FFF2-40B4-BE49-F238E27FC236}">
                <a16:creationId xmlns:a16="http://schemas.microsoft.com/office/drawing/2014/main" id="{EC2EB263-5FEA-4CB3-AC4F-533B0D5A94B4}"/>
              </a:ext>
            </a:extLst>
          </p:cNvPr>
          <p:cNvSpPr txBox="1">
            <a:spLocks/>
          </p:cNvSpPr>
          <p:nvPr/>
        </p:nvSpPr>
        <p:spPr>
          <a:xfrm>
            <a:off x="215426" y="1073750"/>
            <a:ext cx="8928573" cy="567401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2400" dirty="0">
                <a:latin typeface="+mn-lt"/>
              </a:rPr>
              <a:t>Introduction – recurrent neural network model to use sequential information.</a:t>
            </a: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r>
              <a:rPr lang="en-US" sz="2400" dirty="0">
                <a:latin typeface="+mn-lt"/>
              </a:rPr>
              <a:t>Why RNN?</a:t>
            </a:r>
          </a:p>
          <a:p>
            <a:r>
              <a:rPr lang="en-US" sz="2400" dirty="0">
                <a:latin typeface="+mn-lt"/>
              </a:rPr>
              <a:t>In traditional ANN, all inputs and outputs are independent of each other.  But, in some case, they could be dependent. </a:t>
            </a:r>
          </a:p>
          <a:p>
            <a:r>
              <a:rPr lang="en-US" sz="2400" dirty="0">
                <a:latin typeface="+mn-lt"/>
              </a:rPr>
              <a:t>Some problems such as text analysis and translation, we need to understand which words come before.  </a:t>
            </a:r>
          </a:p>
          <a:p>
            <a:r>
              <a:rPr lang="en-US" sz="2400" dirty="0">
                <a:latin typeface="+mn-lt"/>
              </a:rPr>
              <a:t>RNN has a memory which captures previous information about what has been calculated so far.  </a:t>
            </a:r>
          </a:p>
          <a:p>
            <a:endParaRPr lang="en-US" altLang="en-US" sz="2400" dirty="0">
              <a:latin typeface="+mn-lt"/>
            </a:endParaRPr>
          </a:p>
        </p:txBody>
      </p:sp>
      <p:pic>
        <p:nvPicPr>
          <p:cNvPr id="4" name="Picture 3">
            <a:extLst>
              <a:ext uri="{FF2B5EF4-FFF2-40B4-BE49-F238E27FC236}">
                <a16:creationId xmlns:a16="http://schemas.microsoft.com/office/drawing/2014/main" id="{C2383EF0-77BE-4104-8F3B-1C4648CE8C3A}"/>
              </a:ext>
            </a:extLst>
          </p:cNvPr>
          <p:cNvPicPr>
            <a:picLocks noChangeAspect="1"/>
          </p:cNvPicPr>
          <p:nvPr/>
        </p:nvPicPr>
        <p:blipFill>
          <a:blip r:embed="rId2"/>
          <a:stretch>
            <a:fillRect/>
          </a:stretch>
        </p:blipFill>
        <p:spPr>
          <a:xfrm>
            <a:off x="2118976" y="1549043"/>
            <a:ext cx="6895953" cy="2811942"/>
          </a:xfrm>
          <a:prstGeom prst="rect">
            <a:avLst/>
          </a:prstGeom>
        </p:spPr>
      </p:pic>
    </p:spTree>
    <p:extLst>
      <p:ext uri="{BB962C8B-B14F-4D97-AF65-F5344CB8AC3E}">
        <p14:creationId xmlns:p14="http://schemas.microsoft.com/office/powerpoint/2010/main" val="3832721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8CD9-197C-4269-87AB-7D2E44F5BE19}"/>
              </a:ext>
            </a:extLst>
          </p:cNvPr>
          <p:cNvSpPr txBox="1">
            <a:spLocks/>
          </p:cNvSpPr>
          <p:nvPr/>
        </p:nvSpPr>
        <p:spPr>
          <a:xfrm>
            <a:off x="247974" y="-62713"/>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Recurrent Neural Network (RNN) Implementation</a:t>
            </a:r>
            <a:endParaRPr lang="en-US" altLang="en-US" sz="4000" b="1" dirty="0">
              <a:solidFill>
                <a:schemeClr val="tx2">
                  <a:lumMod val="50000"/>
                  <a:lumOff val="50000"/>
                </a:schemeClr>
              </a:solidFill>
            </a:endParaRPr>
          </a:p>
        </p:txBody>
      </p:sp>
      <p:sp>
        <p:nvSpPr>
          <p:cNvPr id="3" name="Title 1">
            <a:extLst>
              <a:ext uri="{FF2B5EF4-FFF2-40B4-BE49-F238E27FC236}">
                <a16:creationId xmlns:a16="http://schemas.microsoft.com/office/drawing/2014/main" id="{EC2EB263-5FEA-4CB3-AC4F-533B0D5A94B4}"/>
              </a:ext>
            </a:extLst>
          </p:cNvPr>
          <p:cNvSpPr txBox="1">
            <a:spLocks/>
          </p:cNvSpPr>
          <p:nvPr/>
        </p:nvSpPr>
        <p:spPr>
          <a:xfrm>
            <a:off x="5070561" y="1237179"/>
            <a:ext cx="4324025" cy="2845190"/>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endParaRPr lang="en-US" sz="2400" dirty="0">
              <a:latin typeface="+mn-lt"/>
            </a:endParaRPr>
          </a:p>
          <a:p>
            <a:pPr marL="457200" indent="-457200">
              <a:buFont typeface="Arial" panose="020B0604020202020204" pitchFamily="34" charset="0"/>
              <a:buChar char="•"/>
            </a:pPr>
            <a:r>
              <a:rPr lang="en-US" sz="2400" dirty="0">
                <a:latin typeface="+mn-lt"/>
              </a:rPr>
              <a:t>Speech Recognition</a:t>
            </a:r>
          </a:p>
          <a:p>
            <a:pPr marL="457200" indent="-457200">
              <a:buFont typeface="Arial" panose="020B0604020202020204" pitchFamily="34" charset="0"/>
              <a:buChar char="•"/>
            </a:pPr>
            <a:r>
              <a:rPr lang="en-US" altLang="en-US" sz="2400" dirty="0">
                <a:latin typeface="+mn-lt"/>
              </a:rPr>
              <a:t>Music Generation</a:t>
            </a:r>
          </a:p>
          <a:p>
            <a:pPr marL="457200" indent="-457200">
              <a:buFont typeface="Arial" panose="020B0604020202020204" pitchFamily="34" charset="0"/>
              <a:buChar char="•"/>
            </a:pPr>
            <a:r>
              <a:rPr lang="en-US" altLang="en-US" sz="2400" dirty="0">
                <a:latin typeface="+mn-lt"/>
              </a:rPr>
              <a:t>Sentiment Classification</a:t>
            </a:r>
          </a:p>
          <a:p>
            <a:pPr marL="457200" indent="-457200">
              <a:buFont typeface="Arial" panose="020B0604020202020204" pitchFamily="34" charset="0"/>
              <a:buChar char="•"/>
            </a:pPr>
            <a:r>
              <a:rPr lang="en-US" altLang="en-US" sz="2400" dirty="0">
                <a:latin typeface="+mn-lt"/>
              </a:rPr>
              <a:t>Machine Translation</a:t>
            </a:r>
          </a:p>
          <a:p>
            <a:pPr marL="457200" indent="-457200">
              <a:buFont typeface="Arial" panose="020B0604020202020204" pitchFamily="34" charset="0"/>
              <a:buChar char="•"/>
            </a:pPr>
            <a:r>
              <a:rPr lang="en-US" altLang="en-US" sz="2400" dirty="0">
                <a:latin typeface="+mn-lt"/>
              </a:rPr>
              <a:t>Video Activity Recognition</a:t>
            </a:r>
          </a:p>
          <a:p>
            <a:pPr marL="457200" indent="-457200">
              <a:buFont typeface="Arial" panose="020B0604020202020204" pitchFamily="34" charset="0"/>
              <a:buChar char="•"/>
            </a:pPr>
            <a:r>
              <a:rPr lang="en-US" altLang="en-US" sz="2400" dirty="0">
                <a:latin typeface="+mn-lt"/>
              </a:rPr>
              <a:t>Name Entity Recognition</a:t>
            </a:r>
          </a:p>
          <a:p>
            <a:pPr marL="457200" indent="-457200">
              <a:buFont typeface="Arial" panose="020B0604020202020204" pitchFamily="34" charset="0"/>
              <a:buChar char="•"/>
            </a:pPr>
            <a:r>
              <a:rPr lang="en-US" altLang="en-US" sz="2400" dirty="0"/>
              <a:t>DNA Sequence Analysis</a:t>
            </a:r>
          </a:p>
          <a:p>
            <a:endParaRPr lang="en-US" altLang="en-US" sz="2400" dirty="0">
              <a:latin typeface="+mn-lt"/>
            </a:endParaRPr>
          </a:p>
          <a:p>
            <a:endParaRPr lang="en-US" altLang="en-US" sz="2400" dirty="0">
              <a:latin typeface="+mn-lt"/>
            </a:endParaRPr>
          </a:p>
          <a:p>
            <a:endParaRPr lang="en-US" altLang="en-US" sz="2400" dirty="0">
              <a:latin typeface="+mn-lt"/>
            </a:endParaRPr>
          </a:p>
        </p:txBody>
      </p:sp>
      <p:pic>
        <p:nvPicPr>
          <p:cNvPr id="4" name="Picture 3">
            <a:extLst>
              <a:ext uri="{FF2B5EF4-FFF2-40B4-BE49-F238E27FC236}">
                <a16:creationId xmlns:a16="http://schemas.microsoft.com/office/drawing/2014/main" id="{D4EEBE8E-748A-4EE0-9863-E978466F1F4C}"/>
              </a:ext>
            </a:extLst>
          </p:cNvPr>
          <p:cNvPicPr>
            <a:picLocks noChangeAspect="1"/>
          </p:cNvPicPr>
          <p:nvPr/>
        </p:nvPicPr>
        <p:blipFill>
          <a:blip r:embed="rId2"/>
          <a:stretch>
            <a:fillRect/>
          </a:stretch>
        </p:blipFill>
        <p:spPr>
          <a:xfrm>
            <a:off x="182990" y="1345822"/>
            <a:ext cx="4903763" cy="1825869"/>
          </a:xfrm>
          <a:prstGeom prst="rect">
            <a:avLst/>
          </a:prstGeom>
        </p:spPr>
      </p:pic>
      <p:pic>
        <p:nvPicPr>
          <p:cNvPr id="5" name="Picture 4">
            <a:extLst>
              <a:ext uri="{FF2B5EF4-FFF2-40B4-BE49-F238E27FC236}">
                <a16:creationId xmlns:a16="http://schemas.microsoft.com/office/drawing/2014/main" id="{CDDE339F-A78F-4E16-84D7-0AEFC5087CDC}"/>
              </a:ext>
            </a:extLst>
          </p:cNvPr>
          <p:cNvPicPr>
            <a:picLocks noChangeAspect="1"/>
          </p:cNvPicPr>
          <p:nvPr/>
        </p:nvPicPr>
        <p:blipFill>
          <a:blip r:embed="rId3"/>
          <a:stretch>
            <a:fillRect/>
          </a:stretch>
        </p:blipFill>
        <p:spPr>
          <a:xfrm>
            <a:off x="182990" y="3171691"/>
            <a:ext cx="4276578" cy="1821357"/>
          </a:xfrm>
          <a:prstGeom prst="rect">
            <a:avLst/>
          </a:prstGeom>
        </p:spPr>
      </p:pic>
      <p:pic>
        <p:nvPicPr>
          <p:cNvPr id="6" name="Picture 5">
            <a:extLst>
              <a:ext uri="{FF2B5EF4-FFF2-40B4-BE49-F238E27FC236}">
                <a16:creationId xmlns:a16="http://schemas.microsoft.com/office/drawing/2014/main" id="{3B171BC4-F65D-43C8-A084-399122E720B2}"/>
              </a:ext>
            </a:extLst>
          </p:cNvPr>
          <p:cNvPicPr>
            <a:picLocks noChangeAspect="1"/>
          </p:cNvPicPr>
          <p:nvPr/>
        </p:nvPicPr>
        <p:blipFill>
          <a:blip r:embed="rId4"/>
          <a:stretch>
            <a:fillRect/>
          </a:stretch>
        </p:blipFill>
        <p:spPr>
          <a:xfrm>
            <a:off x="5156348" y="4582098"/>
            <a:ext cx="3387749" cy="2077446"/>
          </a:xfrm>
          <a:prstGeom prst="rect">
            <a:avLst/>
          </a:prstGeom>
        </p:spPr>
      </p:pic>
      <p:pic>
        <p:nvPicPr>
          <p:cNvPr id="7" name="Picture 6">
            <a:extLst>
              <a:ext uri="{FF2B5EF4-FFF2-40B4-BE49-F238E27FC236}">
                <a16:creationId xmlns:a16="http://schemas.microsoft.com/office/drawing/2014/main" id="{403C811A-3757-46AA-9D3B-7FF31C9D1AE3}"/>
              </a:ext>
            </a:extLst>
          </p:cNvPr>
          <p:cNvPicPr>
            <a:picLocks noChangeAspect="1"/>
          </p:cNvPicPr>
          <p:nvPr/>
        </p:nvPicPr>
        <p:blipFill>
          <a:blip r:embed="rId5"/>
          <a:stretch>
            <a:fillRect/>
          </a:stretch>
        </p:blipFill>
        <p:spPr>
          <a:xfrm>
            <a:off x="182990" y="4949020"/>
            <a:ext cx="4276578" cy="1869897"/>
          </a:xfrm>
          <a:prstGeom prst="rect">
            <a:avLst/>
          </a:prstGeom>
        </p:spPr>
      </p:pic>
    </p:spTree>
    <p:extLst>
      <p:ext uri="{BB962C8B-B14F-4D97-AF65-F5344CB8AC3E}">
        <p14:creationId xmlns:p14="http://schemas.microsoft.com/office/powerpoint/2010/main" val="1212975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6B06-DB22-4865-AF54-01DD3A2C582A}"/>
              </a:ext>
            </a:extLst>
          </p:cNvPr>
          <p:cNvSpPr txBox="1">
            <a:spLocks/>
          </p:cNvSpPr>
          <p:nvPr/>
        </p:nvSpPr>
        <p:spPr>
          <a:xfrm>
            <a:off x="14264" y="-34578"/>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Basic RNN Structure and algorithm</a:t>
            </a:r>
            <a:endParaRPr lang="en-US" altLang="en-US" sz="4000" b="1" dirty="0">
              <a:solidFill>
                <a:schemeClr val="tx2">
                  <a:lumMod val="50000"/>
                  <a:lumOff val="50000"/>
                </a:schemeClr>
              </a:solidFill>
            </a:endParaRPr>
          </a:p>
        </p:txBody>
      </p:sp>
      <p:sp>
        <p:nvSpPr>
          <p:cNvPr id="3" name="Rectangle: Rounded Corners 2">
            <a:extLst>
              <a:ext uri="{FF2B5EF4-FFF2-40B4-BE49-F238E27FC236}">
                <a16:creationId xmlns:a16="http://schemas.microsoft.com/office/drawing/2014/main" id="{E8FF887D-B311-441F-9AFC-0360A1283C97}"/>
              </a:ext>
            </a:extLst>
          </p:cNvPr>
          <p:cNvSpPr/>
          <p:nvPr/>
        </p:nvSpPr>
        <p:spPr>
          <a:xfrm>
            <a:off x="1207803" y="2650863"/>
            <a:ext cx="618979" cy="9786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08726929-302D-4C5C-824E-780047B3E73B}"/>
              </a:ext>
            </a:extLst>
          </p:cNvPr>
          <p:cNvCxnSpPr>
            <a:cxnSpLocks/>
            <a:endCxn id="3" idx="2"/>
          </p:cNvCxnSpPr>
          <p:nvPr/>
        </p:nvCxnSpPr>
        <p:spPr>
          <a:xfrm flipV="1">
            <a:off x="1517293" y="3629465"/>
            <a:ext cx="0" cy="94253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20210BC-779C-44AD-8F07-CBA38879EF93}"/>
              </a:ext>
            </a:extLst>
          </p:cNvPr>
          <p:cNvCxnSpPr>
            <a:cxnSpLocks/>
            <a:endCxn id="3" idx="1"/>
          </p:cNvCxnSpPr>
          <p:nvPr/>
        </p:nvCxnSpPr>
        <p:spPr>
          <a:xfrm flipV="1">
            <a:off x="618979" y="3140164"/>
            <a:ext cx="588824" cy="396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758B3D1-B632-4ED5-A030-76ACA7D4E485}"/>
              </a:ext>
            </a:extLst>
          </p:cNvPr>
          <p:cNvCxnSpPr>
            <a:cxnSpLocks/>
          </p:cNvCxnSpPr>
          <p:nvPr/>
        </p:nvCxnSpPr>
        <p:spPr>
          <a:xfrm flipV="1">
            <a:off x="2309359" y="1337200"/>
            <a:ext cx="0" cy="1816712"/>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45A3730-45AC-4472-9B08-839ADA5C62B2}"/>
              </a:ext>
            </a:extLst>
          </p:cNvPr>
          <p:cNvSpPr txBox="1"/>
          <p:nvPr/>
        </p:nvSpPr>
        <p:spPr>
          <a:xfrm>
            <a:off x="1207803" y="4612418"/>
            <a:ext cx="1592875" cy="369332"/>
          </a:xfrm>
          <a:prstGeom prst="rect">
            <a:avLst/>
          </a:prstGeom>
          <a:noFill/>
        </p:spPr>
        <p:txBody>
          <a:bodyPr wrap="square" rtlCol="0">
            <a:spAutoFit/>
          </a:bodyPr>
          <a:lstStyle/>
          <a:p>
            <a:r>
              <a:rPr lang="en-US" dirty="0"/>
              <a:t>X</a:t>
            </a:r>
            <a:r>
              <a:rPr lang="en-US" baseline="30000" dirty="0"/>
              <a:t>&lt;1&gt;</a:t>
            </a:r>
          </a:p>
        </p:txBody>
      </p:sp>
      <p:sp>
        <p:nvSpPr>
          <p:cNvPr id="17" name="TextBox 16">
            <a:extLst>
              <a:ext uri="{FF2B5EF4-FFF2-40B4-BE49-F238E27FC236}">
                <a16:creationId xmlns:a16="http://schemas.microsoft.com/office/drawing/2014/main" id="{B1472DFE-6B3E-46AE-A124-C5BC5C324A11}"/>
              </a:ext>
            </a:extLst>
          </p:cNvPr>
          <p:cNvSpPr txBox="1"/>
          <p:nvPr/>
        </p:nvSpPr>
        <p:spPr>
          <a:xfrm>
            <a:off x="2267884" y="2211336"/>
            <a:ext cx="719470" cy="369332"/>
          </a:xfrm>
          <a:prstGeom prst="rect">
            <a:avLst/>
          </a:prstGeom>
          <a:noFill/>
        </p:spPr>
        <p:txBody>
          <a:bodyPr wrap="square" rtlCol="0">
            <a:spAutoFit/>
          </a:bodyPr>
          <a:lstStyle/>
          <a:p>
            <a:r>
              <a:rPr lang="en-US" dirty="0"/>
              <a:t>Wya</a:t>
            </a:r>
            <a:endParaRPr lang="en-US" baseline="30000" dirty="0"/>
          </a:p>
        </p:txBody>
      </p:sp>
      <p:sp>
        <p:nvSpPr>
          <p:cNvPr id="18" name="TextBox 17">
            <a:extLst>
              <a:ext uri="{FF2B5EF4-FFF2-40B4-BE49-F238E27FC236}">
                <a16:creationId xmlns:a16="http://schemas.microsoft.com/office/drawing/2014/main" id="{F358C51D-F316-4457-97B4-905DCDD5C004}"/>
              </a:ext>
            </a:extLst>
          </p:cNvPr>
          <p:cNvSpPr txBox="1"/>
          <p:nvPr/>
        </p:nvSpPr>
        <p:spPr>
          <a:xfrm>
            <a:off x="59069" y="2955498"/>
            <a:ext cx="618979" cy="369332"/>
          </a:xfrm>
          <a:prstGeom prst="rect">
            <a:avLst/>
          </a:prstGeom>
          <a:noFill/>
        </p:spPr>
        <p:txBody>
          <a:bodyPr wrap="square" rtlCol="0">
            <a:spAutoFit/>
          </a:bodyPr>
          <a:lstStyle/>
          <a:p>
            <a:r>
              <a:rPr lang="en-US" dirty="0"/>
              <a:t>a</a:t>
            </a:r>
            <a:r>
              <a:rPr lang="en-US" baseline="30000" dirty="0"/>
              <a:t>&lt;0&gt;</a:t>
            </a:r>
          </a:p>
        </p:txBody>
      </p:sp>
      <p:sp>
        <p:nvSpPr>
          <p:cNvPr id="19" name="TextBox 18">
            <a:extLst>
              <a:ext uri="{FF2B5EF4-FFF2-40B4-BE49-F238E27FC236}">
                <a16:creationId xmlns:a16="http://schemas.microsoft.com/office/drawing/2014/main" id="{7650F87F-B6BF-492E-BA42-462AB1561811}"/>
              </a:ext>
            </a:extLst>
          </p:cNvPr>
          <p:cNvSpPr txBox="1"/>
          <p:nvPr/>
        </p:nvSpPr>
        <p:spPr>
          <a:xfrm>
            <a:off x="2036268" y="1059932"/>
            <a:ext cx="719471" cy="369332"/>
          </a:xfrm>
          <a:prstGeom prst="rect">
            <a:avLst/>
          </a:prstGeom>
          <a:noFill/>
        </p:spPr>
        <p:txBody>
          <a:bodyPr wrap="square" rtlCol="0">
            <a:spAutoFit/>
          </a:bodyPr>
          <a:lstStyle/>
          <a:p>
            <a:r>
              <a:rPr lang="en-US" cap="small" dirty="0"/>
              <a:t>Y</a:t>
            </a:r>
            <a:r>
              <a:rPr lang="en-US" baseline="30000" dirty="0"/>
              <a:t>&lt;1&gt;</a:t>
            </a:r>
          </a:p>
        </p:txBody>
      </p:sp>
      <p:sp>
        <p:nvSpPr>
          <p:cNvPr id="21" name="TextBox 20">
            <a:extLst>
              <a:ext uri="{FF2B5EF4-FFF2-40B4-BE49-F238E27FC236}">
                <a16:creationId xmlns:a16="http://schemas.microsoft.com/office/drawing/2014/main" id="{80EEC1EA-B434-4D4A-BAD7-CB3CAC2B2542}"/>
              </a:ext>
            </a:extLst>
          </p:cNvPr>
          <p:cNvSpPr txBox="1"/>
          <p:nvPr/>
        </p:nvSpPr>
        <p:spPr>
          <a:xfrm>
            <a:off x="473662" y="3200148"/>
            <a:ext cx="719470" cy="369332"/>
          </a:xfrm>
          <a:prstGeom prst="rect">
            <a:avLst/>
          </a:prstGeom>
          <a:noFill/>
        </p:spPr>
        <p:txBody>
          <a:bodyPr wrap="square" rtlCol="0">
            <a:spAutoFit/>
          </a:bodyPr>
          <a:lstStyle/>
          <a:p>
            <a:r>
              <a:rPr lang="en-US" dirty="0"/>
              <a:t>Waa</a:t>
            </a:r>
            <a:endParaRPr lang="en-US" baseline="30000" dirty="0"/>
          </a:p>
        </p:txBody>
      </p:sp>
      <p:sp>
        <p:nvSpPr>
          <p:cNvPr id="22" name="Rectangle: Rounded Corners 21">
            <a:extLst>
              <a:ext uri="{FF2B5EF4-FFF2-40B4-BE49-F238E27FC236}">
                <a16:creationId xmlns:a16="http://schemas.microsoft.com/office/drawing/2014/main" id="{C7B80877-B69B-4AB4-902D-4BF7D9481FB3}"/>
              </a:ext>
            </a:extLst>
          </p:cNvPr>
          <p:cNvSpPr/>
          <p:nvPr/>
        </p:nvSpPr>
        <p:spPr>
          <a:xfrm>
            <a:off x="2547460" y="2650863"/>
            <a:ext cx="618979" cy="9786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B39956C6-FF91-4F49-8851-5898CCE85627}"/>
              </a:ext>
            </a:extLst>
          </p:cNvPr>
          <p:cNvCxnSpPr>
            <a:cxnSpLocks/>
          </p:cNvCxnSpPr>
          <p:nvPr/>
        </p:nvCxnSpPr>
        <p:spPr>
          <a:xfrm flipV="1">
            <a:off x="2856950" y="3587262"/>
            <a:ext cx="0" cy="94253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82BC71C-7928-4A11-9F5F-232E5F9D26FD}"/>
              </a:ext>
            </a:extLst>
          </p:cNvPr>
          <p:cNvCxnSpPr>
            <a:cxnSpLocks/>
            <a:stCxn id="3" idx="3"/>
            <a:endCxn id="22" idx="1"/>
          </p:cNvCxnSpPr>
          <p:nvPr/>
        </p:nvCxnSpPr>
        <p:spPr>
          <a:xfrm>
            <a:off x="1826782" y="3140164"/>
            <a:ext cx="720678"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FE22FD2-6A7D-4387-9FEA-A27D0B98A903}"/>
              </a:ext>
            </a:extLst>
          </p:cNvPr>
          <p:cNvCxnSpPr>
            <a:cxnSpLocks/>
          </p:cNvCxnSpPr>
          <p:nvPr/>
        </p:nvCxnSpPr>
        <p:spPr>
          <a:xfrm flipV="1">
            <a:off x="3674137" y="1305618"/>
            <a:ext cx="6967" cy="182137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FD866C1-DAE8-4925-8682-02240A8A3987}"/>
              </a:ext>
            </a:extLst>
          </p:cNvPr>
          <p:cNvSpPr txBox="1"/>
          <p:nvPr/>
        </p:nvSpPr>
        <p:spPr>
          <a:xfrm>
            <a:off x="2547460" y="4612418"/>
            <a:ext cx="1592875" cy="369332"/>
          </a:xfrm>
          <a:prstGeom prst="rect">
            <a:avLst/>
          </a:prstGeom>
          <a:noFill/>
        </p:spPr>
        <p:txBody>
          <a:bodyPr wrap="square" rtlCol="0">
            <a:spAutoFit/>
          </a:bodyPr>
          <a:lstStyle/>
          <a:p>
            <a:r>
              <a:rPr lang="en-US" dirty="0"/>
              <a:t>X</a:t>
            </a:r>
            <a:r>
              <a:rPr lang="en-US" baseline="30000" dirty="0"/>
              <a:t>&lt;2&gt;</a:t>
            </a:r>
          </a:p>
        </p:txBody>
      </p:sp>
      <p:sp>
        <p:nvSpPr>
          <p:cNvPr id="28" name="TextBox 27">
            <a:extLst>
              <a:ext uri="{FF2B5EF4-FFF2-40B4-BE49-F238E27FC236}">
                <a16:creationId xmlns:a16="http://schemas.microsoft.com/office/drawing/2014/main" id="{25BAF34F-EA89-4471-88DF-CBD12B064706}"/>
              </a:ext>
            </a:extLst>
          </p:cNvPr>
          <p:cNvSpPr txBox="1"/>
          <p:nvPr/>
        </p:nvSpPr>
        <p:spPr>
          <a:xfrm>
            <a:off x="1832184" y="2814190"/>
            <a:ext cx="618979" cy="369332"/>
          </a:xfrm>
          <a:prstGeom prst="rect">
            <a:avLst/>
          </a:prstGeom>
          <a:noFill/>
        </p:spPr>
        <p:txBody>
          <a:bodyPr wrap="square" rtlCol="0">
            <a:spAutoFit/>
          </a:bodyPr>
          <a:lstStyle/>
          <a:p>
            <a:r>
              <a:rPr lang="en-US" dirty="0"/>
              <a:t>a</a:t>
            </a:r>
            <a:r>
              <a:rPr lang="en-US" baseline="30000" dirty="0"/>
              <a:t>&lt;1&gt;</a:t>
            </a:r>
          </a:p>
        </p:txBody>
      </p:sp>
      <p:sp>
        <p:nvSpPr>
          <p:cNvPr id="29" name="TextBox 28">
            <a:extLst>
              <a:ext uri="{FF2B5EF4-FFF2-40B4-BE49-F238E27FC236}">
                <a16:creationId xmlns:a16="http://schemas.microsoft.com/office/drawing/2014/main" id="{08A7C881-AD8D-431F-A4C8-2C39FE390197}"/>
              </a:ext>
            </a:extLst>
          </p:cNvPr>
          <p:cNvSpPr txBox="1"/>
          <p:nvPr/>
        </p:nvSpPr>
        <p:spPr>
          <a:xfrm>
            <a:off x="3420041" y="1031162"/>
            <a:ext cx="719470" cy="369332"/>
          </a:xfrm>
          <a:prstGeom prst="rect">
            <a:avLst/>
          </a:prstGeom>
          <a:noFill/>
        </p:spPr>
        <p:txBody>
          <a:bodyPr wrap="square" rtlCol="0">
            <a:spAutoFit/>
          </a:bodyPr>
          <a:lstStyle/>
          <a:p>
            <a:r>
              <a:rPr lang="en-US" cap="small" dirty="0"/>
              <a:t>Y</a:t>
            </a:r>
            <a:r>
              <a:rPr lang="en-US" baseline="30000" dirty="0"/>
              <a:t>&lt;2&gt;</a:t>
            </a:r>
          </a:p>
        </p:txBody>
      </p:sp>
      <p:sp>
        <p:nvSpPr>
          <p:cNvPr id="41" name="Rectangle: Rounded Corners 40">
            <a:extLst>
              <a:ext uri="{FF2B5EF4-FFF2-40B4-BE49-F238E27FC236}">
                <a16:creationId xmlns:a16="http://schemas.microsoft.com/office/drawing/2014/main" id="{647C66B9-675A-4130-9DBE-1B1DE155A065}"/>
              </a:ext>
            </a:extLst>
          </p:cNvPr>
          <p:cNvSpPr/>
          <p:nvPr/>
        </p:nvSpPr>
        <p:spPr>
          <a:xfrm>
            <a:off x="3916460" y="2654828"/>
            <a:ext cx="618979" cy="9786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E7A6C25D-FB9A-4B17-B455-A692AD978106}"/>
              </a:ext>
            </a:extLst>
          </p:cNvPr>
          <p:cNvCxnSpPr>
            <a:cxnSpLocks/>
            <a:endCxn id="41" idx="2"/>
          </p:cNvCxnSpPr>
          <p:nvPr/>
        </p:nvCxnSpPr>
        <p:spPr>
          <a:xfrm flipV="1">
            <a:off x="4225950" y="3633430"/>
            <a:ext cx="0" cy="94253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E08563A8-AE8D-4EA3-A418-A9D3E2A5D0FD}"/>
              </a:ext>
            </a:extLst>
          </p:cNvPr>
          <p:cNvCxnSpPr>
            <a:cxnSpLocks/>
            <a:stCxn id="22" idx="3"/>
            <a:endCxn id="41" idx="1"/>
          </p:cNvCxnSpPr>
          <p:nvPr/>
        </p:nvCxnSpPr>
        <p:spPr>
          <a:xfrm>
            <a:off x="3166439" y="3140164"/>
            <a:ext cx="750021" cy="396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A5724D91-0F7E-47B2-8953-067B3249BF43}"/>
              </a:ext>
            </a:extLst>
          </p:cNvPr>
          <p:cNvCxnSpPr>
            <a:cxnSpLocks/>
          </p:cNvCxnSpPr>
          <p:nvPr/>
        </p:nvCxnSpPr>
        <p:spPr>
          <a:xfrm flipH="1" flipV="1">
            <a:off x="5054670" y="1386819"/>
            <a:ext cx="1" cy="174017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C0ACEA3-40B9-4CA2-A19A-9643F3559462}"/>
              </a:ext>
            </a:extLst>
          </p:cNvPr>
          <p:cNvSpPr txBox="1"/>
          <p:nvPr/>
        </p:nvSpPr>
        <p:spPr>
          <a:xfrm>
            <a:off x="3916460" y="4616383"/>
            <a:ext cx="1592875" cy="369332"/>
          </a:xfrm>
          <a:prstGeom prst="rect">
            <a:avLst/>
          </a:prstGeom>
          <a:noFill/>
        </p:spPr>
        <p:txBody>
          <a:bodyPr wrap="square" rtlCol="0">
            <a:spAutoFit/>
          </a:bodyPr>
          <a:lstStyle/>
          <a:p>
            <a:r>
              <a:rPr lang="en-US" dirty="0"/>
              <a:t>X</a:t>
            </a:r>
            <a:r>
              <a:rPr lang="en-US" baseline="30000" dirty="0"/>
              <a:t>&lt;3&gt;</a:t>
            </a:r>
          </a:p>
        </p:txBody>
      </p:sp>
      <p:sp>
        <p:nvSpPr>
          <p:cNvPr id="46" name="TextBox 45">
            <a:extLst>
              <a:ext uri="{FF2B5EF4-FFF2-40B4-BE49-F238E27FC236}">
                <a16:creationId xmlns:a16="http://schemas.microsoft.com/office/drawing/2014/main" id="{7C208538-C687-45E9-B2BD-8313787F8942}"/>
              </a:ext>
            </a:extLst>
          </p:cNvPr>
          <p:cNvSpPr txBox="1"/>
          <p:nvPr/>
        </p:nvSpPr>
        <p:spPr>
          <a:xfrm>
            <a:off x="3141673" y="2794431"/>
            <a:ext cx="618979" cy="369332"/>
          </a:xfrm>
          <a:prstGeom prst="rect">
            <a:avLst/>
          </a:prstGeom>
          <a:noFill/>
        </p:spPr>
        <p:txBody>
          <a:bodyPr wrap="square" rtlCol="0">
            <a:spAutoFit/>
          </a:bodyPr>
          <a:lstStyle/>
          <a:p>
            <a:r>
              <a:rPr lang="en-US" dirty="0"/>
              <a:t>a</a:t>
            </a:r>
            <a:r>
              <a:rPr lang="en-US" baseline="30000" dirty="0"/>
              <a:t>&lt;2&gt;</a:t>
            </a:r>
          </a:p>
        </p:txBody>
      </p:sp>
      <p:sp>
        <p:nvSpPr>
          <p:cNvPr id="47" name="TextBox 46">
            <a:extLst>
              <a:ext uri="{FF2B5EF4-FFF2-40B4-BE49-F238E27FC236}">
                <a16:creationId xmlns:a16="http://schemas.microsoft.com/office/drawing/2014/main" id="{8FF9E71E-4BE3-4930-B819-7D0E1610FC53}"/>
              </a:ext>
            </a:extLst>
          </p:cNvPr>
          <p:cNvSpPr txBox="1"/>
          <p:nvPr/>
        </p:nvSpPr>
        <p:spPr>
          <a:xfrm>
            <a:off x="4789865" y="1085584"/>
            <a:ext cx="719470" cy="369332"/>
          </a:xfrm>
          <a:prstGeom prst="rect">
            <a:avLst/>
          </a:prstGeom>
          <a:noFill/>
        </p:spPr>
        <p:txBody>
          <a:bodyPr wrap="square" rtlCol="0">
            <a:spAutoFit/>
          </a:bodyPr>
          <a:lstStyle/>
          <a:p>
            <a:r>
              <a:rPr lang="en-US" cap="small" dirty="0"/>
              <a:t>Y</a:t>
            </a:r>
            <a:r>
              <a:rPr lang="en-US" baseline="30000" dirty="0"/>
              <a:t>&lt;3&gt;</a:t>
            </a:r>
          </a:p>
        </p:txBody>
      </p:sp>
      <p:sp>
        <p:nvSpPr>
          <p:cNvPr id="48" name="Rectangle: Rounded Corners 47">
            <a:extLst>
              <a:ext uri="{FF2B5EF4-FFF2-40B4-BE49-F238E27FC236}">
                <a16:creationId xmlns:a16="http://schemas.microsoft.com/office/drawing/2014/main" id="{364A4910-ECEE-4AF7-A692-4872A8131347}"/>
              </a:ext>
            </a:extLst>
          </p:cNvPr>
          <p:cNvSpPr/>
          <p:nvPr/>
        </p:nvSpPr>
        <p:spPr>
          <a:xfrm>
            <a:off x="6637606" y="2676825"/>
            <a:ext cx="618979" cy="9786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9" name="Straight Arrow Connector 48">
            <a:extLst>
              <a:ext uri="{FF2B5EF4-FFF2-40B4-BE49-F238E27FC236}">
                <a16:creationId xmlns:a16="http://schemas.microsoft.com/office/drawing/2014/main" id="{C478D1FE-636B-4718-9935-64741E787A2C}"/>
              </a:ext>
            </a:extLst>
          </p:cNvPr>
          <p:cNvCxnSpPr>
            <a:cxnSpLocks/>
            <a:endCxn id="48" idx="2"/>
          </p:cNvCxnSpPr>
          <p:nvPr/>
        </p:nvCxnSpPr>
        <p:spPr>
          <a:xfrm flipV="1">
            <a:off x="6947096" y="3655427"/>
            <a:ext cx="0" cy="94253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E6CFC86A-D2A8-48B3-A992-8FC3130C71FE}"/>
              </a:ext>
            </a:extLst>
          </p:cNvPr>
          <p:cNvCxnSpPr>
            <a:cxnSpLocks/>
            <a:endCxn id="48" idx="1"/>
          </p:cNvCxnSpPr>
          <p:nvPr/>
        </p:nvCxnSpPr>
        <p:spPr>
          <a:xfrm>
            <a:off x="5987015" y="3166126"/>
            <a:ext cx="650591"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7BB1FC42-6C11-4C17-9561-133D06926884}"/>
              </a:ext>
            </a:extLst>
          </p:cNvPr>
          <p:cNvSpPr txBox="1"/>
          <p:nvPr/>
        </p:nvSpPr>
        <p:spPr>
          <a:xfrm>
            <a:off x="6637606" y="4638380"/>
            <a:ext cx="1592875" cy="369332"/>
          </a:xfrm>
          <a:prstGeom prst="rect">
            <a:avLst/>
          </a:prstGeom>
          <a:noFill/>
        </p:spPr>
        <p:txBody>
          <a:bodyPr wrap="square" rtlCol="0">
            <a:spAutoFit/>
          </a:bodyPr>
          <a:lstStyle/>
          <a:p>
            <a:r>
              <a:rPr lang="en-US" dirty="0"/>
              <a:t>X</a:t>
            </a:r>
            <a:r>
              <a:rPr lang="en-US" baseline="30000" dirty="0"/>
              <a:t>&lt;t&gt;</a:t>
            </a:r>
          </a:p>
        </p:txBody>
      </p:sp>
      <p:sp>
        <p:nvSpPr>
          <p:cNvPr id="53" name="TextBox 52">
            <a:extLst>
              <a:ext uri="{FF2B5EF4-FFF2-40B4-BE49-F238E27FC236}">
                <a16:creationId xmlns:a16="http://schemas.microsoft.com/office/drawing/2014/main" id="{B6E786D4-CC9E-42C3-840F-277D438B6C89}"/>
              </a:ext>
            </a:extLst>
          </p:cNvPr>
          <p:cNvSpPr txBox="1"/>
          <p:nvPr/>
        </p:nvSpPr>
        <p:spPr>
          <a:xfrm>
            <a:off x="5887585" y="2765086"/>
            <a:ext cx="797095" cy="369332"/>
          </a:xfrm>
          <a:prstGeom prst="rect">
            <a:avLst/>
          </a:prstGeom>
          <a:noFill/>
        </p:spPr>
        <p:txBody>
          <a:bodyPr wrap="square" rtlCol="0">
            <a:spAutoFit/>
          </a:bodyPr>
          <a:lstStyle/>
          <a:p>
            <a:r>
              <a:rPr lang="en-US" dirty="0"/>
              <a:t>a</a:t>
            </a:r>
            <a:r>
              <a:rPr lang="en-US" baseline="30000" dirty="0"/>
              <a:t>&lt;t-1&gt;</a:t>
            </a:r>
          </a:p>
        </p:txBody>
      </p:sp>
      <p:sp>
        <p:nvSpPr>
          <p:cNvPr id="54" name="TextBox 53">
            <a:extLst>
              <a:ext uri="{FF2B5EF4-FFF2-40B4-BE49-F238E27FC236}">
                <a16:creationId xmlns:a16="http://schemas.microsoft.com/office/drawing/2014/main" id="{A5600F01-4028-4D0C-B919-B21858118651}"/>
              </a:ext>
            </a:extLst>
          </p:cNvPr>
          <p:cNvSpPr txBox="1"/>
          <p:nvPr/>
        </p:nvSpPr>
        <p:spPr>
          <a:xfrm>
            <a:off x="7556803" y="1100198"/>
            <a:ext cx="719470" cy="369332"/>
          </a:xfrm>
          <a:prstGeom prst="rect">
            <a:avLst/>
          </a:prstGeom>
          <a:noFill/>
        </p:spPr>
        <p:txBody>
          <a:bodyPr wrap="square" rtlCol="0">
            <a:spAutoFit/>
          </a:bodyPr>
          <a:lstStyle/>
          <a:p>
            <a:r>
              <a:rPr lang="en-US" cap="small" dirty="0"/>
              <a:t>Y</a:t>
            </a:r>
            <a:r>
              <a:rPr lang="en-US" baseline="30000" dirty="0"/>
              <a:t>&lt;t&gt;</a:t>
            </a:r>
          </a:p>
        </p:txBody>
      </p:sp>
      <p:cxnSp>
        <p:nvCxnSpPr>
          <p:cNvPr id="56" name="Straight Arrow Connector 55">
            <a:extLst>
              <a:ext uri="{FF2B5EF4-FFF2-40B4-BE49-F238E27FC236}">
                <a16:creationId xmlns:a16="http://schemas.microsoft.com/office/drawing/2014/main" id="{A81C5699-7029-42B5-8D7F-32F9D8F684C3}"/>
              </a:ext>
            </a:extLst>
          </p:cNvPr>
          <p:cNvCxnSpPr>
            <a:cxnSpLocks/>
          </p:cNvCxnSpPr>
          <p:nvPr/>
        </p:nvCxnSpPr>
        <p:spPr>
          <a:xfrm>
            <a:off x="4535439" y="3153912"/>
            <a:ext cx="750021" cy="396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96CEAABA-B762-49E5-988A-858A4CD96C09}"/>
              </a:ext>
            </a:extLst>
          </p:cNvPr>
          <p:cNvSpPr txBox="1"/>
          <p:nvPr/>
        </p:nvSpPr>
        <p:spPr>
          <a:xfrm>
            <a:off x="137276" y="4956303"/>
            <a:ext cx="9006724" cy="1938992"/>
          </a:xfrm>
          <a:prstGeom prst="rect">
            <a:avLst/>
          </a:prstGeom>
          <a:noFill/>
        </p:spPr>
        <p:txBody>
          <a:bodyPr wrap="square" rtlCol="0">
            <a:spAutoFit/>
          </a:bodyPr>
          <a:lstStyle/>
          <a:p>
            <a:r>
              <a:rPr lang="en-US" sz="2000" dirty="0"/>
              <a:t>a</a:t>
            </a:r>
            <a:r>
              <a:rPr lang="en-US" sz="2000" baseline="30000" dirty="0"/>
              <a:t>&lt;t&gt;  </a:t>
            </a:r>
            <a:r>
              <a:rPr lang="en-US" sz="2000" dirty="0"/>
              <a:t>=g(Waa*a</a:t>
            </a:r>
            <a:r>
              <a:rPr lang="en-US" sz="2000" baseline="30000" dirty="0"/>
              <a:t>&lt;t-1&gt; </a:t>
            </a:r>
            <a:r>
              <a:rPr lang="en-US" sz="2000" dirty="0"/>
              <a:t>+ Wax*X</a:t>
            </a:r>
            <a:r>
              <a:rPr lang="en-US" sz="2000" baseline="30000" dirty="0"/>
              <a:t>&lt;t&gt; </a:t>
            </a:r>
            <a:r>
              <a:rPr lang="en-US" sz="2000" dirty="0"/>
              <a:t>+ba) when g is an activation function (e.g.,  tahn, ReLU)</a:t>
            </a:r>
          </a:p>
          <a:p>
            <a:r>
              <a:rPr lang="en-US" sz="2000" dirty="0"/>
              <a:t>Y</a:t>
            </a:r>
            <a:r>
              <a:rPr lang="en-US" sz="2000" baseline="30000" dirty="0"/>
              <a:t>&lt;t&gt;  </a:t>
            </a:r>
            <a:r>
              <a:rPr lang="en-US" sz="2000" dirty="0"/>
              <a:t>=g(Wya*a</a:t>
            </a:r>
            <a:r>
              <a:rPr lang="en-US" sz="2000" baseline="30000" dirty="0"/>
              <a:t>&lt;t&gt; </a:t>
            </a:r>
            <a:r>
              <a:rPr lang="en-US" sz="2000" dirty="0"/>
              <a:t>+ by) when g is an activation function (e.g., sigmoid, softmax) </a:t>
            </a:r>
          </a:p>
          <a:p>
            <a:endParaRPr lang="en-US" sz="2000" dirty="0"/>
          </a:p>
          <a:p>
            <a:r>
              <a:rPr lang="en-US" sz="2000" dirty="0"/>
              <a:t>Note that a</a:t>
            </a:r>
            <a:r>
              <a:rPr lang="en-US" sz="2000" baseline="30000" dirty="0"/>
              <a:t>&lt;t&gt;</a:t>
            </a:r>
            <a:r>
              <a:rPr lang="en-US" sz="2000" dirty="0"/>
              <a:t> includes the information from previous X.  </a:t>
            </a:r>
          </a:p>
          <a:p>
            <a:r>
              <a:rPr lang="en-US" sz="2000" dirty="0"/>
              <a:t>If t = 10, how many parameters?</a:t>
            </a:r>
          </a:p>
        </p:txBody>
      </p:sp>
      <p:sp>
        <p:nvSpPr>
          <p:cNvPr id="58" name="TextBox 57">
            <a:extLst>
              <a:ext uri="{FF2B5EF4-FFF2-40B4-BE49-F238E27FC236}">
                <a16:creationId xmlns:a16="http://schemas.microsoft.com/office/drawing/2014/main" id="{A479616A-C06C-4376-8167-5B5029ED2440}"/>
              </a:ext>
            </a:extLst>
          </p:cNvPr>
          <p:cNvSpPr txBox="1"/>
          <p:nvPr/>
        </p:nvSpPr>
        <p:spPr>
          <a:xfrm>
            <a:off x="1459403" y="3953282"/>
            <a:ext cx="719470" cy="369332"/>
          </a:xfrm>
          <a:prstGeom prst="rect">
            <a:avLst/>
          </a:prstGeom>
          <a:noFill/>
        </p:spPr>
        <p:txBody>
          <a:bodyPr wrap="square" rtlCol="0">
            <a:spAutoFit/>
          </a:bodyPr>
          <a:lstStyle/>
          <a:p>
            <a:r>
              <a:rPr lang="en-US" dirty="0"/>
              <a:t>Wax</a:t>
            </a:r>
            <a:endParaRPr lang="en-US" baseline="30000" dirty="0"/>
          </a:p>
        </p:txBody>
      </p:sp>
      <p:cxnSp>
        <p:nvCxnSpPr>
          <p:cNvPr id="10" name="Connector: Elbow 9">
            <a:extLst>
              <a:ext uri="{FF2B5EF4-FFF2-40B4-BE49-F238E27FC236}">
                <a16:creationId xmlns:a16="http://schemas.microsoft.com/office/drawing/2014/main" id="{9BE9133C-640C-473A-8914-10323F244A7B}"/>
              </a:ext>
            </a:extLst>
          </p:cNvPr>
          <p:cNvCxnSpPr>
            <a:cxnSpLocks/>
            <a:endCxn id="54" idx="2"/>
          </p:cNvCxnSpPr>
          <p:nvPr/>
        </p:nvCxnSpPr>
        <p:spPr>
          <a:xfrm rot="5400000" flipH="1" flipV="1">
            <a:off x="6837964" y="1888151"/>
            <a:ext cx="1497194" cy="659953"/>
          </a:xfrm>
          <a:prstGeom prst="bentConnector3">
            <a:avLst>
              <a:gd name="adj1" fmla="val -17652"/>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81895D27-186F-421B-AA0F-49BB83B56FE8}"/>
              </a:ext>
            </a:extLst>
          </p:cNvPr>
          <p:cNvSpPr txBox="1"/>
          <p:nvPr/>
        </p:nvSpPr>
        <p:spPr>
          <a:xfrm>
            <a:off x="7387627" y="2788545"/>
            <a:ext cx="720678" cy="369332"/>
          </a:xfrm>
          <a:prstGeom prst="rect">
            <a:avLst/>
          </a:prstGeom>
          <a:noFill/>
        </p:spPr>
        <p:txBody>
          <a:bodyPr wrap="square" rtlCol="0">
            <a:spAutoFit/>
          </a:bodyPr>
          <a:lstStyle/>
          <a:p>
            <a:r>
              <a:rPr lang="en-US" dirty="0"/>
              <a:t>a</a:t>
            </a:r>
            <a:r>
              <a:rPr lang="en-US" baseline="30000" dirty="0"/>
              <a:t>&lt;t&gt;</a:t>
            </a:r>
          </a:p>
        </p:txBody>
      </p:sp>
      <p:sp>
        <p:nvSpPr>
          <p:cNvPr id="59" name="Rectangle: Rounded Corners 58">
            <a:extLst>
              <a:ext uri="{FF2B5EF4-FFF2-40B4-BE49-F238E27FC236}">
                <a16:creationId xmlns:a16="http://schemas.microsoft.com/office/drawing/2014/main" id="{00A967FA-92DC-4FFE-A58B-A989BACAB94F}"/>
              </a:ext>
            </a:extLst>
          </p:cNvPr>
          <p:cNvSpPr/>
          <p:nvPr/>
        </p:nvSpPr>
        <p:spPr>
          <a:xfrm>
            <a:off x="2016496" y="1656215"/>
            <a:ext cx="618979" cy="4758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C47FC82B-2ECD-4518-ADCF-5E0186B45A26}"/>
              </a:ext>
            </a:extLst>
          </p:cNvPr>
          <p:cNvSpPr/>
          <p:nvPr/>
        </p:nvSpPr>
        <p:spPr>
          <a:xfrm>
            <a:off x="3410315" y="1654664"/>
            <a:ext cx="618979" cy="4758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Rounded Corners 63">
            <a:extLst>
              <a:ext uri="{FF2B5EF4-FFF2-40B4-BE49-F238E27FC236}">
                <a16:creationId xmlns:a16="http://schemas.microsoft.com/office/drawing/2014/main" id="{8BABEBF8-1271-449A-8702-E878F6E48000}"/>
              </a:ext>
            </a:extLst>
          </p:cNvPr>
          <p:cNvSpPr/>
          <p:nvPr/>
        </p:nvSpPr>
        <p:spPr>
          <a:xfrm>
            <a:off x="4758466" y="1647999"/>
            <a:ext cx="618979" cy="4758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Rounded Corners 64">
            <a:extLst>
              <a:ext uri="{FF2B5EF4-FFF2-40B4-BE49-F238E27FC236}">
                <a16:creationId xmlns:a16="http://schemas.microsoft.com/office/drawing/2014/main" id="{16D14137-A37C-4C6D-AA57-02BE7FFBA214}"/>
              </a:ext>
            </a:extLst>
          </p:cNvPr>
          <p:cNvSpPr/>
          <p:nvPr/>
        </p:nvSpPr>
        <p:spPr>
          <a:xfrm>
            <a:off x="7604704" y="1669936"/>
            <a:ext cx="618979" cy="4758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5266BA73-457A-411B-94A8-1FD53FDA0CEB}"/>
              </a:ext>
            </a:extLst>
          </p:cNvPr>
          <p:cNvSpPr txBox="1"/>
          <p:nvPr/>
        </p:nvSpPr>
        <p:spPr>
          <a:xfrm>
            <a:off x="4565778" y="2794424"/>
            <a:ext cx="618979" cy="369332"/>
          </a:xfrm>
          <a:prstGeom prst="rect">
            <a:avLst/>
          </a:prstGeom>
          <a:noFill/>
        </p:spPr>
        <p:txBody>
          <a:bodyPr wrap="square" rtlCol="0">
            <a:spAutoFit/>
          </a:bodyPr>
          <a:lstStyle/>
          <a:p>
            <a:r>
              <a:rPr lang="en-US" dirty="0"/>
              <a:t>a</a:t>
            </a:r>
            <a:r>
              <a:rPr lang="en-US" baseline="30000" dirty="0"/>
              <a:t>&lt;3&gt;</a:t>
            </a:r>
          </a:p>
        </p:txBody>
      </p:sp>
    </p:spTree>
    <p:extLst>
      <p:ext uri="{BB962C8B-B14F-4D97-AF65-F5344CB8AC3E}">
        <p14:creationId xmlns:p14="http://schemas.microsoft.com/office/powerpoint/2010/main" val="3105765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F3D1-F5F8-48B6-BFEA-DB7753AEDA38}"/>
              </a:ext>
            </a:extLst>
          </p:cNvPr>
          <p:cNvSpPr txBox="1">
            <a:spLocks/>
          </p:cNvSpPr>
          <p:nvPr/>
        </p:nvSpPr>
        <p:spPr>
          <a:xfrm>
            <a:off x="0" y="8354"/>
            <a:ext cx="8980270" cy="96927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Machine Learning Project Workflow</a:t>
            </a:r>
            <a:endParaRPr lang="en-US" altLang="en-US" sz="4000" b="1" dirty="0">
              <a:solidFill>
                <a:schemeClr val="tx2">
                  <a:lumMod val="50000"/>
                  <a:lumOff val="50000"/>
                </a:schemeClr>
              </a:solidFill>
            </a:endParaRPr>
          </a:p>
        </p:txBody>
      </p:sp>
      <p:sp>
        <p:nvSpPr>
          <p:cNvPr id="3" name="Rectangle 2">
            <a:extLst>
              <a:ext uri="{FF2B5EF4-FFF2-40B4-BE49-F238E27FC236}">
                <a16:creationId xmlns:a16="http://schemas.microsoft.com/office/drawing/2014/main" id="{89A9F9F0-6639-48FF-B54A-1E200891A66C}"/>
              </a:ext>
            </a:extLst>
          </p:cNvPr>
          <p:cNvSpPr/>
          <p:nvPr/>
        </p:nvSpPr>
        <p:spPr>
          <a:xfrm>
            <a:off x="0" y="1495190"/>
            <a:ext cx="9144000" cy="3539430"/>
          </a:xfrm>
          <a:prstGeom prst="rect">
            <a:avLst/>
          </a:prstGeom>
        </p:spPr>
        <p:txBody>
          <a:bodyPr wrap="square">
            <a:spAutoFit/>
          </a:bodyPr>
          <a:lstStyle/>
          <a:p>
            <a:pPr marL="914400" lvl="1" indent="-571500">
              <a:buFont typeface="+mj-lt"/>
              <a:buAutoNum type="arabicPeriod"/>
            </a:pPr>
            <a:r>
              <a:rPr lang="en-US" altLang="en-US" sz="2800" dirty="0"/>
              <a:t>Identify the problems to solve</a:t>
            </a:r>
          </a:p>
          <a:p>
            <a:pPr marL="914400" lvl="1" indent="-571500">
              <a:buFont typeface="+mj-lt"/>
              <a:buAutoNum type="arabicPeriod"/>
            </a:pPr>
            <a:r>
              <a:rPr lang="en-US" altLang="en-US" sz="2800" dirty="0"/>
              <a:t>Acquire necessary data</a:t>
            </a:r>
          </a:p>
          <a:p>
            <a:pPr marL="914400" lvl="1" indent="-571500">
              <a:buFont typeface="+mj-lt"/>
              <a:buAutoNum type="arabicPeriod"/>
            </a:pPr>
            <a:r>
              <a:rPr lang="en-US" altLang="en-US" sz="2800" dirty="0"/>
              <a:t>Transform and clean data</a:t>
            </a:r>
          </a:p>
          <a:p>
            <a:pPr marL="914400" lvl="1" indent="-571500">
              <a:buFont typeface="+mj-lt"/>
              <a:buAutoNum type="arabicPeriod"/>
            </a:pPr>
            <a:r>
              <a:rPr lang="en-US" altLang="en-US" sz="2800" dirty="0"/>
              <a:t>Prepare train data and validation data</a:t>
            </a:r>
          </a:p>
          <a:p>
            <a:pPr marL="914400" lvl="1" indent="-571500">
              <a:buFont typeface="+mj-lt"/>
              <a:buAutoNum type="arabicPeriod"/>
            </a:pPr>
            <a:r>
              <a:rPr lang="en-US" altLang="en-US" sz="2800" dirty="0"/>
              <a:t>Select an algorithm</a:t>
            </a:r>
          </a:p>
          <a:p>
            <a:pPr marL="914400" lvl="1" indent="-571500">
              <a:buFont typeface="+mj-lt"/>
              <a:buAutoNum type="arabicPeriod"/>
            </a:pPr>
            <a:r>
              <a:rPr lang="en-US" altLang="en-US" sz="2800" dirty="0"/>
              <a:t>Train an algorithm with train data</a:t>
            </a:r>
          </a:p>
          <a:p>
            <a:pPr marL="914400" lvl="1" indent="-571500">
              <a:buFont typeface="+mj-lt"/>
              <a:buAutoNum type="arabicPeriod"/>
            </a:pPr>
            <a:r>
              <a:rPr lang="en-US" altLang="en-US" sz="2800" dirty="0"/>
              <a:t>Validate the trained model with validation data</a:t>
            </a:r>
          </a:p>
          <a:p>
            <a:pPr marL="914400" lvl="1" indent="-571500">
              <a:buFont typeface="+mj-lt"/>
              <a:buAutoNum type="arabicPeriod"/>
            </a:pPr>
            <a:r>
              <a:rPr lang="en-US" altLang="en-US" sz="2800" dirty="0"/>
              <a:t>Solve the problems/predict with the validated model</a:t>
            </a:r>
          </a:p>
        </p:txBody>
      </p:sp>
    </p:spTree>
    <p:extLst>
      <p:ext uri="{BB962C8B-B14F-4D97-AF65-F5344CB8AC3E}">
        <p14:creationId xmlns:p14="http://schemas.microsoft.com/office/powerpoint/2010/main" val="35630170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DD5B1C6-C3F9-4838-820F-BF4A10A02213}"/>
              </a:ext>
            </a:extLst>
          </p:cNvPr>
          <p:cNvSpPr txBox="1">
            <a:spLocks/>
          </p:cNvSpPr>
          <p:nvPr/>
        </p:nvSpPr>
        <p:spPr>
          <a:xfrm>
            <a:off x="14264" y="-34578"/>
            <a:ext cx="9129736"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More Complex RNN Structure and algorithm</a:t>
            </a:r>
            <a:endParaRPr lang="en-US" altLang="en-US" sz="4000" b="1" dirty="0">
              <a:solidFill>
                <a:schemeClr val="tx2">
                  <a:lumMod val="50000"/>
                  <a:lumOff val="50000"/>
                </a:schemeClr>
              </a:solidFill>
            </a:endParaRPr>
          </a:p>
        </p:txBody>
      </p:sp>
      <p:pic>
        <p:nvPicPr>
          <p:cNvPr id="4" name="Picture 3">
            <a:extLst>
              <a:ext uri="{FF2B5EF4-FFF2-40B4-BE49-F238E27FC236}">
                <a16:creationId xmlns:a16="http://schemas.microsoft.com/office/drawing/2014/main" id="{92FC5534-59B7-4DB9-9017-7BBE76C33422}"/>
              </a:ext>
            </a:extLst>
          </p:cNvPr>
          <p:cNvPicPr>
            <a:picLocks noChangeAspect="1"/>
          </p:cNvPicPr>
          <p:nvPr/>
        </p:nvPicPr>
        <p:blipFill>
          <a:blip r:embed="rId2"/>
          <a:stretch>
            <a:fillRect/>
          </a:stretch>
        </p:blipFill>
        <p:spPr>
          <a:xfrm>
            <a:off x="135548" y="3314700"/>
            <a:ext cx="4295775" cy="3543300"/>
          </a:xfrm>
          <a:prstGeom prst="rect">
            <a:avLst/>
          </a:prstGeom>
        </p:spPr>
      </p:pic>
      <p:pic>
        <p:nvPicPr>
          <p:cNvPr id="5" name="Picture 4">
            <a:extLst>
              <a:ext uri="{FF2B5EF4-FFF2-40B4-BE49-F238E27FC236}">
                <a16:creationId xmlns:a16="http://schemas.microsoft.com/office/drawing/2014/main" id="{1CC28CF6-0822-48BC-91C7-0C5B1C4A836B}"/>
              </a:ext>
            </a:extLst>
          </p:cNvPr>
          <p:cNvPicPr>
            <a:picLocks noChangeAspect="1"/>
          </p:cNvPicPr>
          <p:nvPr/>
        </p:nvPicPr>
        <p:blipFill>
          <a:blip r:embed="rId3"/>
          <a:stretch>
            <a:fillRect/>
          </a:stretch>
        </p:blipFill>
        <p:spPr>
          <a:xfrm>
            <a:off x="4119308" y="4087444"/>
            <a:ext cx="5024692" cy="3019425"/>
          </a:xfrm>
          <a:prstGeom prst="rect">
            <a:avLst/>
          </a:prstGeom>
        </p:spPr>
      </p:pic>
      <p:sp>
        <p:nvSpPr>
          <p:cNvPr id="6" name="TextBox 5">
            <a:extLst>
              <a:ext uri="{FF2B5EF4-FFF2-40B4-BE49-F238E27FC236}">
                <a16:creationId xmlns:a16="http://schemas.microsoft.com/office/drawing/2014/main" id="{FFD931D8-4641-49B0-BABB-B42FE77D9D04}"/>
              </a:ext>
            </a:extLst>
          </p:cNvPr>
          <p:cNvSpPr txBox="1"/>
          <p:nvPr/>
        </p:nvSpPr>
        <p:spPr>
          <a:xfrm>
            <a:off x="0" y="1394546"/>
            <a:ext cx="4417059" cy="2031325"/>
          </a:xfrm>
          <a:prstGeom prst="rect">
            <a:avLst/>
          </a:prstGeom>
          <a:noFill/>
        </p:spPr>
        <p:txBody>
          <a:bodyPr wrap="square" rtlCol="0">
            <a:spAutoFit/>
          </a:bodyPr>
          <a:lstStyle/>
          <a:p>
            <a:r>
              <a:rPr lang="en-US" dirty="0"/>
              <a:t>GRU ( Gated Recurrent Unit) – A gating mechanism in RNN</a:t>
            </a:r>
          </a:p>
          <a:p>
            <a:pPr marL="285750" indent="-285750">
              <a:buFont typeface="Arial" panose="020B0604020202020204" pitchFamily="34" charset="0"/>
              <a:buChar char="•"/>
            </a:pPr>
            <a:r>
              <a:rPr lang="en-US" dirty="0"/>
              <a:t>GRUs have been shown to exhibit better performance on smaller datasets.</a:t>
            </a:r>
          </a:p>
          <a:p>
            <a:pPr marL="285750" indent="-285750">
              <a:buFont typeface="Arial" panose="020B0604020202020204" pitchFamily="34" charset="0"/>
              <a:buChar char="•"/>
            </a:pPr>
            <a:r>
              <a:rPr lang="en-US" dirty="0"/>
              <a:t>GRUs have fewer parameters than LSTM, as they lack an output gate.</a:t>
            </a:r>
          </a:p>
          <a:p>
            <a:endParaRPr lang="en-US" dirty="0"/>
          </a:p>
        </p:txBody>
      </p:sp>
      <p:sp>
        <p:nvSpPr>
          <p:cNvPr id="7" name="TextBox 6">
            <a:extLst>
              <a:ext uri="{FF2B5EF4-FFF2-40B4-BE49-F238E27FC236}">
                <a16:creationId xmlns:a16="http://schemas.microsoft.com/office/drawing/2014/main" id="{9D3DC9E5-4099-4DCA-9779-77888845BA01}"/>
              </a:ext>
            </a:extLst>
          </p:cNvPr>
          <p:cNvSpPr txBox="1"/>
          <p:nvPr/>
        </p:nvSpPr>
        <p:spPr>
          <a:xfrm>
            <a:off x="4355659" y="1260843"/>
            <a:ext cx="4788341" cy="2862322"/>
          </a:xfrm>
          <a:prstGeom prst="rect">
            <a:avLst/>
          </a:prstGeom>
          <a:noFill/>
        </p:spPr>
        <p:txBody>
          <a:bodyPr wrap="square" rtlCol="0">
            <a:spAutoFit/>
          </a:bodyPr>
          <a:lstStyle/>
          <a:p>
            <a:r>
              <a:rPr lang="en-US" dirty="0"/>
              <a:t>LSTM (Long Short-Term Memory Unit) </a:t>
            </a:r>
          </a:p>
          <a:p>
            <a:pPr marL="285750" indent="-285750">
              <a:buFont typeface="Arial" panose="020B0604020202020204" pitchFamily="34" charset="0"/>
              <a:buChar char="•"/>
            </a:pPr>
            <a:r>
              <a:rPr lang="en-US" dirty="0"/>
              <a:t>It is composed of 3 gates – input, forget and output. </a:t>
            </a:r>
          </a:p>
          <a:p>
            <a:pPr marL="285750" indent="-285750">
              <a:buFont typeface="Arial" panose="020B0604020202020204" pitchFamily="34" charset="0"/>
              <a:buChar char="•"/>
            </a:pPr>
            <a:r>
              <a:rPr lang="en-US" dirty="0"/>
              <a:t>LSTM remembers values over arbitrary time intervals and the 3 gates regulate the flow of information into and out of LSTM unit. </a:t>
            </a:r>
          </a:p>
          <a:p>
            <a:pPr marL="285750" indent="-285750">
              <a:buFont typeface="Arial" panose="020B0604020202020204" pitchFamily="34" charset="0"/>
              <a:buChar char="•"/>
            </a:pPr>
            <a:r>
              <a:rPr lang="en-US" dirty="0"/>
              <a:t>LSTMs were developed to deal with the vanishing gradient problems.</a:t>
            </a:r>
          </a:p>
          <a:p>
            <a:pPr marL="285750" indent="-285750">
              <a:buFont typeface="Arial" panose="020B0604020202020204" pitchFamily="34" charset="0"/>
              <a:buChar char="•"/>
            </a:pPr>
            <a:r>
              <a:rPr lang="en-US" dirty="0"/>
              <a:t>Relative insensitivity to gap length is an advantage of LSTM over RNNs.</a:t>
            </a:r>
          </a:p>
        </p:txBody>
      </p:sp>
    </p:spTree>
    <p:extLst>
      <p:ext uri="{BB962C8B-B14F-4D97-AF65-F5344CB8AC3E}">
        <p14:creationId xmlns:p14="http://schemas.microsoft.com/office/powerpoint/2010/main" val="31949450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C87D-4762-46C1-85E9-ED60A92604E3}"/>
              </a:ext>
            </a:extLst>
          </p:cNvPr>
          <p:cNvSpPr txBox="1">
            <a:spLocks/>
          </p:cNvSpPr>
          <p:nvPr/>
        </p:nvSpPr>
        <p:spPr>
          <a:xfrm>
            <a:off x="14264" y="-34578"/>
            <a:ext cx="8252141"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Popular RNN Architecture</a:t>
            </a:r>
            <a:endParaRPr lang="en-US" altLang="en-US" sz="4000" b="1" dirty="0">
              <a:solidFill>
                <a:schemeClr val="tx2">
                  <a:lumMod val="50000"/>
                  <a:lumOff val="50000"/>
                </a:schemeClr>
              </a:solidFill>
            </a:endParaRPr>
          </a:p>
        </p:txBody>
      </p:sp>
      <p:pic>
        <p:nvPicPr>
          <p:cNvPr id="3" name="Picture 2">
            <a:extLst>
              <a:ext uri="{FF2B5EF4-FFF2-40B4-BE49-F238E27FC236}">
                <a16:creationId xmlns:a16="http://schemas.microsoft.com/office/drawing/2014/main" id="{445A2623-942C-4A9B-B0E2-A1BABBC22698}"/>
              </a:ext>
            </a:extLst>
          </p:cNvPr>
          <p:cNvPicPr>
            <a:picLocks noChangeAspect="1"/>
          </p:cNvPicPr>
          <p:nvPr/>
        </p:nvPicPr>
        <p:blipFill>
          <a:blip r:embed="rId2"/>
          <a:stretch>
            <a:fillRect/>
          </a:stretch>
        </p:blipFill>
        <p:spPr>
          <a:xfrm>
            <a:off x="307658" y="1791433"/>
            <a:ext cx="3786784" cy="2161589"/>
          </a:xfrm>
          <a:prstGeom prst="rect">
            <a:avLst/>
          </a:prstGeom>
        </p:spPr>
      </p:pic>
      <p:pic>
        <p:nvPicPr>
          <p:cNvPr id="4" name="Picture 3">
            <a:extLst>
              <a:ext uri="{FF2B5EF4-FFF2-40B4-BE49-F238E27FC236}">
                <a16:creationId xmlns:a16="http://schemas.microsoft.com/office/drawing/2014/main" id="{B7FEBD73-1E09-47AA-BC5D-4758A0C7BF31}"/>
              </a:ext>
            </a:extLst>
          </p:cNvPr>
          <p:cNvPicPr>
            <a:picLocks noChangeAspect="1"/>
          </p:cNvPicPr>
          <p:nvPr/>
        </p:nvPicPr>
        <p:blipFill>
          <a:blip r:embed="rId3"/>
          <a:stretch>
            <a:fillRect/>
          </a:stretch>
        </p:blipFill>
        <p:spPr>
          <a:xfrm>
            <a:off x="4867422" y="1597786"/>
            <a:ext cx="4093625" cy="2355236"/>
          </a:xfrm>
          <a:prstGeom prst="rect">
            <a:avLst/>
          </a:prstGeom>
        </p:spPr>
      </p:pic>
      <p:pic>
        <p:nvPicPr>
          <p:cNvPr id="5" name="Picture 4">
            <a:extLst>
              <a:ext uri="{FF2B5EF4-FFF2-40B4-BE49-F238E27FC236}">
                <a16:creationId xmlns:a16="http://schemas.microsoft.com/office/drawing/2014/main" id="{126901A7-FBF8-4A6C-A3D0-D28314CB14AA}"/>
              </a:ext>
            </a:extLst>
          </p:cNvPr>
          <p:cNvPicPr>
            <a:picLocks noChangeAspect="1"/>
          </p:cNvPicPr>
          <p:nvPr/>
        </p:nvPicPr>
        <p:blipFill>
          <a:blip r:embed="rId4"/>
          <a:stretch>
            <a:fillRect/>
          </a:stretch>
        </p:blipFill>
        <p:spPr>
          <a:xfrm>
            <a:off x="93737" y="4403187"/>
            <a:ext cx="4046597" cy="1931084"/>
          </a:xfrm>
          <a:prstGeom prst="rect">
            <a:avLst/>
          </a:prstGeom>
        </p:spPr>
      </p:pic>
      <p:pic>
        <p:nvPicPr>
          <p:cNvPr id="6" name="Picture 5">
            <a:extLst>
              <a:ext uri="{FF2B5EF4-FFF2-40B4-BE49-F238E27FC236}">
                <a16:creationId xmlns:a16="http://schemas.microsoft.com/office/drawing/2014/main" id="{34B8B578-7881-4123-B3CF-5BD2177831BD}"/>
              </a:ext>
            </a:extLst>
          </p:cNvPr>
          <p:cNvPicPr>
            <a:picLocks noChangeAspect="1"/>
          </p:cNvPicPr>
          <p:nvPr/>
        </p:nvPicPr>
        <p:blipFill>
          <a:blip r:embed="rId5"/>
          <a:stretch>
            <a:fillRect/>
          </a:stretch>
        </p:blipFill>
        <p:spPr>
          <a:xfrm>
            <a:off x="4358274" y="4743121"/>
            <a:ext cx="4785726" cy="1251216"/>
          </a:xfrm>
          <a:prstGeom prst="rect">
            <a:avLst/>
          </a:prstGeom>
        </p:spPr>
      </p:pic>
      <p:sp>
        <p:nvSpPr>
          <p:cNvPr id="8" name="TextBox 7">
            <a:extLst>
              <a:ext uri="{FF2B5EF4-FFF2-40B4-BE49-F238E27FC236}">
                <a16:creationId xmlns:a16="http://schemas.microsoft.com/office/drawing/2014/main" id="{B7B04185-5765-43C1-B926-667DE35AC2DF}"/>
              </a:ext>
            </a:extLst>
          </p:cNvPr>
          <p:cNvSpPr txBox="1"/>
          <p:nvPr/>
        </p:nvSpPr>
        <p:spPr>
          <a:xfrm>
            <a:off x="14264" y="1181686"/>
            <a:ext cx="5036038" cy="646331"/>
          </a:xfrm>
          <a:prstGeom prst="rect">
            <a:avLst/>
          </a:prstGeom>
          <a:noFill/>
        </p:spPr>
        <p:txBody>
          <a:bodyPr wrap="square" rtlCol="0">
            <a:spAutoFit/>
          </a:bodyPr>
          <a:lstStyle/>
          <a:p>
            <a:pPr marL="285750" indent="-285750">
              <a:buFont typeface="Arial" panose="020B0604020202020204" pitchFamily="34" charset="0"/>
              <a:buChar char="•"/>
            </a:pPr>
            <a:r>
              <a:rPr lang="en-US" dirty="0"/>
              <a:t>Training on Embedding Matrix. Text notation.  When # of inputs = # of outputs</a:t>
            </a:r>
          </a:p>
        </p:txBody>
      </p:sp>
      <p:sp>
        <p:nvSpPr>
          <p:cNvPr id="9" name="TextBox 8">
            <a:extLst>
              <a:ext uri="{FF2B5EF4-FFF2-40B4-BE49-F238E27FC236}">
                <a16:creationId xmlns:a16="http://schemas.microsoft.com/office/drawing/2014/main" id="{EDC866FD-D94A-409D-8EF5-50EA2EC1829E}"/>
              </a:ext>
            </a:extLst>
          </p:cNvPr>
          <p:cNvSpPr txBox="1"/>
          <p:nvPr/>
        </p:nvSpPr>
        <p:spPr>
          <a:xfrm>
            <a:off x="4911652" y="1240454"/>
            <a:ext cx="4093625" cy="646331"/>
          </a:xfrm>
          <a:prstGeom prst="rect">
            <a:avLst/>
          </a:prstGeom>
          <a:noFill/>
        </p:spPr>
        <p:txBody>
          <a:bodyPr wrap="square" rtlCol="0">
            <a:spAutoFit/>
          </a:bodyPr>
          <a:lstStyle/>
          <a:p>
            <a:pPr marL="285750" indent="-285750">
              <a:buFont typeface="Arial" panose="020B0604020202020204" pitchFamily="34" charset="0"/>
              <a:buChar char="•"/>
            </a:pPr>
            <a:r>
              <a:rPr lang="en-US" dirty="0"/>
              <a:t>Sentimental Analysis (PV signal)      x = text, y = 0/1 or 1 to 5</a:t>
            </a:r>
          </a:p>
        </p:txBody>
      </p:sp>
      <p:sp>
        <p:nvSpPr>
          <p:cNvPr id="10" name="TextBox 9">
            <a:extLst>
              <a:ext uri="{FF2B5EF4-FFF2-40B4-BE49-F238E27FC236}">
                <a16:creationId xmlns:a16="http://schemas.microsoft.com/office/drawing/2014/main" id="{F4F41AB1-C19F-42A7-BAE4-27EF64644FAA}"/>
              </a:ext>
            </a:extLst>
          </p:cNvPr>
          <p:cNvSpPr txBox="1"/>
          <p:nvPr/>
        </p:nvSpPr>
        <p:spPr>
          <a:xfrm>
            <a:off x="93737" y="3756856"/>
            <a:ext cx="4307546" cy="646331"/>
          </a:xfrm>
          <a:prstGeom prst="rect">
            <a:avLst/>
          </a:prstGeom>
          <a:noFill/>
        </p:spPr>
        <p:txBody>
          <a:bodyPr wrap="square" rtlCol="0">
            <a:spAutoFit/>
          </a:bodyPr>
          <a:lstStyle/>
          <a:p>
            <a:pPr marL="285750" indent="-285750">
              <a:buFont typeface="Arial" panose="020B0604020202020204" pitchFamily="34" charset="0"/>
              <a:buChar char="•"/>
            </a:pPr>
            <a:r>
              <a:rPr lang="en-US" dirty="0"/>
              <a:t>Music generation.  Picture Description. x= vector, y = text</a:t>
            </a:r>
          </a:p>
        </p:txBody>
      </p:sp>
      <p:sp>
        <p:nvSpPr>
          <p:cNvPr id="11" name="TextBox 10">
            <a:extLst>
              <a:ext uri="{FF2B5EF4-FFF2-40B4-BE49-F238E27FC236}">
                <a16:creationId xmlns:a16="http://schemas.microsoft.com/office/drawing/2014/main" id="{A9045F98-4548-40B3-9C6C-0414DB110F30}"/>
              </a:ext>
            </a:extLst>
          </p:cNvPr>
          <p:cNvSpPr txBox="1"/>
          <p:nvPr/>
        </p:nvSpPr>
        <p:spPr>
          <a:xfrm>
            <a:off x="4358274" y="4045956"/>
            <a:ext cx="44036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Machine translation.   </a:t>
            </a:r>
          </a:p>
          <a:p>
            <a:r>
              <a:rPr lang="en-US" dirty="0"/>
              <a:t>     x = text in English, y = text in French</a:t>
            </a:r>
          </a:p>
        </p:txBody>
      </p:sp>
    </p:spTree>
    <p:extLst>
      <p:ext uri="{BB962C8B-B14F-4D97-AF65-F5344CB8AC3E}">
        <p14:creationId xmlns:p14="http://schemas.microsoft.com/office/powerpoint/2010/main" val="41397420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7A25-46F7-417B-93D0-1F5983B566C8}"/>
              </a:ext>
            </a:extLst>
          </p:cNvPr>
          <p:cNvSpPr txBox="1">
            <a:spLocks/>
          </p:cNvSpPr>
          <p:nvPr/>
        </p:nvSpPr>
        <p:spPr>
          <a:xfrm>
            <a:off x="14264" y="-34578"/>
            <a:ext cx="9129736"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Bidirectional Recurrent Neural Network (BRNN)</a:t>
            </a:r>
            <a:endParaRPr lang="en-US" altLang="en-US" sz="4000" b="1" dirty="0">
              <a:solidFill>
                <a:schemeClr val="tx2">
                  <a:lumMod val="50000"/>
                  <a:lumOff val="50000"/>
                </a:schemeClr>
              </a:solidFill>
            </a:endParaRPr>
          </a:p>
        </p:txBody>
      </p:sp>
      <p:pic>
        <p:nvPicPr>
          <p:cNvPr id="3" name="Picture 2">
            <a:extLst>
              <a:ext uri="{FF2B5EF4-FFF2-40B4-BE49-F238E27FC236}">
                <a16:creationId xmlns:a16="http://schemas.microsoft.com/office/drawing/2014/main" id="{4D41CFC7-ADC6-46A1-86D4-8EC565BB36FF}"/>
              </a:ext>
            </a:extLst>
          </p:cNvPr>
          <p:cNvPicPr>
            <a:picLocks noChangeAspect="1"/>
          </p:cNvPicPr>
          <p:nvPr/>
        </p:nvPicPr>
        <p:blipFill>
          <a:blip r:embed="rId2"/>
          <a:stretch>
            <a:fillRect/>
          </a:stretch>
        </p:blipFill>
        <p:spPr>
          <a:xfrm>
            <a:off x="864284" y="1157726"/>
            <a:ext cx="6515100" cy="2562225"/>
          </a:xfrm>
          <a:prstGeom prst="rect">
            <a:avLst/>
          </a:prstGeom>
        </p:spPr>
      </p:pic>
      <p:sp>
        <p:nvSpPr>
          <p:cNvPr id="4" name="Title 1">
            <a:extLst>
              <a:ext uri="{FF2B5EF4-FFF2-40B4-BE49-F238E27FC236}">
                <a16:creationId xmlns:a16="http://schemas.microsoft.com/office/drawing/2014/main" id="{5D4D6019-27B2-40F0-BE13-DE3B9E405D01}"/>
              </a:ext>
            </a:extLst>
          </p:cNvPr>
          <p:cNvSpPr txBox="1">
            <a:spLocks/>
          </p:cNvSpPr>
          <p:nvPr/>
        </p:nvSpPr>
        <p:spPr>
          <a:xfrm>
            <a:off x="0" y="3608857"/>
            <a:ext cx="8928573" cy="35234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342900" indent="-342900">
              <a:buFont typeface="Arial" panose="020B0604020202020204" pitchFamily="34" charset="0"/>
              <a:buChar char="•"/>
            </a:pPr>
            <a:r>
              <a:rPr lang="en-US" sz="2400" dirty="0">
                <a:latin typeface="+mn-lt"/>
              </a:rPr>
              <a:t>Introduction of BRNN– RNN which learns both directions. </a:t>
            </a:r>
          </a:p>
          <a:p>
            <a:pPr marL="342900" indent="-342900">
              <a:buFont typeface="Arial" panose="020B0604020202020204" pitchFamily="34" charset="0"/>
              <a:buChar char="•"/>
            </a:pPr>
            <a:r>
              <a:rPr lang="en-US" sz="2400" dirty="0">
                <a:latin typeface="+mn-lt"/>
              </a:rPr>
              <a:t>Forward and backward learning of the same input. </a:t>
            </a:r>
          </a:p>
          <a:p>
            <a:pPr marL="342900" indent="-342900">
              <a:buFont typeface="Arial" panose="020B0604020202020204" pitchFamily="34" charset="0"/>
              <a:buChar char="•"/>
            </a:pPr>
            <a:r>
              <a:rPr lang="en-US" sz="2400" dirty="0">
                <a:latin typeface="+mn-lt"/>
              </a:rPr>
              <a:t>It reads the whole sentence. A great model of NLP. </a:t>
            </a:r>
          </a:p>
          <a:p>
            <a:pPr marL="342900" indent="-342900">
              <a:buFont typeface="Arial" panose="020B0604020202020204" pitchFamily="34" charset="0"/>
              <a:buChar char="•"/>
            </a:pPr>
            <a:r>
              <a:rPr lang="en-US" sz="2400" dirty="0">
                <a:latin typeface="+mn-lt"/>
              </a:rPr>
              <a:t>Examples</a:t>
            </a:r>
          </a:p>
          <a:p>
            <a:pPr marL="800100" lvl="1" indent="-342900">
              <a:buFont typeface="Arial" panose="020B0604020202020204" pitchFamily="34" charset="0"/>
              <a:buChar char="•"/>
            </a:pPr>
            <a:r>
              <a:rPr lang="en-US" sz="2100" dirty="0"/>
              <a:t>He said, “Teddy bears are on sale!”</a:t>
            </a:r>
          </a:p>
          <a:p>
            <a:pPr marL="800100" lvl="1" indent="-342900">
              <a:buFont typeface="Arial" panose="020B0604020202020204" pitchFamily="34" charset="0"/>
              <a:buChar char="•"/>
            </a:pPr>
            <a:r>
              <a:rPr lang="en-US" sz="2100" dirty="0">
                <a:latin typeface="+mn-lt"/>
              </a:rPr>
              <a:t>He said</a:t>
            </a:r>
            <a:r>
              <a:rPr lang="en-US" sz="2100" dirty="0"/>
              <a:t>, “Teddy Roosevelt was a great President!”</a:t>
            </a:r>
          </a:p>
          <a:p>
            <a:pPr marL="342900" indent="-342900">
              <a:buFont typeface="Arial" panose="020B0604020202020204" pitchFamily="34" charset="0"/>
              <a:buChar char="•"/>
            </a:pPr>
            <a:r>
              <a:rPr lang="en-US" sz="2400" dirty="0">
                <a:latin typeface="+mn-lt"/>
              </a:rPr>
              <a:t>Traditional RNN can’t tell the difference between two sentences until </a:t>
            </a:r>
            <a:r>
              <a:rPr lang="en-US" sz="2400" dirty="0"/>
              <a:t>Teddy. </a:t>
            </a:r>
          </a:p>
          <a:p>
            <a:pPr marL="342900" indent="-342900">
              <a:buFont typeface="Arial" panose="020B0604020202020204" pitchFamily="34" charset="0"/>
              <a:buChar char="•"/>
            </a:pPr>
            <a:r>
              <a:rPr lang="en-US" sz="2400" dirty="0">
                <a:latin typeface="+mn-lt"/>
              </a:rPr>
              <a:t>BR</a:t>
            </a:r>
            <a:r>
              <a:rPr lang="en-US" sz="2400" dirty="0"/>
              <a:t>NN can tell the difference. </a:t>
            </a:r>
            <a:r>
              <a:rPr lang="en-US" sz="2400" dirty="0">
                <a:latin typeface="+mn-lt"/>
              </a:rPr>
              <a:t> </a:t>
            </a:r>
          </a:p>
          <a:p>
            <a:endParaRPr lang="en-US" sz="2400" dirty="0">
              <a:latin typeface="+mn-lt"/>
            </a:endParaRPr>
          </a:p>
          <a:p>
            <a:pPr marL="342900" indent="-34290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28385828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BDB4-599A-469D-A1FC-7BB81B953B57}"/>
              </a:ext>
            </a:extLst>
          </p:cNvPr>
          <p:cNvSpPr txBox="1">
            <a:spLocks/>
          </p:cNvSpPr>
          <p:nvPr/>
        </p:nvSpPr>
        <p:spPr>
          <a:xfrm>
            <a:off x="14264" y="-34578"/>
            <a:ext cx="9129735"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Natural Language Processing (NLP) using RNN</a:t>
            </a:r>
            <a:endParaRPr lang="en-US" altLang="en-US" sz="4000" b="1" dirty="0">
              <a:solidFill>
                <a:schemeClr val="tx2">
                  <a:lumMod val="50000"/>
                  <a:lumOff val="50000"/>
                </a:schemeClr>
              </a:solidFill>
            </a:endParaRPr>
          </a:p>
        </p:txBody>
      </p:sp>
      <p:sp>
        <p:nvSpPr>
          <p:cNvPr id="3" name="Title 1">
            <a:extLst>
              <a:ext uri="{FF2B5EF4-FFF2-40B4-BE49-F238E27FC236}">
                <a16:creationId xmlns:a16="http://schemas.microsoft.com/office/drawing/2014/main" id="{5BB8CA32-9A69-448B-B202-F3E01114554C}"/>
              </a:ext>
            </a:extLst>
          </p:cNvPr>
          <p:cNvSpPr txBox="1">
            <a:spLocks/>
          </p:cNvSpPr>
          <p:nvPr/>
        </p:nvSpPr>
        <p:spPr>
          <a:xfrm>
            <a:off x="215426" y="1073750"/>
            <a:ext cx="8928573" cy="567401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342900" indent="-342900">
              <a:buFont typeface="Arial" panose="020B0604020202020204" pitchFamily="34" charset="0"/>
              <a:buChar char="•"/>
            </a:pPr>
            <a:r>
              <a:rPr lang="en-US" sz="2400" dirty="0">
                <a:latin typeface="+mn-lt"/>
              </a:rPr>
              <a:t>Introduction of NLP – An area of artificial intelligence on an interaction between computer and human natural language.  ML which programs computers to process and analyze natural language data. </a:t>
            </a:r>
          </a:p>
          <a:p>
            <a:pPr marL="342900" indent="-342900">
              <a:buFont typeface="Arial" panose="020B0604020202020204" pitchFamily="34" charset="0"/>
              <a:buChar char="•"/>
            </a:pPr>
            <a:r>
              <a:rPr lang="en-US" sz="2400" dirty="0">
                <a:latin typeface="+mn-lt"/>
              </a:rPr>
              <a:t>Input data</a:t>
            </a:r>
          </a:p>
          <a:p>
            <a:pPr marL="800100" lvl="1" indent="-342900">
              <a:buFont typeface="Arial" panose="020B0604020202020204" pitchFamily="34" charset="0"/>
              <a:buChar char="•"/>
            </a:pPr>
            <a:r>
              <a:rPr lang="en-US" sz="2100" dirty="0">
                <a:latin typeface="+mn-lt"/>
              </a:rPr>
              <a:t>Embedding – representing eac</a:t>
            </a:r>
            <a:r>
              <a:rPr lang="en-US" sz="2100" dirty="0"/>
              <a:t>h word to vectors of numbers</a:t>
            </a:r>
          </a:p>
          <a:p>
            <a:pPr marL="1257300" lvl="2" indent="-342900">
              <a:buFont typeface="Arial" panose="020B0604020202020204" pitchFamily="34" charset="0"/>
              <a:buChar char="•"/>
            </a:pPr>
            <a:r>
              <a:rPr lang="en-US" sz="2100" dirty="0">
                <a:latin typeface="+mn-lt"/>
              </a:rPr>
              <a:t>Glove (Global vectors for word representation)</a:t>
            </a:r>
          </a:p>
          <a:p>
            <a:pPr marL="1714500" lvl="3" indent="-342900">
              <a:buFont typeface="Arial" panose="020B0604020202020204" pitchFamily="34" charset="0"/>
              <a:buChar char="•"/>
            </a:pPr>
            <a:r>
              <a:rPr lang="en-US" sz="2100" dirty="0"/>
              <a:t>400K words</a:t>
            </a:r>
          </a:p>
          <a:p>
            <a:pPr marL="1714500" lvl="3" indent="-342900">
              <a:buFont typeface="Arial" panose="020B0604020202020204" pitchFamily="34" charset="0"/>
              <a:buChar char="•"/>
            </a:pPr>
            <a:r>
              <a:rPr lang="en-US" sz="2100" dirty="0"/>
              <a:t>Each word represented by 50 dimensional vector </a:t>
            </a:r>
          </a:p>
          <a:p>
            <a:pPr marL="1714500" lvl="3" indent="-342900">
              <a:buFont typeface="Arial" panose="020B0604020202020204" pitchFamily="34" charset="0"/>
              <a:buChar char="•"/>
            </a:pPr>
            <a:r>
              <a:rPr lang="en-US" sz="2100" dirty="0"/>
              <a:t>e</a:t>
            </a:r>
            <a:r>
              <a:rPr lang="en-US" sz="2100" baseline="-25000" dirty="0"/>
              <a:t>the</a:t>
            </a:r>
            <a:r>
              <a:rPr lang="en-US" sz="2100" dirty="0"/>
              <a:t> - “the” [ 0.418, 0.24968, -0.41242, 0.1217, 0.34527, -0.044457, -0.49688, -0.17862, -0.00066023,,,,, ] </a:t>
            </a:r>
          </a:p>
          <a:p>
            <a:pPr marL="1257300" lvl="2" indent="-342900">
              <a:buFont typeface="Arial" panose="020B0604020202020204" pitchFamily="34" charset="0"/>
              <a:buChar char="•"/>
            </a:pPr>
            <a:r>
              <a:rPr lang="en-US" sz="2100" dirty="0"/>
              <a:t>Encoding – using word embedding (e.g., Glove), convert words to 50 dimensional vector.  </a:t>
            </a:r>
          </a:p>
          <a:p>
            <a:pPr marL="1714500" lvl="3" indent="-342900">
              <a:buFont typeface="Arial" panose="020B0604020202020204" pitchFamily="34" charset="0"/>
              <a:buChar char="•"/>
            </a:pPr>
            <a:r>
              <a:rPr lang="en-US" sz="2100" dirty="0"/>
              <a:t>“I am happy” to [e</a:t>
            </a:r>
            <a:r>
              <a:rPr lang="en-US" sz="2100" baseline="-25000" dirty="0"/>
              <a:t>I</a:t>
            </a:r>
            <a:r>
              <a:rPr lang="en-US" sz="2100" dirty="0"/>
              <a:t>, e</a:t>
            </a:r>
            <a:r>
              <a:rPr lang="en-US" sz="2100" baseline="-25000" dirty="0"/>
              <a:t>am</a:t>
            </a:r>
            <a:r>
              <a:rPr lang="en-US" sz="2100" dirty="0"/>
              <a:t>, e</a:t>
            </a:r>
            <a:r>
              <a:rPr lang="en-US" sz="2100" baseline="-25000" dirty="0"/>
              <a:t>happy</a:t>
            </a:r>
            <a:r>
              <a:rPr lang="en-US" sz="2100" dirty="0"/>
              <a:t>] </a:t>
            </a:r>
          </a:p>
          <a:p>
            <a:pPr marL="342900" indent="-342900">
              <a:buFont typeface="Arial" panose="020B0604020202020204" pitchFamily="34" charset="0"/>
              <a:buChar char="•"/>
            </a:pPr>
            <a:r>
              <a:rPr lang="en-US" sz="2400" dirty="0"/>
              <a:t>Output data</a:t>
            </a:r>
          </a:p>
          <a:p>
            <a:pPr marL="800100" lvl="1" indent="-342900">
              <a:buFont typeface="Arial" panose="020B0604020202020204" pitchFamily="34" charset="0"/>
              <a:buChar char="•"/>
            </a:pPr>
            <a:r>
              <a:rPr lang="en-US" sz="2100" dirty="0"/>
              <a:t>Softmax output [0.01, 0.33, 0.20, 0.73] to outputs [‘very unhappy’, ‘unhappy’, ‘happy’, ‘very happy’] of “very happy”</a:t>
            </a:r>
          </a:p>
        </p:txBody>
      </p:sp>
    </p:spTree>
    <p:extLst>
      <p:ext uri="{BB962C8B-B14F-4D97-AF65-F5344CB8AC3E}">
        <p14:creationId xmlns:p14="http://schemas.microsoft.com/office/powerpoint/2010/main" val="11166220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7A25-46F7-417B-93D0-1F5983B566C8}"/>
              </a:ext>
            </a:extLst>
          </p:cNvPr>
          <p:cNvSpPr txBox="1">
            <a:spLocks/>
          </p:cNvSpPr>
          <p:nvPr/>
        </p:nvSpPr>
        <p:spPr>
          <a:xfrm>
            <a:off x="14264" y="-34578"/>
            <a:ext cx="9129735" cy="97186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Simple RNN architecture on NLP</a:t>
            </a:r>
            <a:endParaRPr lang="en-US" altLang="en-US" sz="4000" b="1" dirty="0">
              <a:solidFill>
                <a:schemeClr val="tx2">
                  <a:lumMod val="50000"/>
                  <a:lumOff val="50000"/>
                </a:schemeClr>
              </a:solidFill>
            </a:endParaRPr>
          </a:p>
        </p:txBody>
      </p:sp>
      <p:sp>
        <p:nvSpPr>
          <p:cNvPr id="3" name="Rectangle: Rounded Corners 2">
            <a:extLst>
              <a:ext uri="{FF2B5EF4-FFF2-40B4-BE49-F238E27FC236}">
                <a16:creationId xmlns:a16="http://schemas.microsoft.com/office/drawing/2014/main" id="{44E9BCF8-2278-4265-AA6D-02CC0096B2A2}"/>
              </a:ext>
            </a:extLst>
          </p:cNvPr>
          <p:cNvSpPr/>
          <p:nvPr/>
        </p:nvSpPr>
        <p:spPr>
          <a:xfrm>
            <a:off x="870361" y="2954215"/>
            <a:ext cx="956421" cy="9505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LSTM</a:t>
            </a:r>
          </a:p>
        </p:txBody>
      </p:sp>
      <p:cxnSp>
        <p:nvCxnSpPr>
          <p:cNvPr id="4" name="Straight Arrow Connector 3">
            <a:extLst>
              <a:ext uri="{FF2B5EF4-FFF2-40B4-BE49-F238E27FC236}">
                <a16:creationId xmlns:a16="http://schemas.microsoft.com/office/drawing/2014/main" id="{7BAE600F-51F2-4B68-836E-BEBD045DA5C1}"/>
              </a:ext>
            </a:extLst>
          </p:cNvPr>
          <p:cNvCxnSpPr>
            <a:cxnSpLocks/>
            <a:stCxn id="70" idx="0"/>
            <a:endCxn id="3" idx="2"/>
          </p:cNvCxnSpPr>
          <p:nvPr/>
        </p:nvCxnSpPr>
        <p:spPr>
          <a:xfrm flipV="1">
            <a:off x="1344995" y="3904731"/>
            <a:ext cx="3577" cy="640838"/>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B8E47BE0-81E3-4642-9D8B-E6415CCB8713}"/>
              </a:ext>
            </a:extLst>
          </p:cNvPr>
          <p:cNvCxnSpPr>
            <a:cxnSpLocks/>
            <a:endCxn id="3" idx="1"/>
          </p:cNvCxnSpPr>
          <p:nvPr/>
        </p:nvCxnSpPr>
        <p:spPr>
          <a:xfrm flipV="1">
            <a:off x="99052" y="3429473"/>
            <a:ext cx="771309" cy="3965"/>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3516DA7-55EE-428F-8B47-B92F79E8F3B8}"/>
              </a:ext>
            </a:extLst>
          </p:cNvPr>
          <p:cNvSpPr txBox="1"/>
          <p:nvPr/>
        </p:nvSpPr>
        <p:spPr>
          <a:xfrm>
            <a:off x="1139042" y="5639383"/>
            <a:ext cx="683189" cy="369332"/>
          </a:xfrm>
          <a:prstGeom prst="rect">
            <a:avLst/>
          </a:prstGeom>
          <a:noFill/>
        </p:spPr>
        <p:txBody>
          <a:bodyPr wrap="square" rtlCol="0">
            <a:spAutoFit/>
          </a:bodyPr>
          <a:lstStyle/>
          <a:p>
            <a:r>
              <a:rPr lang="en-US" dirty="0"/>
              <a:t>X</a:t>
            </a:r>
            <a:r>
              <a:rPr lang="en-US" baseline="30000" dirty="0"/>
              <a:t>&lt;1&gt;</a:t>
            </a:r>
          </a:p>
        </p:txBody>
      </p:sp>
      <p:sp>
        <p:nvSpPr>
          <p:cNvPr id="9" name="TextBox 8">
            <a:extLst>
              <a:ext uri="{FF2B5EF4-FFF2-40B4-BE49-F238E27FC236}">
                <a16:creationId xmlns:a16="http://schemas.microsoft.com/office/drawing/2014/main" id="{3D70308F-0D46-4836-8021-1551DEE11A2B}"/>
              </a:ext>
            </a:extLst>
          </p:cNvPr>
          <p:cNvSpPr txBox="1"/>
          <p:nvPr/>
        </p:nvSpPr>
        <p:spPr>
          <a:xfrm>
            <a:off x="281599" y="3073092"/>
            <a:ext cx="618979" cy="369332"/>
          </a:xfrm>
          <a:prstGeom prst="rect">
            <a:avLst/>
          </a:prstGeom>
          <a:noFill/>
        </p:spPr>
        <p:txBody>
          <a:bodyPr wrap="square" rtlCol="0">
            <a:spAutoFit/>
          </a:bodyPr>
          <a:lstStyle/>
          <a:p>
            <a:r>
              <a:rPr lang="en-US" dirty="0"/>
              <a:t>a</a:t>
            </a:r>
            <a:r>
              <a:rPr lang="en-US" baseline="30000" dirty="0"/>
              <a:t>&lt;0&gt;</a:t>
            </a:r>
          </a:p>
        </p:txBody>
      </p:sp>
      <p:sp>
        <p:nvSpPr>
          <p:cNvPr id="12" name="Rectangle: Rounded Corners 11">
            <a:extLst>
              <a:ext uri="{FF2B5EF4-FFF2-40B4-BE49-F238E27FC236}">
                <a16:creationId xmlns:a16="http://schemas.microsoft.com/office/drawing/2014/main" id="{57EF60E1-56AE-4CAA-9F1E-3E50C632F840}"/>
              </a:ext>
            </a:extLst>
          </p:cNvPr>
          <p:cNvSpPr/>
          <p:nvPr/>
        </p:nvSpPr>
        <p:spPr>
          <a:xfrm>
            <a:off x="2535853" y="2954215"/>
            <a:ext cx="956420" cy="9505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LSTM</a:t>
            </a:r>
          </a:p>
        </p:txBody>
      </p:sp>
      <p:cxnSp>
        <p:nvCxnSpPr>
          <p:cNvPr id="13" name="Straight Arrow Connector 12">
            <a:extLst>
              <a:ext uri="{FF2B5EF4-FFF2-40B4-BE49-F238E27FC236}">
                <a16:creationId xmlns:a16="http://schemas.microsoft.com/office/drawing/2014/main" id="{061562C3-1DA6-42A4-84D7-BED8FF1B5490}"/>
              </a:ext>
            </a:extLst>
          </p:cNvPr>
          <p:cNvCxnSpPr>
            <a:cxnSpLocks/>
            <a:stCxn id="73" idx="0"/>
            <a:endCxn id="12" idx="2"/>
          </p:cNvCxnSpPr>
          <p:nvPr/>
        </p:nvCxnSpPr>
        <p:spPr>
          <a:xfrm flipH="1" flipV="1">
            <a:off x="3014063" y="3904731"/>
            <a:ext cx="17010" cy="624189"/>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6BAEFE5-FC49-44C6-A4F5-4002A67CBEE5}"/>
              </a:ext>
            </a:extLst>
          </p:cNvPr>
          <p:cNvCxnSpPr>
            <a:cxnSpLocks/>
            <a:stCxn id="3" idx="3"/>
            <a:endCxn id="12" idx="1"/>
          </p:cNvCxnSpPr>
          <p:nvPr/>
        </p:nvCxnSpPr>
        <p:spPr>
          <a:xfrm>
            <a:off x="1826782" y="3429473"/>
            <a:ext cx="709071" cy="0"/>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343920-F5AB-420D-A30C-0F8A4F54C7A6}"/>
              </a:ext>
            </a:extLst>
          </p:cNvPr>
          <p:cNvSpPr txBox="1"/>
          <p:nvPr/>
        </p:nvSpPr>
        <p:spPr>
          <a:xfrm>
            <a:off x="2691572" y="5653038"/>
            <a:ext cx="726319" cy="369332"/>
          </a:xfrm>
          <a:prstGeom prst="rect">
            <a:avLst/>
          </a:prstGeom>
          <a:noFill/>
        </p:spPr>
        <p:txBody>
          <a:bodyPr wrap="square" rtlCol="0">
            <a:spAutoFit/>
          </a:bodyPr>
          <a:lstStyle/>
          <a:p>
            <a:r>
              <a:rPr lang="en-US" dirty="0"/>
              <a:t>X</a:t>
            </a:r>
            <a:r>
              <a:rPr lang="en-US" baseline="30000" dirty="0"/>
              <a:t>&lt;2&gt;</a:t>
            </a:r>
          </a:p>
        </p:txBody>
      </p:sp>
      <p:sp>
        <p:nvSpPr>
          <p:cNvPr id="17" name="TextBox 16">
            <a:extLst>
              <a:ext uri="{FF2B5EF4-FFF2-40B4-BE49-F238E27FC236}">
                <a16:creationId xmlns:a16="http://schemas.microsoft.com/office/drawing/2014/main" id="{7BB4719B-2CD2-4851-A5AF-008026B87994}"/>
              </a:ext>
            </a:extLst>
          </p:cNvPr>
          <p:cNvSpPr txBox="1"/>
          <p:nvPr/>
        </p:nvSpPr>
        <p:spPr>
          <a:xfrm>
            <a:off x="1826782" y="3064106"/>
            <a:ext cx="618979" cy="369332"/>
          </a:xfrm>
          <a:prstGeom prst="rect">
            <a:avLst/>
          </a:prstGeom>
          <a:noFill/>
        </p:spPr>
        <p:txBody>
          <a:bodyPr wrap="square" rtlCol="0">
            <a:spAutoFit/>
          </a:bodyPr>
          <a:lstStyle/>
          <a:p>
            <a:r>
              <a:rPr lang="en-US" dirty="0"/>
              <a:t>a</a:t>
            </a:r>
            <a:r>
              <a:rPr lang="en-US" baseline="30000" dirty="0"/>
              <a:t>&lt;1&gt;</a:t>
            </a:r>
          </a:p>
        </p:txBody>
      </p:sp>
      <p:sp>
        <p:nvSpPr>
          <p:cNvPr id="19" name="Rectangle: Rounded Corners 18">
            <a:extLst>
              <a:ext uri="{FF2B5EF4-FFF2-40B4-BE49-F238E27FC236}">
                <a16:creationId xmlns:a16="http://schemas.microsoft.com/office/drawing/2014/main" id="{5967D47E-D625-40EE-9E02-1C3A5FABE49B}"/>
              </a:ext>
            </a:extLst>
          </p:cNvPr>
          <p:cNvSpPr/>
          <p:nvPr/>
        </p:nvSpPr>
        <p:spPr>
          <a:xfrm>
            <a:off x="4214861" y="2962536"/>
            <a:ext cx="956418" cy="9219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LSTM</a:t>
            </a:r>
          </a:p>
        </p:txBody>
      </p:sp>
      <p:cxnSp>
        <p:nvCxnSpPr>
          <p:cNvPr id="20" name="Straight Arrow Connector 19">
            <a:extLst>
              <a:ext uri="{FF2B5EF4-FFF2-40B4-BE49-F238E27FC236}">
                <a16:creationId xmlns:a16="http://schemas.microsoft.com/office/drawing/2014/main" id="{62B74A2D-3F8D-4BA1-A524-E98B120B2A2B}"/>
              </a:ext>
            </a:extLst>
          </p:cNvPr>
          <p:cNvCxnSpPr>
            <a:cxnSpLocks/>
            <a:stCxn id="74" idx="0"/>
            <a:endCxn id="19" idx="2"/>
          </p:cNvCxnSpPr>
          <p:nvPr/>
        </p:nvCxnSpPr>
        <p:spPr>
          <a:xfrm flipV="1">
            <a:off x="4693002" y="3884517"/>
            <a:ext cx="68" cy="673182"/>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E304820-1A86-4CC1-A925-8657C23E06BE}"/>
              </a:ext>
            </a:extLst>
          </p:cNvPr>
          <p:cNvCxnSpPr>
            <a:cxnSpLocks/>
            <a:stCxn id="12" idx="3"/>
            <a:endCxn id="19" idx="1"/>
          </p:cNvCxnSpPr>
          <p:nvPr/>
        </p:nvCxnSpPr>
        <p:spPr>
          <a:xfrm flipV="1">
            <a:off x="3492273" y="3423527"/>
            <a:ext cx="722588" cy="5946"/>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B076F6B-1D9B-4245-BBD4-683578148038}"/>
              </a:ext>
            </a:extLst>
          </p:cNvPr>
          <p:cNvSpPr txBox="1"/>
          <p:nvPr/>
        </p:nvSpPr>
        <p:spPr>
          <a:xfrm>
            <a:off x="4477244" y="5684141"/>
            <a:ext cx="651827" cy="369332"/>
          </a:xfrm>
          <a:prstGeom prst="rect">
            <a:avLst/>
          </a:prstGeom>
          <a:noFill/>
        </p:spPr>
        <p:txBody>
          <a:bodyPr wrap="square" rtlCol="0">
            <a:spAutoFit/>
          </a:bodyPr>
          <a:lstStyle/>
          <a:p>
            <a:r>
              <a:rPr lang="en-US" dirty="0"/>
              <a:t>X</a:t>
            </a:r>
            <a:r>
              <a:rPr lang="en-US" baseline="30000" dirty="0"/>
              <a:t>&lt;3&gt;</a:t>
            </a:r>
          </a:p>
        </p:txBody>
      </p:sp>
      <p:sp>
        <p:nvSpPr>
          <p:cNvPr id="24" name="TextBox 23">
            <a:extLst>
              <a:ext uri="{FF2B5EF4-FFF2-40B4-BE49-F238E27FC236}">
                <a16:creationId xmlns:a16="http://schemas.microsoft.com/office/drawing/2014/main" id="{70E650B4-5736-49EA-91D2-73BED36B5BEC}"/>
              </a:ext>
            </a:extLst>
          </p:cNvPr>
          <p:cNvSpPr txBox="1"/>
          <p:nvPr/>
        </p:nvSpPr>
        <p:spPr>
          <a:xfrm>
            <a:off x="3511474" y="3073092"/>
            <a:ext cx="618979" cy="369332"/>
          </a:xfrm>
          <a:prstGeom prst="rect">
            <a:avLst/>
          </a:prstGeom>
          <a:noFill/>
        </p:spPr>
        <p:txBody>
          <a:bodyPr wrap="square" rtlCol="0">
            <a:spAutoFit/>
          </a:bodyPr>
          <a:lstStyle/>
          <a:p>
            <a:r>
              <a:rPr lang="en-US" dirty="0"/>
              <a:t>a</a:t>
            </a:r>
            <a:r>
              <a:rPr lang="en-US" baseline="30000" dirty="0"/>
              <a:t>&lt;2&gt;</a:t>
            </a:r>
          </a:p>
        </p:txBody>
      </p:sp>
      <p:sp>
        <p:nvSpPr>
          <p:cNvPr id="26" name="Rectangle: Rounded Corners 25">
            <a:extLst>
              <a:ext uri="{FF2B5EF4-FFF2-40B4-BE49-F238E27FC236}">
                <a16:creationId xmlns:a16="http://schemas.microsoft.com/office/drawing/2014/main" id="{2BAD45FC-C9E0-498A-A307-8E504E663B45}"/>
              </a:ext>
            </a:extLst>
          </p:cNvPr>
          <p:cNvSpPr/>
          <p:nvPr/>
        </p:nvSpPr>
        <p:spPr>
          <a:xfrm>
            <a:off x="7684597" y="2962537"/>
            <a:ext cx="943928" cy="9505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LSTM</a:t>
            </a:r>
          </a:p>
        </p:txBody>
      </p:sp>
      <p:cxnSp>
        <p:nvCxnSpPr>
          <p:cNvPr id="28" name="Straight Arrow Connector 27">
            <a:extLst>
              <a:ext uri="{FF2B5EF4-FFF2-40B4-BE49-F238E27FC236}">
                <a16:creationId xmlns:a16="http://schemas.microsoft.com/office/drawing/2014/main" id="{3838AD4B-393A-4A2C-8BEF-450C15EF003F}"/>
              </a:ext>
            </a:extLst>
          </p:cNvPr>
          <p:cNvCxnSpPr>
            <a:cxnSpLocks/>
            <a:endCxn id="26" idx="1"/>
          </p:cNvCxnSpPr>
          <p:nvPr/>
        </p:nvCxnSpPr>
        <p:spPr>
          <a:xfrm>
            <a:off x="6963919" y="3437795"/>
            <a:ext cx="720678" cy="0"/>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14FEAAC-DDD1-414C-B6E0-4EAC963AB264}"/>
              </a:ext>
            </a:extLst>
          </p:cNvPr>
          <p:cNvCxnSpPr>
            <a:cxnSpLocks/>
            <a:stCxn id="26" idx="0"/>
            <a:endCxn id="98" idx="2"/>
          </p:cNvCxnSpPr>
          <p:nvPr/>
        </p:nvCxnSpPr>
        <p:spPr>
          <a:xfrm flipH="1" flipV="1">
            <a:off x="8149576" y="2441332"/>
            <a:ext cx="6985" cy="521205"/>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3DFDC8C-6F1F-4C20-A13C-D4D5A70C9C69}"/>
              </a:ext>
            </a:extLst>
          </p:cNvPr>
          <p:cNvSpPr txBox="1"/>
          <p:nvPr/>
        </p:nvSpPr>
        <p:spPr>
          <a:xfrm>
            <a:off x="8005368" y="5705402"/>
            <a:ext cx="1592875" cy="369332"/>
          </a:xfrm>
          <a:prstGeom prst="rect">
            <a:avLst/>
          </a:prstGeom>
          <a:noFill/>
        </p:spPr>
        <p:txBody>
          <a:bodyPr wrap="square" rtlCol="0">
            <a:spAutoFit/>
          </a:bodyPr>
          <a:lstStyle/>
          <a:p>
            <a:r>
              <a:rPr lang="en-US" dirty="0"/>
              <a:t>X</a:t>
            </a:r>
            <a:r>
              <a:rPr lang="en-US" baseline="30000" dirty="0"/>
              <a:t>&lt;t&gt;</a:t>
            </a:r>
          </a:p>
        </p:txBody>
      </p:sp>
      <p:sp>
        <p:nvSpPr>
          <p:cNvPr id="31" name="TextBox 30">
            <a:extLst>
              <a:ext uri="{FF2B5EF4-FFF2-40B4-BE49-F238E27FC236}">
                <a16:creationId xmlns:a16="http://schemas.microsoft.com/office/drawing/2014/main" id="{DECDBAC0-C47D-4618-B700-F96320337A56}"/>
              </a:ext>
            </a:extLst>
          </p:cNvPr>
          <p:cNvSpPr txBox="1"/>
          <p:nvPr/>
        </p:nvSpPr>
        <p:spPr>
          <a:xfrm>
            <a:off x="6830586" y="3092884"/>
            <a:ext cx="720678" cy="369332"/>
          </a:xfrm>
          <a:prstGeom prst="rect">
            <a:avLst/>
          </a:prstGeom>
          <a:noFill/>
        </p:spPr>
        <p:txBody>
          <a:bodyPr wrap="square" rtlCol="0">
            <a:spAutoFit/>
          </a:bodyPr>
          <a:lstStyle/>
          <a:p>
            <a:r>
              <a:rPr lang="en-US" dirty="0"/>
              <a:t>a</a:t>
            </a:r>
            <a:r>
              <a:rPr lang="en-US" baseline="30000" dirty="0"/>
              <a:t>&lt;t-1&gt;</a:t>
            </a:r>
          </a:p>
        </p:txBody>
      </p:sp>
      <p:sp>
        <p:nvSpPr>
          <p:cNvPr id="32" name="TextBox 31">
            <a:extLst>
              <a:ext uri="{FF2B5EF4-FFF2-40B4-BE49-F238E27FC236}">
                <a16:creationId xmlns:a16="http://schemas.microsoft.com/office/drawing/2014/main" id="{C5C9EC26-C21E-4251-9B87-27072724EFD2}"/>
              </a:ext>
            </a:extLst>
          </p:cNvPr>
          <p:cNvSpPr txBox="1"/>
          <p:nvPr/>
        </p:nvSpPr>
        <p:spPr>
          <a:xfrm>
            <a:off x="8143786" y="1413650"/>
            <a:ext cx="719470" cy="369332"/>
          </a:xfrm>
          <a:prstGeom prst="rect">
            <a:avLst/>
          </a:prstGeom>
          <a:noFill/>
        </p:spPr>
        <p:txBody>
          <a:bodyPr wrap="square" rtlCol="0">
            <a:spAutoFit/>
          </a:bodyPr>
          <a:lstStyle/>
          <a:p>
            <a:r>
              <a:rPr lang="en-US" cap="small" dirty="0"/>
              <a:t>Y</a:t>
            </a:r>
            <a:endParaRPr lang="en-US" baseline="30000" dirty="0"/>
          </a:p>
        </p:txBody>
      </p:sp>
      <p:cxnSp>
        <p:nvCxnSpPr>
          <p:cNvPr id="33" name="Straight Arrow Connector 32">
            <a:extLst>
              <a:ext uri="{FF2B5EF4-FFF2-40B4-BE49-F238E27FC236}">
                <a16:creationId xmlns:a16="http://schemas.microsoft.com/office/drawing/2014/main" id="{E18597AF-BC1E-435D-9640-174B35785FE6}"/>
              </a:ext>
            </a:extLst>
          </p:cNvPr>
          <p:cNvCxnSpPr>
            <a:cxnSpLocks/>
            <a:stCxn id="19" idx="3"/>
          </p:cNvCxnSpPr>
          <p:nvPr/>
        </p:nvCxnSpPr>
        <p:spPr>
          <a:xfrm>
            <a:off x="5171279" y="3423527"/>
            <a:ext cx="539468" cy="7730"/>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0" name="Rectangle: Rounded Corners 69">
            <a:extLst>
              <a:ext uri="{FF2B5EF4-FFF2-40B4-BE49-F238E27FC236}">
                <a16:creationId xmlns:a16="http://schemas.microsoft.com/office/drawing/2014/main" id="{0C29EC78-921F-496D-B44E-F14FAE9C33DC}"/>
              </a:ext>
            </a:extLst>
          </p:cNvPr>
          <p:cNvSpPr/>
          <p:nvPr/>
        </p:nvSpPr>
        <p:spPr>
          <a:xfrm>
            <a:off x="638300" y="4545569"/>
            <a:ext cx="1413390" cy="435788"/>
          </a:xfrm>
          <a:prstGeom prst="round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embedding</a:t>
            </a:r>
          </a:p>
        </p:txBody>
      </p:sp>
      <p:sp>
        <p:nvSpPr>
          <p:cNvPr id="73" name="Rectangle: Rounded Corners 72">
            <a:extLst>
              <a:ext uri="{FF2B5EF4-FFF2-40B4-BE49-F238E27FC236}">
                <a16:creationId xmlns:a16="http://schemas.microsoft.com/office/drawing/2014/main" id="{067821AC-3238-41C5-8986-E1C14C384C33}"/>
              </a:ext>
            </a:extLst>
          </p:cNvPr>
          <p:cNvSpPr/>
          <p:nvPr/>
        </p:nvSpPr>
        <p:spPr>
          <a:xfrm>
            <a:off x="2324378" y="4528920"/>
            <a:ext cx="1413390" cy="435788"/>
          </a:xfrm>
          <a:prstGeom prst="round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embedding</a:t>
            </a:r>
          </a:p>
        </p:txBody>
      </p:sp>
      <p:sp>
        <p:nvSpPr>
          <p:cNvPr id="74" name="Rectangle: Rounded Corners 73">
            <a:extLst>
              <a:ext uri="{FF2B5EF4-FFF2-40B4-BE49-F238E27FC236}">
                <a16:creationId xmlns:a16="http://schemas.microsoft.com/office/drawing/2014/main" id="{3DCD4214-D402-40B9-80F7-5A3FBD316798}"/>
              </a:ext>
            </a:extLst>
          </p:cNvPr>
          <p:cNvSpPr/>
          <p:nvPr/>
        </p:nvSpPr>
        <p:spPr>
          <a:xfrm>
            <a:off x="3986307" y="4557699"/>
            <a:ext cx="1413390" cy="435788"/>
          </a:xfrm>
          <a:prstGeom prst="round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embedding</a:t>
            </a:r>
          </a:p>
        </p:txBody>
      </p:sp>
      <p:sp>
        <p:nvSpPr>
          <p:cNvPr id="75" name="TextBox 74">
            <a:extLst>
              <a:ext uri="{FF2B5EF4-FFF2-40B4-BE49-F238E27FC236}">
                <a16:creationId xmlns:a16="http://schemas.microsoft.com/office/drawing/2014/main" id="{A9A12030-C90E-4F7E-8762-62FAE11EC364}"/>
              </a:ext>
            </a:extLst>
          </p:cNvPr>
          <p:cNvSpPr txBox="1"/>
          <p:nvPr/>
        </p:nvSpPr>
        <p:spPr>
          <a:xfrm>
            <a:off x="1378678" y="4091464"/>
            <a:ext cx="618979" cy="369332"/>
          </a:xfrm>
          <a:prstGeom prst="rect">
            <a:avLst/>
          </a:prstGeom>
          <a:noFill/>
        </p:spPr>
        <p:txBody>
          <a:bodyPr wrap="square" rtlCol="0">
            <a:spAutoFit/>
          </a:bodyPr>
          <a:lstStyle/>
          <a:p>
            <a:r>
              <a:rPr lang="en-US" dirty="0"/>
              <a:t>e</a:t>
            </a:r>
            <a:r>
              <a:rPr lang="en-US" baseline="30000" dirty="0"/>
              <a:t>&lt;1&gt;</a:t>
            </a:r>
          </a:p>
        </p:txBody>
      </p:sp>
      <p:cxnSp>
        <p:nvCxnSpPr>
          <p:cNvPr id="82" name="Straight Arrow Connector 81">
            <a:extLst>
              <a:ext uri="{FF2B5EF4-FFF2-40B4-BE49-F238E27FC236}">
                <a16:creationId xmlns:a16="http://schemas.microsoft.com/office/drawing/2014/main" id="{CB32553D-9680-4612-8C45-A2BAF5A672A5}"/>
              </a:ext>
            </a:extLst>
          </p:cNvPr>
          <p:cNvCxnSpPr>
            <a:cxnSpLocks/>
            <a:endCxn id="70" idx="2"/>
          </p:cNvCxnSpPr>
          <p:nvPr/>
        </p:nvCxnSpPr>
        <p:spPr>
          <a:xfrm flipH="1" flipV="1">
            <a:off x="1344995" y="4981357"/>
            <a:ext cx="3577" cy="674675"/>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02B33578-CB30-41F9-AED0-3BD3ECA0EBAD}"/>
              </a:ext>
            </a:extLst>
          </p:cNvPr>
          <p:cNvCxnSpPr>
            <a:cxnSpLocks/>
            <a:stCxn id="87" idx="0"/>
            <a:endCxn id="26" idx="2"/>
          </p:cNvCxnSpPr>
          <p:nvPr/>
        </p:nvCxnSpPr>
        <p:spPr>
          <a:xfrm flipV="1">
            <a:off x="8156561" y="3913053"/>
            <a:ext cx="0" cy="656147"/>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Rounded Corners 86">
            <a:extLst>
              <a:ext uri="{FF2B5EF4-FFF2-40B4-BE49-F238E27FC236}">
                <a16:creationId xmlns:a16="http://schemas.microsoft.com/office/drawing/2014/main" id="{B3027CB1-88A4-436C-B9FB-66C035EA3A33}"/>
              </a:ext>
            </a:extLst>
          </p:cNvPr>
          <p:cNvSpPr/>
          <p:nvPr/>
        </p:nvSpPr>
        <p:spPr>
          <a:xfrm>
            <a:off x="7449866" y="4569200"/>
            <a:ext cx="1413390" cy="435788"/>
          </a:xfrm>
          <a:prstGeom prst="round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embedding</a:t>
            </a:r>
          </a:p>
        </p:txBody>
      </p:sp>
      <p:cxnSp>
        <p:nvCxnSpPr>
          <p:cNvPr id="89" name="Straight Arrow Connector 88">
            <a:extLst>
              <a:ext uri="{FF2B5EF4-FFF2-40B4-BE49-F238E27FC236}">
                <a16:creationId xmlns:a16="http://schemas.microsoft.com/office/drawing/2014/main" id="{BC29DD96-1B5D-4CB3-9EB4-C9D670FF25D9}"/>
              </a:ext>
            </a:extLst>
          </p:cNvPr>
          <p:cNvCxnSpPr>
            <a:cxnSpLocks/>
            <a:endCxn id="73" idx="2"/>
          </p:cNvCxnSpPr>
          <p:nvPr/>
        </p:nvCxnSpPr>
        <p:spPr>
          <a:xfrm flipV="1">
            <a:off x="3021029" y="4964708"/>
            <a:ext cx="10044" cy="703456"/>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98F97BB3-9169-4EBE-9D2C-16C5072646CD}"/>
              </a:ext>
            </a:extLst>
          </p:cNvPr>
          <p:cNvCxnSpPr>
            <a:cxnSpLocks/>
            <a:endCxn id="74" idx="2"/>
          </p:cNvCxnSpPr>
          <p:nvPr/>
        </p:nvCxnSpPr>
        <p:spPr>
          <a:xfrm flipH="1" flipV="1">
            <a:off x="4693002" y="4993487"/>
            <a:ext cx="6204" cy="690654"/>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EBE036E-FBD3-4996-8A01-C4E09A086B78}"/>
              </a:ext>
            </a:extLst>
          </p:cNvPr>
          <p:cNvCxnSpPr>
            <a:cxnSpLocks/>
            <a:endCxn id="87" idx="2"/>
          </p:cNvCxnSpPr>
          <p:nvPr/>
        </p:nvCxnSpPr>
        <p:spPr>
          <a:xfrm flipV="1">
            <a:off x="8156561" y="5004988"/>
            <a:ext cx="0" cy="679153"/>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8" name="Rectangle: Rounded Corners 97">
            <a:extLst>
              <a:ext uri="{FF2B5EF4-FFF2-40B4-BE49-F238E27FC236}">
                <a16:creationId xmlns:a16="http://schemas.microsoft.com/office/drawing/2014/main" id="{24D762A0-25E4-4C50-A4D3-FC2EC0DEE28A}"/>
              </a:ext>
            </a:extLst>
          </p:cNvPr>
          <p:cNvSpPr/>
          <p:nvPr/>
        </p:nvSpPr>
        <p:spPr>
          <a:xfrm>
            <a:off x="7529946" y="2005544"/>
            <a:ext cx="1239259" cy="43578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softmax</a:t>
            </a:r>
          </a:p>
        </p:txBody>
      </p:sp>
      <p:cxnSp>
        <p:nvCxnSpPr>
          <p:cNvPr id="101" name="Straight Arrow Connector 100">
            <a:extLst>
              <a:ext uri="{FF2B5EF4-FFF2-40B4-BE49-F238E27FC236}">
                <a16:creationId xmlns:a16="http://schemas.microsoft.com/office/drawing/2014/main" id="{CC748569-461D-4436-AFE7-452545BB0AF7}"/>
              </a:ext>
            </a:extLst>
          </p:cNvPr>
          <p:cNvCxnSpPr>
            <a:cxnSpLocks/>
            <a:stCxn id="98" idx="0"/>
          </p:cNvCxnSpPr>
          <p:nvPr/>
        </p:nvCxnSpPr>
        <p:spPr>
          <a:xfrm flipV="1">
            <a:off x="8149576" y="1430645"/>
            <a:ext cx="6985" cy="574899"/>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4E6DC961-7FF6-4CBD-AEB2-5421D5E8769B}"/>
              </a:ext>
            </a:extLst>
          </p:cNvPr>
          <p:cNvSpPr txBox="1"/>
          <p:nvPr/>
        </p:nvSpPr>
        <p:spPr>
          <a:xfrm>
            <a:off x="5201945" y="3054195"/>
            <a:ext cx="618979" cy="369332"/>
          </a:xfrm>
          <a:prstGeom prst="rect">
            <a:avLst/>
          </a:prstGeom>
          <a:noFill/>
        </p:spPr>
        <p:txBody>
          <a:bodyPr wrap="square" rtlCol="0">
            <a:spAutoFit/>
          </a:bodyPr>
          <a:lstStyle/>
          <a:p>
            <a:r>
              <a:rPr lang="en-US" dirty="0"/>
              <a:t>a</a:t>
            </a:r>
            <a:r>
              <a:rPr lang="en-US" baseline="30000" dirty="0"/>
              <a:t>&lt;3&gt;</a:t>
            </a:r>
          </a:p>
        </p:txBody>
      </p:sp>
      <p:sp>
        <p:nvSpPr>
          <p:cNvPr id="105" name="Title 1">
            <a:extLst>
              <a:ext uri="{FF2B5EF4-FFF2-40B4-BE49-F238E27FC236}">
                <a16:creationId xmlns:a16="http://schemas.microsoft.com/office/drawing/2014/main" id="{3ECA99CE-1950-4AA4-89F7-DFE033226C75}"/>
              </a:ext>
            </a:extLst>
          </p:cNvPr>
          <p:cNvSpPr txBox="1">
            <a:spLocks/>
          </p:cNvSpPr>
          <p:nvPr/>
        </p:nvSpPr>
        <p:spPr>
          <a:xfrm>
            <a:off x="2384926" y="6367538"/>
            <a:ext cx="2705683" cy="630235"/>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2000" dirty="0"/>
              <a:t>X = “I am smiling”</a:t>
            </a:r>
          </a:p>
        </p:txBody>
      </p:sp>
      <p:sp>
        <p:nvSpPr>
          <p:cNvPr id="106" name="TextBox 105">
            <a:extLst>
              <a:ext uri="{FF2B5EF4-FFF2-40B4-BE49-F238E27FC236}">
                <a16:creationId xmlns:a16="http://schemas.microsoft.com/office/drawing/2014/main" id="{C586BEB3-27F2-42C3-90B3-B3ED3F831422}"/>
              </a:ext>
            </a:extLst>
          </p:cNvPr>
          <p:cNvSpPr txBox="1"/>
          <p:nvPr/>
        </p:nvSpPr>
        <p:spPr>
          <a:xfrm>
            <a:off x="8147557" y="4111625"/>
            <a:ext cx="618979" cy="369332"/>
          </a:xfrm>
          <a:prstGeom prst="rect">
            <a:avLst/>
          </a:prstGeom>
          <a:noFill/>
        </p:spPr>
        <p:txBody>
          <a:bodyPr wrap="square" rtlCol="0">
            <a:spAutoFit/>
          </a:bodyPr>
          <a:lstStyle/>
          <a:p>
            <a:r>
              <a:rPr lang="en-US" dirty="0"/>
              <a:t>e</a:t>
            </a:r>
            <a:r>
              <a:rPr lang="en-US" baseline="30000" dirty="0"/>
              <a:t>&lt;t&gt;</a:t>
            </a:r>
          </a:p>
        </p:txBody>
      </p:sp>
      <p:sp>
        <p:nvSpPr>
          <p:cNvPr id="107" name="TextBox 106">
            <a:extLst>
              <a:ext uri="{FF2B5EF4-FFF2-40B4-BE49-F238E27FC236}">
                <a16:creationId xmlns:a16="http://schemas.microsoft.com/office/drawing/2014/main" id="{5C091EC3-4F0D-40DE-8D4C-1C2442B55B32}"/>
              </a:ext>
            </a:extLst>
          </p:cNvPr>
          <p:cNvSpPr txBox="1"/>
          <p:nvPr/>
        </p:nvSpPr>
        <p:spPr>
          <a:xfrm>
            <a:off x="4699985" y="4089140"/>
            <a:ext cx="618979" cy="369332"/>
          </a:xfrm>
          <a:prstGeom prst="rect">
            <a:avLst/>
          </a:prstGeom>
          <a:noFill/>
        </p:spPr>
        <p:txBody>
          <a:bodyPr wrap="square" rtlCol="0">
            <a:spAutoFit/>
          </a:bodyPr>
          <a:lstStyle/>
          <a:p>
            <a:r>
              <a:rPr lang="en-US" dirty="0"/>
              <a:t>e</a:t>
            </a:r>
            <a:r>
              <a:rPr lang="en-US" baseline="30000" dirty="0"/>
              <a:t>&lt;3&gt;</a:t>
            </a:r>
          </a:p>
        </p:txBody>
      </p:sp>
      <p:sp>
        <p:nvSpPr>
          <p:cNvPr id="108" name="TextBox 107">
            <a:extLst>
              <a:ext uri="{FF2B5EF4-FFF2-40B4-BE49-F238E27FC236}">
                <a16:creationId xmlns:a16="http://schemas.microsoft.com/office/drawing/2014/main" id="{E4B38F12-E0A1-4A49-8144-6538B3FFEF5F}"/>
              </a:ext>
            </a:extLst>
          </p:cNvPr>
          <p:cNvSpPr txBox="1"/>
          <p:nvPr/>
        </p:nvSpPr>
        <p:spPr>
          <a:xfrm>
            <a:off x="3021029" y="4076283"/>
            <a:ext cx="618979" cy="369332"/>
          </a:xfrm>
          <a:prstGeom prst="rect">
            <a:avLst/>
          </a:prstGeom>
          <a:noFill/>
        </p:spPr>
        <p:txBody>
          <a:bodyPr wrap="square" rtlCol="0">
            <a:spAutoFit/>
          </a:bodyPr>
          <a:lstStyle/>
          <a:p>
            <a:r>
              <a:rPr lang="en-US" dirty="0"/>
              <a:t>e</a:t>
            </a:r>
            <a:r>
              <a:rPr lang="en-US" baseline="30000" dirty="0"/>
              <a:t>&lt;2&gt;</a:t>
            </a:r>
          </a:p>
        </p:txBody>
      </p:sp>
      <p:sp>
        <p:nvSpPr>
          <p:cNvPr id="109" name="Title 1">
            <a:extLst>
              <a:ext uri="{FF2B5EF4-FFF2-40B4-BE49-F238E27FC236}">
                <a16:creationId xmlns:a16="http://schemas.microsoft.com/office/drawing/2014/main" id="{7485D69F-B76B-43D4-9AD5-BE6C7EA52076}"/>
              </a:ext>
            </a:extLst>
          </p:cNvPr>
          <p:cNvSpPr txBox="1">
            <a:spLocks/>
          </p:cNvSpPr>
          <p:nvPr/>
        </p:nvSpPr>
        <p:spPr>
          <a:xfrm>
            <a:off x="4179815" y="6025730"/>
            <a:ext cx="1580467" cy="429068"/>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2000" dirty="0"/>
              <a:t>“smiling”</a:t>
            </a:r>
          </a:p>
        </p:txBody>
      </p:sp>
      <p:sp>
        <p:nvSpPr>
          <p:cNvPr id="110" name="Title 1">
            <a:extLst>
              <a:ext uri="{FF2B5EF4-FFF2-40B4-BE49-F238E27FC236}">
                <a16:creationId xmlns:a16="http://schemas.microsoft.com/office/drawing/2014/main" id="{B4039801-7F51-49D4-A98F-4301BD3D0A53}"/>
              </a:ext>
            </a:extLst>
          </p:cNvPr>
          <p:cNvSpPr txBox="1">
            <a:spLocks/>
          </p:cNvSpPr>
          <p:nvPr/>
        </p:nvSpPr>
        <p:spPr>
          <a:xfrm>
            <a:off x="2620291" y="6003193"/>
            <a:ext cx="840963" cy="35330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2000" dirty="0"/>
              <a:t>“am”</a:t>
            </a:r>
          </a:p>
        </p:txBody>
      </p:sp>
      <p:sp>
        <p:nvSpPr>
          <p:cNvPr id="111" name="Title 1">
            <a:extLst>
              <a:ext uri="{FF2B5EF4-FFF2-40B4-BE49-F238E27FC236}">
                <a16:creationId xmlns:a16="http://schemas.microsoft.com/office/drawing/2014/main" id="{A8A4FF84-4ED2-4182-9B10-94787B620237}"/>
              </a:ext>
            </a:extLst>
          </p:cNvPr>
          <p:cNvSpPr txBox="1">
            <a:spLocks/>
          </p:cNvSpPr>
          <p:nvPr/>
        </p:nvSpPr>
        <p:spPr>
          <a:xfrm>
            <a:off x="1049190" y="6022370"/>
            <a:ext cx="651828" cy="43578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2000" dirty="0"/>
              <a:t>“I”</a:t>
            </a:r>
          </a:p>
        </p:txBody>
      </p:sp>
      <p:sp>
        <p:nvSpPr>
          <p:cNvPr id="112" name="Title 1">
            <a:extLst>
              <a:ext uri="{FF2B5EF4-FFF2-40B4-BE49-F238E27FC236}">
                <a16:creationId xmlns:a16="http://schemas.microsoft.com/office/drawing/2014/main" id="{BD2A9181-924E-42AF-839B-52B282AA57AA}"/>
              </a:ext>
            </a:extLst>
          </p:cNvPr>
          <p:cNvSpPr txBox="1">
            <a:spLocks/>
          </p:cNvSpPr>
          <p:nvPr/>
        </p:nvSpPr>
        <p:spPr>
          <a:xfrm>
            <a:off x="7017141" y="984582"/>
            <a:ext cx="2253467" cy="429068"/>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2000" dirty="0"/>
              <a:t>Y = “very happy”</a:t>
            </a:r>
          </a:p>
        </p:txBody>
      </p:sp>
      <p:sp>
        <p:nvSpPr>
          <p:cNvPr id="113" name="Title 1">
            <a:extLst>
              <a:ext uri="{FF2B5EF4-FFF2-40B4-BE49-F238E27FC236}">
                <a16:creationId xmlns:a16="http://schemas.microsoft.com/office/drawing/2014/main" id="{CF9C1BC3-C5C3-4764-8ABD-B457C021C0A7}"/>
              </a:ext>
            </a:extLst>
          </p:cNvPr>
          <p:cNvSpPr txBox="1">
            <a:spLocks/>
          </p:cNvSpPr>
          <p:nvPr/>
        </p:nvSpPr>
        <p:spPr>
          <a:xfrm>
            <a:off x="151811" y="1016346"/>
            <a:ext cx="6680924" cy="183592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342900" indent="-342900">
              <a:buFont typeface="Arial" panose="020B0604020202020204" pitchFamily="34" charset="0"/>
              <a:buChar char="•"/>
            </a:pPr>
            <a:r>
              <a:rPr lang="en-US" dirty="0"/>
              <a:t>Input data – “I am smiling”, “I laugh now”, “I am crying”, “I feel good”, “I am not sure now”</a:t>
            </a:r>
          </a:p>
          <a:p>
            <a:pPr marL="342900" indent="-342900">
              <a:buFont typeface="Arial" panose="020B0604020202020204" pitchFamily="34" charset="0"/>
              <a:buChar char="•"/>
            </a:pPr>
            <a:r>
              <a:rPr lang="en-US" dirty="0"/>
              <a:t>Embedding – to convert words to vector number</a:t>
            </a:r>
          </a:p>
          <a:p>
            <a:pPr marL="342900" indent="-342900">
              <a:buFont typeface="Arial" panose="020B0604020202020204" pitchFamily="34" charset="0"/>
              <a:buChar char="•"/>
            </a:pPr>
            <a:r>
              <a:rPr lang="en-US" dirty="0"/>
              <a:t>LSTM – to learn language</a:t>
            </a:r>
          </a:p>
          <a:p>
            <a:pPr marL="342900" indent="-342900">
              <a:buFont typeface="Arial" panose="020B0604020202020204" pitchFamily="34" charset="0"/>
              <a:buChar char="•"/>
            </a:pPr>
            <a:r>
              <a:rPr lang="en-US" dirty="0"/>
              <a:t>Softmax – to provide probability of output</a:t>
            </a:r>
          </a:p>
          <a:p>
            <a:pPr marL="342900" indent="-342900">
              <a:buFont typeface="Arial" panose="020B0604020202020204" pitchFamily="34" charset="0"/>
              <a:buChar char="•"/>
            </a:pPr>
            <a:r>
              <a:rPr lang="en-US" sz="2100" dirty="0"/>
              <a:t>Out</a:t>
            </a:r>
            <a:r>
              <a:rPr lang="en-US" dirty="0"/>
              <a:t>put data - “sad”, “fine”, “happy”, “very happy”</a:t>
            </a:r>
            <a:r>
              <a:rPr lang="en-US" sz="2100" dirty="0"/>
              <a:t> </a:t>
            </a:r>
          </a:p>
        </p:txBody>
      </p:sp>
    </p:spTree>
    <p:extLst>
      <p:ext uri="{BB962C8B-B14F-4D97-AF65-F5344CB8AC3E}">
        <p14:creationId xmlns:p14="http://schemas.microsoft.com/office/powerpoint/2010/main" val="35523341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213107" y="33563"/>
            <a:ext cx="7930893" cy="12891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Python codes for RNN</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B1A236E8-8459-4F41-A5C8-BAE9427E796B}"/>
              </a:ext>
            </a:extLst>
          </p:cNvPr>
          <p:cNvSpPr txBox="1">
            <a:spLocks/>
          </p:cNvSpPr>
          <p:nvPr/>
        </p:nvSpPr>
        <p:spPr>
          <a:xfrm>
            <a:off x="-382955" y="976165"/>
            <a:ext cx="9766105" cy="527933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lvl="1"/>
            <a:r>
              <a:rPr lang="en-US" altLang="en-US" sz="2000" b="1" dirty="0"/>
              <a:t>From keras.models import Model</a:t>
            </a:r>
          </a:p>
          <a:p>
            <a:pPr lvl="1"/>
            <a:r>
              <a:rPr lang="en-US" altLang="en-US" sz="2000" b="1" dirty="0"/>
              <a:t>From keras.layers import Dense, Input, LSTM, Activation</a:t>
            </a:r>
          </a:p>
          <a:p>
            <a:pPr lvl="1"/>
            <a:r>
              <a:rPr lang="en-US" altLang="en-US" sz="2000" b="1" dirty="0"/>
              <a:t>From keras.layers.embeddings import Embedding</a:t>
            </a:r>
          </a:p>
          <a:p>
            <a:pPr lvl="1"/>
            <a:endParaRPr lang="en-US" altLang="en-US" sz="2000" b="1" dirty="0"/>
          </a:p>
          <a:p>
            <a:pPr lvl="1"/>
            <a:r>
              <a:rPr lang="en-US" altLang="en-US" sz="2000" b="1" dirty="0"/>
              <a:t>X = Input(10, dtype=‘int32)</a:t>
            </a:r>
          </a:p>
          <a:p>
            <a:pPr lvl="1"/>
            <a:endParaRPr lang="en-US" altLang="en-US" sz="2000" b="1" dirty="0"/>
          </a:p>
          <a:p>
            <a:pPr lvl="1"/>
            <a:r>
              <a:rPr lang="en-US" altLang="en-US" sz="2000" b="1" dirty="0"/>
              <a:t>embedding_layer = Embedding(400000, 50) # size of word-vector</a:t>
            </a:r>
          </a:p>
          <a:p>
            <a:pPr lvl="1"/>
            <a:r>
              <a:rPr lang="en-US" altLang="en-US" sz="2000" b="1" dirty="0"/>
              <a:t>embedding_layer.set_weights([emb_matrix]) # import from glove.400k.50d.txt</a:t>
            </a:r>
          </a:p>
          <a:p>
            <a:pPr lvl="1"/>
            <a:endParaRPr lang="en-US" altLang="en-US" sz="2000" b="1" dirty="0"/>
          </a:p>
          <a:p>
            <a:pPr lvl="1"/>
            <a:r>
              <a:rPr lang="en-US" altLang="en-US" sz="2000" b="1" dirty="0"/>
              <a:t>embedding = embedding_layer(X)</a:t>
            </a:r>
          </a:p>
          <a:p>
            <a:pPr lvl="1"/>
            <a:r>
              <a:rPr lang="en-US" altLang="en-US" sz="2000" b="1" dirty="0"/>
              <a:t>X1 = LSTM(10)(embedding)</a:t>
            </a:r>
          </a:p>
          <a:p>
            <a:pPr lvl="1"/>
            <a:r>
              <a:rPr lang="en-US" altLang="en-US" sz="2000" b="1" dirty="0"/>
              <a:t>X2 = Dense(4)(X1) # 4 possible outputs</a:t>
            </a:r>
          </a:p>
          <a:p>
            <a:pPr lvl="1"/>
            <a:r>
              <a:rPr lang="en-US" altLang="en-US" sz="2000" b="1" dirty="0"/>
              <a:t>Y = Activation(‘softmax’)(X2)</a:t>
            </a:r>
          </a:p>
          <a:p>
            <a:pPr lvl="1"/>
            <a:endParaRPr lang="en-US" altLang="en-US" sz="2000" b="1" dirty="0"/>
          </a:p>
          <a:p>
            <a:pPr lvl="1"/>
            <a:r>
              <a:rPr lang="en-US" altLang="en-US" sz="2000" b="1" dirty="0"/>
              <a:t>model = Model(inputs=X, outputs=Y)</a:t>
            </a:r>
          </a:p>
          <a:p>
            <a:pPr lvl="1"/>
            <a:r>
              <a:rPr lang="en-US" altLang="en-US" sz="2000" b="1" dirty="0"/>
              <a:t>model.compile(loss=‘categorical_crossentropy’, optimizer=‘adam’)</a:t>
            </a:r>
          </a:p>
          <a:p>
            <a:pPr lvl="1"/>
            <a:endParaRPr lang="en-US" altLang="en-US" sz="2000" b="1" dirty="0"/>
          </a:p>
          <a:p>
            <a:pPr lvl="1"/>
            <a:r>
              <a:rPr lang="en-US" altLang="en-US" sz="2000" b="1" dirty="0"/>
              <a:t>model.fit(X_train, Y_train, epochs=50)</a:t>
            </a:r>
          </a:p>
          <a:p>
            <a:pPr lvl="1"/>
            <a:endParaRPr lang="en-US" altLang="en-US" sz="2000" b="1" dirty="0"/>
          </a:p>
        </p:txBody>
      </p:sp>
    </p:spTree>
    <p:extLst>
      <p:ext uri="{BB962C8B-B14F-4D97-AF65-F5344CB8AC3E}">
        <p14:creationId xmlns:p14="http://schemas.microsoft.com/office/powerpoint/2010/main" val="957562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2AB67-4730-4D38-BDA7-9EE4319C4816}"/>
              </a:ext>
            </a:extLst>
          </p:cNvPr>
          <p:cNvSpPr txBox="1">
            <a:spLocks/>
          </p:cNvSpPr>
          <p:nvPr/>
        </p:nvSpPr>
        <p:spPr>
          <a:xfrm>
            <a:off x="110023" y="0"/>
            <a:ext cx="8755681" cy="94730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3600" b="1" dirty="0">
                <a:solidFill>
                  <a:schemeClr val="bg1"/>
                </a:solidFill>
              </a:rPr>
              <a:t>Machine Learning Tools</a:t>
            </a:r>
            <a:endParaRPr lang="en-US" altLang="en-US" sz="3600" b="1" dirty="0">
              <a:solidFill>
                <a:schemeClr val="tx2">
                  <a:lumMod val="50000"/>
                  <a:lumOff val="50000"/>
                </a:schemeClr>
              </a:solidFill>
            </a:endParaRPr>
          </a:p>
        </p:txBody>
      </p:sp>
      <p:sp>
        <p:nvSpPr>
          <p:cNvPr id="3" name="TextBox 2">
            <a:extLst>
              <a:ext uri="{FF2B5EF4-FFF2-40B4-BE49-F238E27FC236}">
                <a16:creationId xmlns:a16="http://schemas.microsoft.com/office/drawing/2014/main" id="{B9ED3E99-A62D-4A55-A885-DFD9590E8267}"/>
              </a:ext>
            </a:extLst>
          </p:cNvPr>
          <p:cNvSpPr txBox="1"/>
          <p:nvPr/>
        </p:nvSpPr>
        <p:spPr>
          <a:xfrm>
            <a:off x="110023" y="947301"/>
            <a:ext cx="8567225" cy="5940088"/>
          </a:xfrm>
          <a:prstGeom prst="rect">
            <a:avLst/>
          </a:prstGeom>
          <a:noFill/>
        </p:spPr>
        <p:txBody>
          <a:bodyPr wrap="square" rtlCol="0">
            <a:spAutoFit/>
          </a:bodyPr>
          <a:lstStyle/>
          <a:p>
            <a:r>
              <a:rPr lang="en-US" sz="2000" dirty="0"/>
              <a:t>Program</a:t>
            </a:r>
          </a:p>
          <a:p>
            <a:pPr marL="285750" indent="-285750">
              <a:buFont typeface="Arial" panose="020B0604020202020204" pitchFamily="34" charset="0"/>
              <a:buChar char="•"/>
            </a:pPr>
            <a:r>
              <a:rPr lang="en-US" sz="2000" dirty="0"/>
              <a:t>SAS</a:t>
            </a:r>
          </a:p>
          <a:p>
            <a:pPr marL="742950" lvl="1" indent="-285750">
              <a:buFont typeface="Arial" panose="020B0604020202020204" pitchFamily="34" charset="0"/>
              <a:buChar char="•"/>
            </a:pPr>
            <a:r>
              <a:rPr lang="en-US" sz="2000" dirty="0"/>
              <a:t>SAS tools: SAS Visual Data Mining and Machine Learning in </a:t>
            </a:r>
            <a:r>
              <a:rPr lang="en-US" sz="2000" dirty="0">
                <a:hlinkClick r:id="rId2"/>
              </a:rPr>
              <a:t>https://www.sas.com/en_us/software/visual-data-mining-machine-learning.html</a:t>
            </a:r>
            <a:r>
              <a:rPr lang="en-US" sz="2000" dirty="0"/>
              <a:t> - interactive, visualized, easy to use tools.  Paid packages</a:t>
            </a:r>
          </a:p>
          <a:p>
            <a:pPr marL="742950" lvl="1" indent="-285750">
              <a:buFont typeface="Arial" panose="020B0604020202020204" pitchFamily="34" charset="0"/>
              <a:buChar char="•"/>
            </a:pPr>
            <a:r>
              <a:rPr lang="en-US" sz="2000" dirty="0"/>
              <a:t>Procedures in SAS Enterprise Miner : REG, HPSPLIT, NEURAL, HPSVM, HPCLUS, </a:t>
            </a:r>
          </a:p>
          <a:p>
            <a:pPr marL="285750" indent="-285750">
              <a:buFont typeface="Arial" panose="020B0604020202020204" pitchFamily="34" charset="0"/>
              <a:buChar char="•"/>
            </a:pPr>
            <a:r>
              <a:rPr lang="en-US" sz="2000" dirty="0"/>
              <a:t>R</a:t>
            </a:r>
          </a:p>
          <a:p>
            <a:pPr marL="742950" lvl="1" indent="-285750">
              <a:buFont typeface="Arial" panose="020B0604020202020204" pitchFamily="34" charset="0"/>
              <a:buChar char="•"/>
            </a:pPr>
            <a:r>
              <a:rPr lang="en-US" sz="2000" dirty="0"/>
              <a:t>A great scripting language for data manipulation, data visualization and Machine Learning</a:t>
            </a:r>
          </a:p>
          <a:p>
            <a:pPr marL="742950" lvl="1" indent="-285750">
              <a:buFont typeface="Arial" panose="020B0604020202020204" pitchFamily="34" charset="0"/>
              <a:buChar char="•"/>
            </a:pPr>
            <a:r>
              <a:rPr lang="en-US" sz="2000" dirty="0"/>
              <a:t>Packages : caret, nnet, keras, mlr</a:t>
            </a:r>
          </a:p>
          <a:p>
            <a:pPr marL="285750" indent="-285750">
              <a:buFont typeface="Arial" panose="020B0604020202020204" pitchFamily="34" charset="0"/>
              <a:buChar char="•"/>
            </a:pPr>
            <a:r>
              <a:rPr lang="en-US" sz="2000" dirty="0"/>
              <a:t>Python</a:t>
            </a:r>
          </a:p>
          <a:p>
            <a:pPr marL="742950" lvl="1" indent="-285750">
              <a:buFont typeface="Arial" panose="020B0604020202020204" pitchFamily="34" charset="0"/>
              <a:buChar char="•"/>
            </a:pPr>
            <a:r>
              <a:rPr lang="en-US" sz="2000" dirty="0"/>
              <a:t>The most popular Machine Learning scripting language</a:t>
            </a:r>
          </a:p>
          <a:p>
            <a:pPr marL="742950" lvl="1" indent="-285750">
              <a:buFont typeface="Arial" panose="020B0604020202020204" pitchFamily="34" charset="0"/>
              <a:buChar char="•"/>
            </a:pPr>
            <a:r>
              <a:rPr lang="en-US" sz="2000" dirty="0"/>
              <a:t>Packages : sklearn, tensorflow, Keras</a:t>
            </a:r>
          </a:p>
          <a:p>
            <a:endParaRPr lang="en-US" sz="2000" dirty="0"/>
          </a:p>
          <a:p>
            <a:r>
              <a:rPr lang="en-US" sz="2000" dirty="0"/>
              <a:t>Interactive easy to use Tool</a:t>
            </a:r>
          </a:p>
          <a:p>
            <a:pPr marL="285750" indent="-285750">
              <a:buFont typeface="Arial" panose="020B0604020202020204" pitchFamily="34" charset="0"/>
              <a:buChar char="•"/>
            </a:pPr>
            <a:r>
              <a:rPr lang="en-US" sz="2000" dirty="0"/>
              <a:t>IBM Watson</a:t>
            </a:r>
          </a:p>
          <a:p>
            <a:pPr marL="285750" indent="-285750">
              <a:buFont typeface="Arial" panose="020B0604020202020204" pitchFamily="34" charset="0"/>
              <a:buChar char="•"/>
            </a:pPr>
            <a:r>
              <a:rPr lang="en-US" sz="2000" dirty="0"/>
              <a:t>Microsoft Azure Machine Learning Studio</a:t>
            </a:r>
          </a:p>
          <a:p>
            <a:pPr marL="285750" indent="-285750">
              <a:buFont typeface="Arial" panose="020B0604020202020204" pitchFamily="34" charset="0"/>
              <a:buChar char="•"/>
            </a:pPr>
            <a:r>
              <a:rPr lang="en-US" sz="2000" dirty="0"/>
              <a:t>Google Cloud</a:t>
            </a:r>
          </a:p>
        </p:txBody>
      </p:sp>
    </p:spTree>
    <p:extLst>
      <p:ext uri="{BB962C8B-B14F-4D97-AF65-F5344CB8AC3E}">
        <p14:creationId xmlns:p14="http://schemas.microsoft.com/office/powerpoint/2010/main" val="1177645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10023" y="220317"/>
            <a:ext cx="8755681" cy="220483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Difference between Statistics and Machine Learning</a:t>
            </a:r>
            <a:endParaRPr lang="en-US" altLang="en-US" sz="4400" b="1" dirty="0">
              <a:solidFill>
                <a:schemeClr val="tx2">
                  <a:lumMod val="50000"/>
                  <a:lumOff val="50000"/>
                </a:schemeClr>
              </a:solidFill>
            </a:endParaRPr>
          </a:p>
        </p:txBody>
      </p:sp>
      <p:graphicFrame>
        <p:nvGraphicFramePr>
          <p:cNvPr id="4" name="Diagram 3">
            <a:extLst>
              <a:ext uri="{FF2B5EF4-FFF2-40B4-BE49-F238E27FC236}">
                <a16:creationId xmlns:a16="http://schemas.microsoft.com/office/drawing/2014/main" id="{6B5D6422-EA5D-42D3-B748-E4D143F060E0}"/>
              </a:ext>
            </a:extLst>
          </p:cNvPr>
          <p:cNvGraphicFramePr/>
          <p:nvPr>
            <p:extLst/>
          </p:nvPr>
        </p:nvGraphicFramePr>
        <p:xfrm>
          <a:off x="426720" y="1579879"/>
          <a:ext cx="8438984" cy="5130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7775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0CA24-65B7-4300-AC9C-A08159FA3A24}"/>
              </a:ext>
            </a:extLst>
          </p:cNvPr>
          <p:cNvSpPr txBox="1">
            <a:spLocks/>
          </p:cNvSpPr>
          <p:nvPr/>
        </p:nvSpPr>
        <p:spPr>
          <a:xfrm>
            <a:off x="110023" y="0"/>
            <a:ext cx="8755681" cy="94730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3600" b="1" dirty="0">
                <a:solidFill>
                  <a:schemeClr val="bg1"/>
                </a:solidFill>
              </a:rPr>
              <a:t>How Machine Learning is being used in our daily lives</a:t>
            </a:r>
            <a:endParaRPr lang="en-US" altLang="en-US" sz="3600" b="1" dirty="0">
              <a:solidFill>
                <a:schemeClr val="tx2">
                  <a:lumMod val="50000"/>
                  <a:lumOff val="50000"/>
                </a:schemeClr>
              </a:solidFill>
            </a:endParaRPr>
          </a:p>
        </p:txBody>
      </p:sp>
      <p:sp>
        <p:nvSpPr>
          <p:cNvPr id="3" name="Title 1">
            <a:extLst>
              <a:ext uri="{FF2B5EF4-FFF2-40B4-BE49-F238E27FC236}">
                <a16:creationId xmlns:a16="http://schemas.microsoft.com/office/drawing/2014/main" id="{E4D31273-8275-4521-8C2F-1F6290B137BC}"/>
              </a:ext>
            </a:extLst>
          </p:cNvPr>
          <p:cNvSpPr txBox="1">
            <a:spLocks/>
          </p:cNvSpPr>
          <p:nvPr/>
        </p:nvSpPr>
        <p:spPr>
          <a:xfrm>
            <a:off x="110022" y="1389642"/>
            <a:ext cx="9033977" cy="4546924"/>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571500" indent="-571500">
              <a:buFont typeface="Arial" panose="020B0604020202020204" pitchFamily="34" charset="0"/>
              <a:buChar char="•"/>
            </a:pPr>
            <a:r>
              <a:rPr lang="en-US" altLang="en-US" sz="2800" dirty="0"/>
              <a:t>Voice Recognition – Apple’s Siri, Google’s Home Assistant, Amazon’s Alexa	</a:t>
            </a:r>
          </a:p>
          <a:p>
            <a:pPr marL="571500" indent="-571500">
              <a:buFont typeface="Arial" panose="020B0604020202020204" pitchFamily="34" charset="0"/>
              <a:buChar char="•"/>
            </a:pPr>
            <a:r>
              <a:rPr lang="en-US" altLang="en-US" sz="2800" dirty="0"/>
              <a:t>Recommendation – Amazon, Netflix, Spotify</a:t>
            </a:r>
          </a:p>
          <a:p>
            <a:pPr marL="571500" indent="-571500">
              <a:buFont typeface="Arial" panose="020B0604020202020204" pitchFamily="34" charset="0"/>
              <a:buChar char="•"/>
            </a:pPr>
            <a:r>
              <a:rPr lang="en-US" altLang="en-US" sz="2800" dirty="0"/>
              <a:t>Chatbot – Online customer service</a:t>
            </a:r>
          </a:p>
          <a:p>
            <a:pPr marL="571500" indent="-571500">
              <a:buFont typeface="Arial" panose="020B0604020202020204" pitchFamily="34" charset="0"/>
              <a:buChar char="•"/>
            </a:pPr>
            <a:r>
              <a:rPr lang="en-US" altLang="en-US" sz="2800" dirty="0"/>
              <a:t>Google Duplex – AI System for accomplishing Real-World Tasks over the phone</a:t>
            </a:r>
          </a:p>
          <a:p>
            <a:pPr marL="571500" indent="-571500">
              <a:buFont typeface="Arial" panose="020B0604020202020204" pitchFamily="34" charset="0"/>
              <a:buChar char="•"/>
            </a:pPr>
            <a:r>
              <a:rPr lang="en-US" altLang="en-US" sz="2800" dirty="0"/>
              <a:t>Amazon Go – Cashless Grocery Store</a:t>
            </a:r>
          </a:p>
          <a:p>
            <a:pPr marL="571500" indent="-571500">
              <a:buFont typeface="Arial" panose="020B0604020202020204" pitchFamily="34" charset="0"/>
              <a:buChar char="•"/>
            </a:pPr>
            <a:r>
              <a:rPr lang="en-US" altLang="en-US" sz="2800" dirty="0"/>
              <a:t>AlphaGO – beat “Go” world champion</a:t>
            </a:r>
          </a:p>
          <a:p>
            <a:pPr marL="571500" indent="-571500">
              <a:buFont typeface="Arial" panose="020B0604020202020204" pitchFamily="34" charset="0"/>
              <a:buChar char="•"/>
            </a:pPr>
            <a:r>
              <a:rPr lang="en-US" altLang="en-US" sz="2800" dirty="0"/>
              <a:t>Terminator “ I will be back”</a:t>
            </a:r>
          </a:p>
          <a:p>
            <a:pPr marL="571500" indent="-571500">
              <a:buFont typeface="Arial" panose="020B0604020202020204" pitchFamily="34" charset="0"/>
              <a:buChar char="•"/>
            </a:pPr>
            <a:r>
              <a:rPr lang="en-US" sz="2800" dirty="0"/>
              <a:t>FDA first approval on ML/AI: Artery’s medical imaging platform to diagnosis heart problem </a:t>
            </a:r>
          </a:p>
          <a:p>
            <a:pPr marL="571500" indent="-571500">
              <a:buFont typeface="Arial" panose="020B0604020202020204" pitchFamily="34" charset="0"/>
              <a:buChar char="•"/>
            </a:pPr>
            <a:endParaRPr lang="en-US" altLang="en-US" sz="2800" dirty="0"/>
          </a:p>
          <a:p>
            <a:pPr marL="571500" indent="-571500">
              <a:buFont typeface="Arial" panose="020B0604020202020204" pitchFamily="34" charset="0"/>
              <a:buChar char="•"/>
            </a:pPr>
            <a:endParaRPr lang="en-US" altLang="en-US" sz="2800" dirty="0"/>
          </a:p>
          <a:p>
            <a:pPr marL="571500" indent="-571500">
              <a:buFont typeface="Arial" panose="020B0604020202020204" pitchFamily="34" charset="0"/>
              <a:buChar char="•"/>
            </a:pPr>
            <a:endParaRPr lang="en-US" altLang="en-US" sz="2800" dirty="0"/>
          </a:p>
          <a:p>
            <a:pPr marL="571500" indent="-571500">
              <a:buFont typeface="Arial" panose="020B0604020202020204" pitchFamily="34" charset="0"/>
              <a:buChar char="•"/>
            </a:pPr>
            <a:endParaRPr lang="en-US" altLang="en-US" sz="2800" dirty="0"/>
          </a:p>
          <a:p>
            <a:pPr marL="571500" indent="-571500">
              <a:buFont typeface="Arial" panose="020B0604020202020204" pitchFamily="34" charset="0"/>
              <a:buChar char="•"/>
            </a:pPr>
            <a:endParaRPr lang="en-US" altLang="en-US" sz="2800" dirty="0"/>
          </a:p>
        </p:txBody>
      </p:sp>
    </p:spTree>
    <p:extLst>
      <p:ext uri="{BB962C8B-B14F-4D97-AF65-F5344CB8AC3E}">
        <p14:creationId xmlns:p14="http://schemas.microsoft.com/office/powerpoint/2010/main" val="32184480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779986" y="121843"/>
            <a:ext cx="8755681" cy="220483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Why is AI(ML) so popular now?</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D4F1AE6B-3320-4F13-9736-9EEF341A138E}"/>
              </a:ext>
            </a:extLst>
          </p:cNvPr>
          <p:cNvSpPr txBox="1">
            <a:spLocks/>
          </p:cNvSpPr>
          <p:nvPr/>
        </p:nvSpPr>
        <p:spPr>
          <a:xfrm>
            <a:off x="350455" y="983578"/>
            <a:ext cx="8013559" cy="527933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571500" indent="-571500">
              <a:buFont typeface="Arial" panose="020B0604020202020204" pitchFamily="34" charset="0"/>
              <a:buChar char="•"/>
            </a:pPr>
            <a:r>
              <a:rPr lang="en-US" altLang="en-US" sz="3600" dirty="0"/>
              <a:t>Cost effective</a:t>
            </a:r>
          </a:p>
          <a:p>
            <a:pPr marL="914400" lvl="1" indent="-571500">
              <a:buFont typeface="Arial" panose="020B0604020202020204" pitchFamily="34" charset="0"/>
              <a:buChar char="•"/>
            </a:pPr>
            <a:r>
              <a:rPr lang="en-US" altLang="en-US" sz="2900" dirty="0"/>
              <a:t>Automate a lot of works</a:t>
            </a:r>
          </a:p>
          <a:p>
            <a:pPr marL="914400" lvl="1" indent="-571500">
              <a:buFont typeface="Arial" panose="020B0604020202020204" pitchFamily="34" charset="0"/>
              <a:buChar char="•"/>
            </a:pPr>
            <a:r>
              <a:rPr lang="en-US" altLang="en-US" sz="2900" dirty="0"/>
              <a:t>Can replace or enhance human labors</a:t>
            </a:r>
          </a:p>
          <a:p>
            <a:pPr marL="914400" lvl="1" indent="-571500">
              <a:buFont typeface="Arial" panose="020B0604020202020204" pitchFamily="34" charset="0"/>
              <a:buChar char="•"/>
            </a:pPr>
            <a:r>
              <a:rPr lang="en-US" altLang="en-US" sz="2900" dirty="0"/>
              <a:t>“</a:t>
            </a:r>
            <a:r>
              <a:rPr lang="en-US" sz="2900" dirty="0"/>
              <a:t>Pretty much anything that a normal person can do in &lt;1 sec, we can now automate with AI” Andrew Ng</a:t>
            </a:r>
            <a:endParaRPr lang="en-US" altLang="en-US" sz="2900" dirty="0"/>
          </a:p>
          <a:p>
            <a:pPr marL="571500" indent="-571500">
              <a:buFont typeface="Arial" panose="020B0604020202020204" pitchFamily="34" charset="0"/>
              <a:buChar char="•"/>
            </a:pPr>
            <a:endParaRPr lang="en-US" altLang="en-US" sz="3600" dirty="0"/>
          </a:p>
          <a:p>
            <a:pPr marL="571500" indent="-571500">
              <a:buFont typeface="Arial" panose="020B0604020202020204" pitchFamily="34" charset="0"/>
              <a:buChar char="•"/>
            </a:pPr>
            <a:r>
              <a:rPr lang="en-US" altLang="en-US" sz="3600" dirty="0"/>
              <a:t>Accurate</a:t>
            </a:r>
          </a:p>
          <a:p>
            <a:pPr marL="914400" lvl="1" indent="-571500">
              <a:buFont typeface="Arial" panose="020B0604020202020204" pitchFamily="34" charset="0"/>
              <a:buChar char="•"/>
            </a:pPr>
            <a:r>
              <a:rPr lang="en-US" altLang="en-US" sz="2900" dirty="0"/>
              <a:t>Better than humans</a:t>
            </a:r>
          </a:p>
          <a:p>
            <a:pPr marL="914400" lvl="1" indent="-571500">
              <a:buFont typeface="Arial" panose="020B0604020202020204" pitchFamily="34" charset="0"/>
              <a:buChar char="•"/>
            </a:pPr>
            <a:endParaRPr lang="en-US" altLang="en-US" sz="2900" dirty="0"/>
          </a:p>
          <a:p>
            <a:pPr marL="571500" indent="-571500">
              <a:buFont typeface="Arial" panose="020B0604020202020204" pitchFamily="34" charset="0"/>
              <a:buChar char="•"/>
            </a:pPr>
            <a:r>
              <a:rPr lang="en-US" altLang="en-US" sz="3600" dirty="0"/>
              <a:t>Can solve a lot of complex business problems</a:t>
            </a:r>
          </a:p>
          <a:p>
            <a:pPr marL="571500" indent="-571500">
              <a:buFont typeface="Arial" panose="020B0604020202020204" pitchFamily="34" charset="0"/>
              <a:buChar char="•"/>
            </a:pPr>
            <a:endParaRPr lang="en-US" altLang="en-US" sz="3600" dirty="0"/>
          </a:p>
        </p:txBody>
      </p:sp>
    </p:spTree>
    <p:extLst>
      <p:ext uri="{BB962C8B-B14F-4D97-AF65-F5344CB8AC3E}">
        <p14:creationId xmlns:p14="http://schemas.microsoft.com/office/powerpoint/2010/main" val="3040499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F3D1-F5F8-48B6-BFEA-DB7753AEDA38}"/>
              </a:ext>
            </a:extLst>
          </p:cNvPr>
          <p:cNvSpPr txBox="1">
            <a:spLocks/>
          </p:cNvSpPr>
          <p:nvPr/>
        </p:nvSpPr>
        <p:spPr>
          <a:xfrm>
            <a:off x="0" y="8354"/>
            <a:ext cx="8980270" cy="969276"/>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Machine Learning Project Workflow</a:t>
            </a:r>
            <a:endParaRPr lang="en-US" altLang="en-US" sz="4000" b="1" dirty="0">
              <a:solidFill>
                <a:schemeClr val="tx2">
                  <a:lumMod val="50000"/>
                  <a:lumOff val="50000"/>
                </a:schemeClr>
              </a:solidFill>
            </a:endParaRPr>
          </a:p>
        </p:txBody>
      </p:sp>
      <p:graphicFrame>
        <p:nvGraphicFramePr>
          <p:cNvPr id="3" name="Table 2">
            <a:extLst>
              <a:ext uri="{FF2B5EF4-FFF2-40B4-BE49-F238E27FC236}">
                <a16:creationId xmlns:a16="http://schemas.microsoft.com/office/drawing/2014/main" id="{CD01D42C-16B4-4356-A0E2-0F1F9B8EA847}"/>
              </a:ext>
            </a:extLst>
          </p:cNvPr>
          <p:cNvGraphicFramePr>
            <a:graphicFrameLocks noGrp="1"/>
          </p:cNvGraphicFramePr>
          <p:nvPr>
            <p:extLst>
              <p:ext uri="{D42A27DB-BD31-4B8C-83A1-F6EECF244321}">
                <p14:modId xmlns:p14="http://schemas.microsoft.com/office/powerpoint/2010/main" val="2439318708"/>
              </p:ext>
            </p:extLst>
          </p:nvPr>
        </p:nvGraphicFramePr>
        <p:xfrm>
          <a:off x="81865" y="858131"/>
          <a:ext cx="8980269" cy="5699760"/>
        </p:xfrm>
        <a:graphic>
          <a:graphicData uri="http://schemas.openxmlformats.org/drawingml/2006/table">
            <a:tbl>
              <a:tblPr firstRow="1" bandRow="1">
                <a:tableStyleId>{5C22544A-7EE6-4342-B048-85BDC9FD1C3A}</a:tableStyleId>
              </a:tblPr>
              <a:tblGrid>
                <a:gridCol w="1036701">
                  <a:extLst>
                    <a:ext uri="{9D8B030D-6E8A-4147-A177-3AD203B41FA5}">
                      <a16:colId xmlns:a16="http://schemas.microsoft.com/office/drawing/2014/main" val="764655243"/>
                    </a:ext>
                  </a:extLst>
                </a:gridCol>
                <a:gridCol w="3433237">
                  <a:extLst>
                    <a:ext uri="{9D8B030D-6E8A-4147-A177-3AD203B41FA5}">
                      <a16:colId xmlns:a16="http://schemas.microsoft.com/office/drawing/2014/main" val="3048776255"/>
                    </a:ext>
                  </a:extLst>
                </a:gridCol>
                <a:gridCol w="4510331">
                  <a:extLst>
                    <a:ext uri="{9D8B030D-6E8A-4147-A177-3AD203B41FA5}">
                      <a16:colId xmlns:a16="http://schemas.microsoft.com/office/drawing/2014/main" val="1426062101"/>
                    </a:ext>
                  </a:extLst>
                </a:gridCol>
              </a:tblGrid>
              <a:tr h="331664">
                <a:tc>
                  <a:txBody>
                    <a:bodyPr/>
                    <a:lstStyle/>
                    <a:p>
                      <a:r>
                        <a:rPr lang="en-US" sz="2000" dirty="0"/>
                        <a:t>Step</a:t>
                      </a:r>
                    </a:p>
                  </a:txBody>
                  <a:tcPr/>
                </a:tc>
                <a:tc>
                  <a:txBody>
                    <a:bodyPr/>
                    <a:lstStyle/>
                    <a:p>
                      <a:r>
                        <a:rPr lang="en-US" sz="2000" dirty="0"/>
                        <a:t>Project Workflow</a:t>
                      </a:r>
                    </a:p>
                  </a:txBody>
                  <a:tcPr/>
                </a:tc>
                <a:tc>
                  <a:txBody>
                    <a:bodyPr/>
                    <a:lstStyle/>
                    <a:p>
                      <a:r>
                        <a:rPr lang="en-US" sz="2000" dirty="0"/>
                        <a:t>Example</a:t>
                      </a:r>
                    </a:p>
                  </a:txBody>
                  <a:tcPr/>
                </a:tc>
                <a:extLst>
                  <a:ext uri="{0D108BD9-81ED-4DB2-BD59-A6C34878D82A}">
                    <a16:rowId xmlns:a16="http://schemas.microsoft.com/office/drawing/2014/main" val="3942896986"/>
                  </a:ext>
                </a:extLst>
              </a:tr>
              <a:tr h="586790">
                <a:tc>
                  <a:txBody>
                    <a:bodyPr/>
                    <a:lstStyle/>
                    <a:p>
                      <a:r>
                        <a:rPr lang="en-US" sz="20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Identify the problems to solve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Find the pattern between survival days vs drug exposures</a:t>
                      </a:r>
                    </a:p>
                  </a:txBody>
                  <a:tcPr/>
                </a:tc>
                <a:extLst>
                  <a:ext uri="{0D108BD9-81ED-4DB2-BD59-A6C34878D82A}">
                    <a16:rowId xmlns:a16="http://schemas.microsoft.com/office/drawing/2014/main" val="1140305242"/>
                  </a:ext>
                </a:extLst>
              </a:tr>
              <a:tr h="331664">
                <a:tc>
                  <a:txBody>
                    <a:bodyPr/>
                    <a:lstStyle/>
                    <a:p>
                      <a:r>
                        <a:rPr lang="en-US" sz="2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Acquire necessary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Obtain ADSL, DS and EX</a:t>
                      </a:r>
                    </a:p>
                  </a:txBody>
                  <a:tcPr/>
                </a:tc>
                <a:extLst>
                  <a:ext uri="{0D108BD9-81ED-4DB2-BD59-A6C34878D82A}">
                    <a16:rowId xmlns:a16="http://schemas.microsoft.com/office/drawing/2014/main" val="2980543286"/>
                  </a:ext>
                </a:extLst>
              </a:tr>
              <a:tr h="331664">
                <a:tc>
                  <a:txBody>
                    <a:bodyPr/>
                    <a:lstStyle/>
                    <a:p>
                      <a:r>
                        <a:rPr lang="en-US" sz="2000" dirty="0"/>
                        <a:t>3</a:t>
                      </a:r>
                    </a:p>
                  </a:txBody>
                  <a:tcPr/>
                </a:tc>
                <a:tc>
                  <a:txBody>
                    <a:bodyPr/>
                    <a:lstStyle/>
                    <a:p>
                      <a:r>
                        <a:rPr lang="en-US" altLang="en-US" sz="2000" dirty="0"/>
                        <a:t>Transform and clean data</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Prepare ADSE</a:t>
                      </a:r>
                    </a:p>
                  </a:txBody>
                  <a:tcPr/>
                </a:tc>
                <a:extLst>
                  <a:ext uri="{0D108BD9-81ED-4DB2-BD59-A6C34878D82A}">
                    <a16:rowId xmlns:a16="http://schemas.microsoft.com/office/drawing/2014/main" val="3228644679"/>
                  </a:ext>
                </a:extLst>
              </a:tr>
              <a:tr h="586790">
                <a:tc>
                  <a:txBody>
                    <a:bodyPr/>
                    <a:lstStyle/>
                    <a:p>
                      <a:r>
                        <a:rPr lang="en-US" sz="2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Prepare train data and validation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Prepare ADSE_T and ADSE_V</a:t>
                      </a:r>
                    </a:p>
                  </a:txBody>
                  <a:tcPr/>
                </a:tc>
                <a:extLst>
                  <a:ext uri="{0D108BD9-81ED-4DB2-BD59-A6C34878D82A}">
                    <a16:rowId xmlns:a16="http://schemas.microsoft.com/office/drawing/2014/main" val="2114199937"/>
                  </a:ext>
                </a:extLst>
              </a:tr>
              <a:tr h="586790">
                <a:tc>
                  <a:txBody>
                    <a:bodyPr/>
                    <a:lstStyle/>
                    <a:p>
                      <a:r>
                        <a:rPr lang="en-US" sz="2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Select an algorithm</a:t>
                      </a:r>
                    </a:p>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Import a linear regression algorithm (sklearn.linear_model) </a:t>
                      </a:r>
                    </a:p>
                  </a:txBody>
                  <a:tcPr/>
                </a:tc>
                <a:extLst>
                  <a:ext uri="{0D108BD9-81ED-4DB2-BD59-A6C34878D82A}">
                    <a16:rowId xmlns:a16="http://schemas.microsoft.com/office/drawing/2014/main" val="1800056970"/>
                  </a:ext>
                </a:extLst>
              </a:tr>
              <a:tr h="586790">
                <a:tc>
                  <a:txBody>
                    <a:bodyPr/>
                    <a:lstStyle/>
                    <a:p>
                      <a:r>
                        <a:rPr lang="en-US" sz="2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Train an algorithm with train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Train selected a linear regression algorithm with ADSE_T</a:t>
                      </a:r>
                    </a:p>
                  </a:txBody>
                  <a:tcPr/>
                </a:tc>
                <a:extLst>
                  <a:ext uri="{0D108BD9-81ED-4DB2-BD59-A6C34878D82A}">
                    <a16:rowId xmlns:a16="http://schemas.microsoft.com/office/drawing/2014/main" val="3215805246"/>
                  </a:ext>
                </a:extLst>
              </a:tr>
              <a:tr h="586790">
                <a:tc>
                  <a:txBody>
                    <a:bodyPr/>
                    <a:lstStyle/>
                    <a:p>
                      <a:r>
                        <a:rPr lang="en-US" sz="2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Validate the trained model with validation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Validate the trained model with ADSE_V</a:t>
                      </a:r>
                    </a:p>
                    <a:p>
                      <a:endParaRPr lang="en-US" sz="2000" dirty="0"/>
                    </a:p>
                  </a:txBody>
                  <a:tcPr/>
                </a:tc>
                <a:extLst>
                  <a:ext uri="{0D108BD9-81ED-4DB2-BD59-A6C34878D82A}">
                    <a16:rowId xmlns:a16="http://schemas.microsoft.com/office/drawing/2014/main" val="876295406"/>
                  </a:ext>
                </a:extLst>
              </a:tr>
              <a:tr h="586790">
                <a:tc>
                  <a:txBody>
                    <a:bodyPr/>
                    <a:lstStyle/>
                    <a:p>
                      <a:r>
                        <a:rPr lang="en-US" sz="20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Solve the problems/predict with the validated model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Use the validated model to predict survival days vs drug exposures</a:t>
                      </a:r>
                      <a:endParaRPr lang="en-US" sz="2000" dirty="0"/>
                    </a:p>
                  </a:txBody>
                  <a:tcPr/>
                </a:tc>
                <a:extLst>
                  <a:ext uri="{0D108BD9-81ED-4DB2-BD59-A6C34878D82A}">
                    <a16:rowId xmlns:a16="http://schemas.microsoft.com/office/drawing/2014/main" val="3512677631"/>
                  </a:ext>
                </a:extLst>
              </a:tr>
            </a:tbl>
          </a:graphicData>
        </a:graphic>
      </p:graphicFrame>
    </p:spTree>
    <p:extLst>
      <p:ext uri="{BB962C8B-B14F-4D97-AF65-F5344CB8AC3E}">
        <p14:creationId xmlns:p14="http://schemas.microsoft.com/office/powerpoint/2010/main" val="12564796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E2D689-1151-41F5-AEB4-36E7F9B5C719}"/>
              </a:ext>
            </a:extLst>
          </p:cNvPr>
          <p:cNvSpPr>
            <a:spLocks noGrp="1"/>
          </p:cNvSpPr>
          <p:nvPr>
            <p:ph idx="4294967295"/>
          </p:nvPr>
        </p:nvSpPr>
        <p:spPr>
          <a:xfrm>
            <a:off x="3129024" y="1205706"/>
            <a:ext cx="5888368" cy="4446588"/>
          </a:xfrm>
        </p:spPr>
        <p:txBody>
          <a:bodyPr>
            <a:noAutofit/>
          </a:bodyPr>
          <a:lstStyle/>
          <a:p>
            <a:pPr marL="0" indent="0">
              <a:buNone/>
            </a:pPr>
            <a:r>
              <a:rPr lang="en-US" sz="2400" dirty="0">
                <a:solidFill>
                  <a:schemeClr val="tx1"/>
                </a:solidFill>
              </a:rPr>
              <a:t>Gold mines - Clinical trial data in Pharmaceutical industries</a:t>
            </a:r>
          </a:p>
          <a:p>
            <a:pPr>
              <a:spcBef>
                <a:spcPts val="1200"/>
              </a:spcBef>
              <a:buClrTx/>
              <a:buFont typeface="Wingdings" panose="05000000000000000000" pitchFamily="2" charset="2"/>
              <a:buChar char="Ø"/>
            </a:pPr>
            <a:r>
              <a:rPr lang="en-US" sz="2400" dirty="0">
                <a:solidFill>
                  <a:schemeClr val="tx1"/>
                </a:solidFill>
              </a:rPr>
              <a:t>Clean – Pharma companies spent a lot of hours to clean the data.</a:t>
            </a:r>
          </a:p>
          <a:p>
            <a:pPr>
              <a:spcBef>
                <a:spcPts val="1200"/>
              </a:spcBef>
              <a:buClrTx/>
              <a:buFont typeface="Wingdings" panose="05000000000000000000" pitchFamily="2" charset="2"/>
              <a:buChar char="Ø"/>
            </a:pPr>
            <a:r>
              <a:rPr lang="en-US" sz="2400" dirty="0">
                <a:solidFill>
                  <a:schemeClr val="tx1"/>
                </a:solidFill>
              </a:rPr>
              <a:t>Unbiased - Prospective study, randomized</a:t>
            </a:r>
          </a:p>
          <a:p>
            <a:pPr>
              <a:spcBef>
                <a:spcPts val="1200"/>
              </a:spcBef>
              <a:buClrTx/>
              <a:buFont typeface="Wingdings" panose="05000000000000000000" pitchFamily="2" charset="2"/>
              <a:buChar char="Ø"/>
            </a:pPr>
            <a:r>
              <a:rPr lang="en-US" sz="2400" dirty="0">
                <a:solidFill>
                  <a:schemeClr val="tx1"/>
                </a:solidFill>
              </a:rPr>
              <a:t>Blinded – double-blinded</a:t>
            </a:r>
          </a:p>
          <a:p>
            <a:pPr>
              <a:spcBef>
                <a:spcPts val="1200"/>
              </a:spcBef>
              <a:buClrTx/>
              <a:buFont typeface="Wingdings" panose="05000000000000000000" pitchFamily="2" charset="2"/>
              <a:buChar char="Ø"/>
            </a:pPr>
            <a:r>
              <a:rPr lang="en-US" sz="2400" dirty="0">
                <a:solidFill>
                  <a:schemeClr val="tx1"/>
                </a:solidFill>
              </a:rPr>
              <a:t>Standards – CDISC</a:t>
            </a:r>
          </a:p>
          <a:p>
            <a:pPr>
              <a:spcBef>
                <a:spcPts val="1200"/>
              </a:spcBef>
              <a:buClrTx/>
              <a:buFont typeface="Wingdings" panose="05000000000000000000" pitchFamily="2" charset="2"/>
              <a:buChar char="Ø"/>
            </a:pPr>
            <a:r>
              <a:rPr lang="en-US" sz="2400" dirty="0">
                <a:solidFill>
                  <a:schemeClr val="tx1"/>
                </a:solidFill>
              </a:rPr>
              <a:t>Structured</a:t>
            </a:r>
          </a:p>
          <a:p>
            <a:pPr>
              <a:spcBef>
                <a:spcPts val="1200"/>
              </a:spcBef>
              <a:buClrTx/>
              <a:buFont typeface="Wingdings" panose="05000000000000000000" pitchFamily="2" charset="2"/>
              <a:buChar char="Ø"/>
            </a:pPr>
            <a:r>
              <a:rPr lang="en-US" sz="2400" dirty="0">
                <a:solidFill>
                  <a:schemeClr val="tx1"/>
                </a:solidFill>
              </a:rPr>
              <a:t>Metadata </a:t>
            </a:r>
          </a:p>
          <a:p>
            <a:pPr marL="0" indent="0">
              <a:buNone/>
            </a:pPr>
            <a:r>
              <a:rPr lang="en-US" sz="2400" dirty="0">
                <a:solidFill>
                  <a:schemeClr val="tx1"/>
                </a:solidFill>
              </a:rPr>
              <a:t>Pharmaceutical companies already </a:t>
            </a:r>
            <a:r>
              <a:rPr lang="en-US" sz="2400" dirty="0">
                <a:solidFill>
                  <a:schemeClr val="tx1"/>
                </a:solidFill>
                <a:highlight>
                  <a:srgbClr val="FFFF00"/>
                </a:highlight>
              </a:rPr>
              <a:t>owned the data.</a:t>
            </a:r>
          </a:p>
          <a:p>
            <a:pPr>
              <a:buFont typeface="Wingdings" panose="05000000000000000000" pitchFamily="2" charset="2"/>
              <a:buChar char="Ø"/>
            </a:pPr>
            <a:endParaRPr lang="en-US" sz="2400" dirty="0">
              <a:solidFill>
                <a:schemeClr val="tx1"/>
              </a:solidFill>
            </a:endParaRPr>
          </a:p>
        </p:txBody>
      </p:sp>
      <p:sp>
        <p:nvSpPr>
          <p:cNvPr id="3" name="Title 2">
            <a:extLst>
              <a:ext uri="{FF2B5EF4-FFF2-40B4-BE49-F238E27FC236}">
                <a16:creationId xmlns:a16="http://schemas.microsoft.com/office/drawing/2014/main" id="{0161068B-0DC6-4E24-BCAA-C56933F48597}"/>
              </a:ext>
            </a:extLst>
          </p:cNvPr>
          <p:cNvSpPr>
            <a:spLocks noGrp="1"/>
          </p:cNvSpPr>
          <p:nvPr>
            <p:ph type="title" idx="4294967295"/>
          </p:nvPr>
        </p:nvSpPr>
        <p:spPr>
          <a:xfrm>
            <a:off x="619125" y="171308"/>
            <a:ext cx="7905750" cy="649287"/>
          </a:xfrm>
        </p:spPr>
        <p:txBody>
          <a:bodyPr>
            <a:noAutofit/>
          </a:bodyPr>
          <a:lstStyle/>
          <a:p>
            <a:r>
              <a:rPr lang="en-US" sz="4000" dirty="0"/>
              <a:t>How Biometrics can utilize ML/AI in Pharma</a:t>
            </a:r>
          </a:p>
        </p:txBody>
      </p:sp>
      <p:pic>
        <p:nvPicPr>
          <p:cNvPr id="5" name="Picture 4">
            <a:extLst>
              <a:ext uri="{FF2B5EF4-FFF2-40B4-BE49-F238E27FC236}">
                <a16:creationId xmlns:a16="http://schemas.microsoft.com/office/drawing/2014/main" id="{306B6755-A1C1-4207-B5FE-598A9130AD07}"/>
              </a:ext>
            </a:extLst>
          </p:cNvPr>
          <p:cNvPicPr>
            <a:picLocks noChangeAspect="1"/>
          </p:cNvPicPr>
          <p:nvPr/>
        </p:nvPicPr>
        <p:blipFill>
          <a:blip r:embed="rId2"/>
          <a:stretch>
            <a:fillRect/>
          </a:stretch>
        </p:blipFill>
        <p:spPr>
          <a:xfrm>
            <a:off x="1" y="2081890"/>
            <a:ext cx="3129022" cy="1883909"/>
          </a:xfrm>
          <a:prstGeom prst="rect">
            <a:avLst/>
          </a:prstGeom>
        </p:spPr>
      </p:pic>
    </p:spTree>
    <p:extLst>
      <p:ext uri="{BB962C8B-B14F-4D97-AF65-F5344CB8AC3E}">
        <p14:creationId xmlns:p14="http://schemas.microsoft.com/office/powerpoint/2010/main" val="5743675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6A3E2D-40BC-474D-8329-6C3FC0E31D10}"/>
              </a:ext>
            </a:extLst>
          </p:cNvPr>
          <p:cNvSpPr>
            <a:spLocks noGrp="1"/>
          </p:cNvSpPr>
          <p:nvPr>
            <p:ph idx="4294967295"/>
          </p:nvPr>
        </p:nvSpPr>
        <p:spPr>
          <a:xfrm>
            <a:off x="379828" y="1472199"/>
            <a:ext cx="7912100" cy="3098800"/>
          </a:xfrm>
        </p:spPr>
        <p:txBody>
          <a:bodyPr>
            <a:normAutofit/>
          </a:bodyPr>
          <a:lstStyle/>
          <a:p>
            <a:pPr>
              <a:buFont typeface="Wingdings" panose="05000000000000000000" pitchFamily="2" charset="2"/>
              <a:buChar char="Ø"/>
            </a:pPr>
            <a:r>
              <a:rPr lang="en-US" sz="2400" dirty="0">
                <a:solidFill>
                  <a:schemeClr val="tx1"/>
                </a:solidFill>
              </a:rPr>
              <a:t>Main purpose - for the submission</a:t>
            </a:r>
          </a:p>
          <a:p>
            <a:pPr>
              <a:buFont typeface="Wingdings" panose="05000000000000000000" pitchFamily="2" charset="2"/>
              <a:buChar char="Ø"/>
            </a:pPr>
            <a:r>
              <a:rPr lang="en-US" sz="2400" dirty="0">
                <a:solidFill>
                  <a:schemeClr val="tx1"/>
                </a:solidFill>
              </a:rPr>
              <a:t>No or limited analysis after submission</a:t>
            </a:r>
          </a:p>
          <a:p>
            <a:pPr>
              <a:buFont typeface="Wingdings" panose="05000000000000000000" pitchFamily="2" charset="2"/>
              <a:buChar char="Ø"/>
            </a:pPr>
            <a:r>
              <a:rPr lang="en-US" sz="2400" dirty="0">
                <a:solidFill>
                  <a:schemeClr val="tx1"/>
                </a:solidFill>
              </a:rPr>
              <a:t>Do not know exactly where clinical trial data is</a:t>
            </a:r>
          </a:p>
          <a:p>
            <a:pPr>
              <a:buFont typeface="Wingdings" panose="05000000000000000000" pitchFamily="2" charset="2"/>
              <a:buChar char="Ø"/>
            </a:pPr>
            <a:r>
              <a:rPr lang="en-US" sz="2400" dirty="0">
                <a:solidFill>
                  <a:schemeClr val="tx1"/>
                </a:solidFill>
              </a:rPr>
              <a:t>Limited/No access</a:t>
            </a:r>
          </a:p>
          <a:p>
            <a:pPr>
              <a:buFont typeface="Wingdings" panose="05000000000000000000" pitchFamily="2" charset="2"/>
              <a:buChar char="Ø"/>
            </a:pPr>
            <a:r>
              <a:rPr lang="en-US" sz="2400" dirty="0">
                <a:solidFill>
                  <a:schemeClr val="tx1"/>
                </a:solidFill>
              </a:rPr>
              <a:t>No CDR (Central Data Repository)</a:t>
            </a:r>
          </a:p>
        </p:txBody>
      </p:sp>
      <p:sp>
        <p:nvSpPr>
          <p:cNvPr id="3" name="Title 2">
            <a:extLst>
              <a:ext uri="{FF2B5EF4-FFF2-40B4-BE49-F238E27FC236}">
                <a16:creationId xmlns:a16="http://schemas.microsoft.com/office/drawing/2014/main" id="{EB1496E9-808C-42D5-974A-851E8E739675}"/>
              </a:ext>
            </a:extLst>
          </p:cNvPr>
          <p:cNvSpPr>
            <a:spLocks noGrp="1"/>
          </p:cNvSpPr>
          <p:nvPr>
            <p:ph type="title" idx="4294967295"/>
          </p:nvPr>
        </p:nvSpPr>
        <p:spPr>
          <a:xfrm>
            <a:off x="91440" y="10319"/>
            <a:ext cx="8961120" cy="649287"/>
          </a:xfrm>
        </p:spPr>
        <p:txBody>
          <a:bodyPr>
            <a:normAutofit fontScale="90000"/>
          </a:bodyPr>
          <a:lstStyle/>
          <a:p>
            <a:r>
              <a:rPr lang="en-US" dirty="0"/>
              <a:t>What is the reality of clinical trial data?</a:t>
            </a:r>
          </a:p>
        </p:txBody>
      </p:sp>
    </p:spTree>
    <p:extLst>
      <p:ext uri="{BB962C8B-B14F-4D97-AF65-F5344CB8AC3E}">
        <p14:creationId xmlns:p14="http://schemas.microsoft.com/office/powerpoint/2010/main" val="40955049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47825-2F4F-4E8D-A1A7-4A8238C3C4B5}"/>
              </a:ext>
            </a:extLst>
          </p:cNvPr>
          <p:cNvSpPr>
            <a:spLocks noGrp="1"/>
          </p:cNvSpPr>
          <p:nvPr>
            <p:ph type="title" idx="4294967295"/>
          </p:nvPr>
        </p:nvSpPr>
        <p:spPr>
          <a:xfrm>
            <a:off x="-225082" y="267686"/>
            <a:ext cx="9537894" cy="487362"/>
          </a:xfrm>
        </p:spPr>
        <p:txBody>
          <a:bodyPr>
            <a:noAutofit/>
          </a:bodyPr>
          <a:lstStyle/>
          <a:p>
            <a:r>
              <a:rPr lang="en-US" sz="3200" dirty="0"/>
              <a:t>Clinical Trial Data with ML/AI implementation for Patients/Doctor</a:t>
            </a:r>
          </a:p>
        </p:txBody>
      </p:sp>
      <p:sp>
        <p:nvSpPr>
          <p:cNvPr id="4" name="Rectangle: Rounded Corners 3">
            <a:extLst>
              <a:ext uri="{FF2B5EF4-FFF2-40B4-BE49-F238E27FC236}">
                <a16:creationId xmlns:a16="http://schemas.microsoft.com/office/drawing/2014/main" id="{2A6C1B37-8EAB-4B51-9A29-FCD9FCE1E205}"/>
              </a:ext>
            </a:extLst>
          </p:cNvPr>
          <p:cNvSpPr/>
          <p:nvPr/>
        </p:nvSpPr>
        <p:spPr>
          <a:xfrm>
            <a:off x="2374451" y="1223889"/>
            <a:ext cx="3421666" cy="507843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1" dirty="0"/>
              <a:t>Machine Learning/ AI </a:t>
            </a:r>
          </a:p>
        </p:txBody>
      </p:sp>
      <p:sp>
        <p:nvSpPr>
          <p:cNvPr id="5" name="Rectangle: Rounded Corners 4">
            <a:extLst>
              <a:ext uri="{FF2B5EF4-FFF2-40B4-BE49-F238E27FC236}">
                <a16:creationId xmlns:a16="http://schemas.microsoft.com/office/drawing/2014/main" id="{18497FDB-8901-425C-9899-EB630E02DA24}"/>
              </a:ext>
            </a:extLst>
          </p:cNvPr>
          <p:cNvSpPr/>
          <p:nvPr/>
        </p:nvSpPr>
        <p:spPr>
          <a:xfrm>
            <a:off x="100998" y="2691905"/>
            <a:ext cx="1624950" cy="211711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20574" rIns="20574" rtlCol="0" anchor="ctr"/>
          <a:lstStyle/>
          <a:p>
            <a:pPr algn="ctr"/>
            <a:r>
              <a:rPr lang="en-US" sz="2401" dirty="0">
                <a:solidFill>
                  <a:schemeClr val="tx2">
                    <a:lumMod val="90000"/>
                    <a:lumOff val="10000"/>
                  </a:schemeClr>
                </a:solidFill>
              </a:rPr>
              <a:t>CDISC Clinical Trial Data</a:t>
            </a:r>
          </a:p>
        </p:txBody>
      </p:sp>
      <p:sp>
        <p:nvSpPr>
          <p:cNvPr id="12" name="Rectangle: Rounded Corners 11">
            <a:extLst>
              <a:ext uri="{FF2B5EF4-FFF2-40B4-BE49-F238E27FC236}">
                <a16:creationId xmlns:a16="http://schemas.microsoft.com/office/drawing/2014/main" id="{22F3B105-F871-4B00-A9D7-56A5B85D4C4E}"/>
              </a:ext>
            </a:extLst>
          </p:cNvPr>
          <p:cNvSpPr/>
          <p:nvPr/>
        </p:nvSpPr>
        <p:spPr>
          <a:xfrm>
            <a:off x="6420973" y="2508264"/>
            <a:ext cx="1776144" cy="248439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1" dirty="0">
                <a:solidFill>
                  <a:schemeClr val="tx2">
                    <a:lumMod val="90000"/>
                    <a:lumOff val="10000"/>
                  </a:schemeClr>
                </a:solidFill>
              </a:rPr>
              <a:t>Patients/ Doctors/ Healthcare Providers</a:t>
            </a:r>
          </a:p>
          <a:p>
            <a:pPr marL="428611" indent="-428611" algn="ctr">
              <a:buFont typeface="Arial" panose="020B0604020202020204" pitchFamily="34" charset="0"/>
              <a:buChar char="•"/>
            </a:pPr>
            <a:endParaRPr lang="en-US" sz="2401" dirty="0">
              <a:solidFill>
                <a:schemeClr val="tx2">
                  <a:lumMod val="90000"/>
                  <a:lumOff val="10000"/>
                </a:schemeClr>
              </a:solidFill>
            </a:endParaRPr>
          </a:p>
        </p:txBody>
      </p:sp>
      <p:pic>
        <p:nvPicPr>
          <p:cNvPr id="1026" name="Picture 2" descr="Image result for chatbot">
            <a:extLst>
              <a:ext uri="{FF2B5EF4-FFF2-40B4-BE49-F238E27FC236}">
                <a16:creationId xmlns:a16="http://schemas.microsoft.com/office/drawing/2014/main" id="{0CC63D6D-1903-41E2-B225-1BB600490E1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10465" y="2306111"/>
            <a:ext cx="1388936" cy="916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atural language processing">
            <a:extLst>
              <a:ext uri="{FF2B5EF4-FFF2-40B4-BE49-F238E27FC236}">
                <a16:creationId xmlns:a16="http://schemas.microsoft.com/office/drawing/2014/main" id="{AA564917-3CBE-4BD1-8ACE-941F28EE4B0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58916" y="3315906"/>
            <a:ext cx="2485103" cy="13185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oice recognition">
            <a:extLst>
              <a:ext uri="{FF2B5EF4-FFF2-40B4-BE49-F238E27FC236}">
                <a16:creationId xmlns:a16="http://schemas.microsoft.com/office/drawing/2014/main" id="{41FF4C21-B804-4AFA-9901-D09F68F3BDF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66788" y="2306112"/>
            <a:ext cx="1111353" cy="148371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C40806B5-4ED9-48A6-922B-CE84F140B1FD}"/>
              </a:ext>
            </a:extLst>
          </p:cNvPr>
          <p:cNvCxnSpPr>
            <a:cxnSpLocks/>
            <a:stCxn id="4" idx="3"/>
            <a:endCxn id="12" idx="1"/>
          </p:cNvCxnSpPr>
          <p:nvPr/>
        </p:nvCxnSpPr>
        <p:spPr>
          <a:xfrm flipV="1">
            <a:off x="5796117" y="3750461"/>
            <a:ext cx="624856" cy="12647"/>
          </a:xfrm>
          <a:prstGeom prst="straightConnector1">
            <a:avLst/>
          </a:prstGeom>
          <a:ln w="57150">
            <a:solidFill>
              <a:srgbClr val="FFC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27A93B08-74DC-4635-842D-94CE28AFE034}"/>
              </a:ext>
            </a:extLst>
          </p:cNvPr>
          <p:cNvCxnSpPr>
            <a:cxnSpLocks/>
            <a:stCxn id="5" idx="3"/>
            <a:endCxn id="4" idx="1"/>
          </p:cNvCxnSpPr>
          <p:nvPr/>
        </p:nvCxnSpPr>
        <p:spPr>
          <a:xfrm>
            <a:off x="1725948" y="3750461"/>
            <a:ext cx="648503" cy="12647"/>
          </a:xfrm>
          <a:prstGeom prst="straightConnector1">
            <a:avLst/>
          </a:prstGeom>
          <a:ln w="57150">
            <a:solidFill>
              <a:srgbClr val="FFC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32" name="Picture 8" descr="Image result for visualization">
            <a:extLst>
              <a:ext uri="{FF2B5EF4-FFF2-40B4-BE49-F238E27FC236}">
                <a16:creationId xmlns:a16="http://schemas.microsoft.com/office/drawing/2014/main" id="{0DA2771C-9887-43EC-8E17-4BEF661AD06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914471" y="4579424"/>
            <a:ext cx="1773993" cy="1321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240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EFA30-639E-4A3B-80A2-63CA453C9D23}"/>
              </a:ext>
            </a:extLst>
          </p:cNvPr>
          <p:cNvSpPr>
            <a:spLocks noGrp="1"/>
          </p:cNvSpPr>
          <p:nvPr>
            <p:ph idx="4294967295"/>
          </p:nvPr>
        </p:nvSpPr>
        <p:spPr>
          <a:xfrm>
            <a:off x="0" y="1181687"/>
            <a:ext cx="7913688" cy="5482638"/>
          </a:xfrm>
        </p:spPr>
        <p:txBody>
          <a:bodyPr>
            <a:normAutofit/>
          </a:bodyPr>
          <a:lstStyle/>
          <a:p>
            <a:pPr>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Disease Identification/Diagnosis</a:t>
            </a:r>
          </a:p>
          <a:p>
            <a:pPr>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Personalized Treatment</a:t>
            </a:r>
          </a:p>
          <a:p>
            <a:pPr>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Drug Discovery</a:t>
            </a:r>
          </a:p>
          <a:p>
            <a:pPr>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Manufacturing Automation / Optimization</a:t>
            </a:r>
          </a:p>
          <a:p>
            <a:pPr>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Clinical Trial Research</a:t>
            </a:r>
          </a:p>
          <a:p>
            <a:pPr>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Radiology and Radiotherapy</a:t>
            </a:r>
          </a:p>
          <a:p>
            <a:pPr>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Site Selection</a:t>
            </a:r>
          </a:p>
          <a:p>
            <a:pPr>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Patient Recruitments</a:t>
            </a:r>
          </a:p>
          <a:p>
            <a:pPr>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Pharmacovigilance </a:t>
            </a:r>
          </a:p>
          <a:p>
            <a:endParaRPr lang="en-US" sz="2400"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F1F17025-45B7-4EE2-8592-4C5F66C0F0FB}"/>
              </a:ext>
            </a:extLst>
          </p:cNvPr>
          <p:cNvSpPr>
            <a:spLocks noGrp="1"/>
          </p:cNvSpPr>
          <p:nvPr>
            <p:ph type="title" idx="4294967295"/>
          </p:nvPr>
        </p:nvSpPr>
        <p:spPr>
          <a:xfrm>
            <a:off x="403225" y="249947"/>
            <a:ext cx="8740775" cy="487363"/>
          </a:xfrm>
        </p:spPr>
        <p:txBody>
          <a:bodyPr>
            <a:normAutofit fontScale="90000"/>
          </a:bodyPr>
          <a:lstStyle/>
          <a:p>
            <a:r>
              <a:rPr lang="en-US" dirty="0"/>
              <a:t>Machine Learning Implementation to solve problems</a:t>
            </a:r>
          </a:p>
        </p:txBody>
      </p:sp>
    </p:spTree>
    <p:extLst>
      <p:ext uri="{BB962C8B-B14F-4D97-AF65-F5344CB8AC3E}">
        <p14:creationId xmlns:p14="http://schemas.microsoft.com/office/powerpoint/2010/main" val="39772602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35A4E-3A37-4EC3-B25D-2326454D1A30}"/>
              </a:ext>
            </a:extLst>
          </p:cNvPr>
          <p:cNvSpPr>
            <a:spLocks noGrp="1"/>
          </p:cNvSpPr>
          <p:nvPr>
            <p:ph type="title" idx="4294967295"/>
          </p:nvPr>
        </p:nvSpPr>
        <p:spPr>
          <a:xfrm>
            <a:off x="0" y="250555"/>
            <a:ext cx="8975188" cy="649287"/>
          </a:xfrm>
        </p:spPr>
        <p:txBody>
          <a:bodyPr>
            <a:normAutofit fontScale="90000"/>
          </a:bodyPr>
          <a:lstStyle/>
          <a:p>
            <a:r>
              <a:rPr lang="en-US" dirty="0"/>
              <a:t>Adoption of Machine Learning / AI in Pharma</a:t>
            </a:r>
          </a:p>
        </p:txBody>
      </p:sp>
      <p:sp>
        <p:nvSpPr>
          <p:cNvPr id="4" name="Title 1">
            <a:extLst>
              <a:ext uri="{FF2B5EF4-FFF2-40B4-BE49-F238E27FC236}">
                <a16:creationId xmlns:a16="http://schemas.microsoft.com/office/drawing/2014/main" id="{5BA78BB6-FD86-49D1-96A6-A4D72C6F0336}"/>
              </a:ext>
            </a:extLst>
          </p:cNvPr>
          <p:cNvSpPr txBox="1">
            <a:spLocks noGrp="1"/>
          </p:cNvSpPr>
          <p:nvPr>
            <p:ph idx="4294967295"/>
          </p:nvPr>
        </p:nvSpPr>
        <p:spPr>
          <a:xfrm>
            <a:off x="0" y="1676400"/>
            <a:ext cx="7912100" cy="5005754"/>
          </a:xfrm>
          <a:prstGeom prst="rect">
            <a:avLst/>
          </a:prstGeom>
        </p:spPr>
        <p:txBody>
          <a:bodyPr>
            <a:normAutofit/>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428739" indent="-428739">
              <a:buFont typeface="Wingdings" panose="05000000000000000000" pitchFamily="2" charset="2"/>
              <a:buChar char="Ø"/>
            </a:pPr>
            <a:r>
              <a:rPr lang="en-US" altLang="en-US" sz="2400" dirty="0">
                <a:latin typeface="Arial" panose="020B0604020202020204" pitchFamily="34" charset="0"/>
                <a:cs typeface="Arial" panose="020B0604020202020204" pitchFamily="34" charset="0"/>
              </a:rPr>
              <a:t>Slow</a:t>
            </a:r>
          </a:p>
          <a:p>
            <a:pPr marL="428739" indent="-428739">
              <a:buFont typeface="Wingdings" panose="05000000000000000000" pitchFamily="2" charset="2"/>
              <a:buChar char="Ø"/>
            </a:pPr>
            <a:endParaRPr lang="en-US" altLang="en-US" sz="2400" dirty="0">
              <a:latin typeface="Arial" panose="020B0604020202020204" pitchFamily="34" charset="0"/>
              <a:cs typeface="Arial" panose="020B0604020202020204" pitchFamily="34" charset="0"/>
            </a:endParaRPr>
          </a:p>
          <a:p>
            <a:pPr marL="428739" indent="-428739">
              <a:buFont typeface="Wingdings" panose="05000000000000000000" pitchFamily="2" charset="2"/>
              <a:buChar char="Ø"/>
            </a:pPr>
            <a:r>
              <a:rPr lang="en-US" altLang="en-US" sz="2400" dirty="0">
                <a:latin typeface="Arial" panose="020B0604020202020204" pitchFamily="34" charset="0"/>
                <a:cs typeface="Arial" panose="020B0604020202020204" pitchFamily="34" charset="0"/>
              </a:rPr>
              <a:t>Regulatory restriction</a:t>
            </a:r>
          </a:p>
          <a:p>
            <a:pPr marL="428739" indent="-428739">
              <a:buFont typeface="Wingdings" panose="05000000000000000000" pitchFamily="2" charset="2"/>
              <a:buChar char="Ø"/>
            </a:pPr>
            <a:endParaRPr lang="en-US" altLang="en-US" sz="2400" dirty="0">
              <a:latin typeface="Arial" panose="020B0604020202020204" pitchFamily="34" charset="0"/>
              <a:cs typeface="Arial" panose="020B0604020202020204" pitchFamily="34" charset="0"/>
            </a:endParaRPr>
          </a:p>
          <a:p>
            <a:pPr marL="428739" indent="-428739">
              <a:buFont typeface="Wingdings" panose="05000000000000000000" pitchFamily="2" charset="2"/>
              <a:buChar char="Ø"/>
            </a:pPr>
            <a:r>
              <a:rPr lang="en-US" altLang="en-US" sz="2400" dirty="0">
                <a:latin typeface="Arial" panose="020B0604020202020204" pitchFamily="34" charset="0"/>
                <a:cs typeface="Arial" panose="020B0604020202020204" pitchFamily="34" charset="0"/>
              </a:rPr>
              <a:t>Machine Learning Black Box challenge – need to build ML models, statistically or mathematically proven and validated, to explain final results.</a:t>
            </a:r>
          </a:p>
          <a:p>
            <a:pPr marL="0" indent="0"/>
            <a:endParaRPr lang="en-US" altLang="en-US" sz="2400" dirty="0">
              <a:latin typeface="Arial" panose="020B0604020202020204" pitchFamily="34" charset="0"/>
              <a:cs typeface="Arial" panose="020B0604020202020204" pitchFamily="34" charset="0"/>
            </a:endParaRPr>
          </a:p>
          <a:p>
            <a:pPr marL="428739" indent="-428739">
              <a:buFont typeface="Wingdings" panose="05000000000000000000" pitchFamily="2" charset="2"/>
              <a:buChar char="Ø"/>
            </a:pPr>
            <a:r>
              <a:rPr lang="en-US" altLang="en-US" sz="2400" dirty="0">
                <a:latin typeface="Arial" panose="020B0604020202020204" pitchFamily="34" charset="0"/>
                <a:cs typeface="Arial" panose="020B0604020202020204" pitchFamily="34" charset="0"/>
              </a:rPr>
              <a:t>Status Quo / Change Management</a:t>
            </a:r>
          </a:p>
          <a:p>
            <a:pPr marL="428739" indent="-428739">
              <a:buFont typeface="Wingdings" panose="05000000000000000000" pitchFamily="2" charset="2"/>
              <a:buChar char="Ø"/>
            </a:pPr>
            <a:endParaRPr lang="en-US" altLang="en-US" sz="2400" dirty="0">
              <a:latin typeface="Arial" panose="020B0604020202020204" pitchFamily="34" charset="0"/>
              <a:cs typeface="Arial" panose="020B0604020202020204" pitchFamily="34" charset="0"/>
            </a:endParaRPr>
          </a:p>
          <a:p>
            <a:pPr marL="428739" indent="-428739">
              <a:buFont typeface="Wingdings" panose="05000000000000000000" pitchFamily="2" charset="2"/>
              <a:buChar char="Ø"/>
            </a:pPr>
            <a:r>
              <a:rPr lang="en-US" altLang="en-US" sz="2400" dirty="0">
                <a:latin typeface="Arial" panose="020B0604020202020204" pitchFamily="34" charset="0"/>
                <a:cs typeface="Arial" panose="020B0604020202020204" pitchFamily="34" charset="0"/>
              </a:rPr>
              <a:t>Big investment in Healthcare and a lot of AI Start up aiming Pharma</a:t>
            </a:r>
          </a:p>
          <a:p>
            <a:pPr marL="428739" indent="-428739">
              <a:buFont typeface="Wingdings" panose="05000000000000000000" pitchFamily="2" charset="2"/>
              <a:buChar char="Ø"/>
            </a:pPr>
            <a:endParaRPr lang="en-US" altLang="en-US" sz="2400" dirty="0">
              <a:latin typeface="Arial" panose="020B0604020202020204" pitchFamily="34" charset="0"/>
              <a:cs typeface="Arial" panose="020B0604020202020204" pitchFamily="34" charset="0"/>
            </a:endParaRPr>
          </a:p>
          <a:p>
            <a:pPr marL="428739" indent="-428739">
              <a:buFont typeface="Arial" panose="020B0604020202020204" pitchFamily="34" charset="0"/>
              <a:buChar char="•"/>
            </a:pPr>
            <a:endParaRPr lang="en-US"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90096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60D52E-5074-4543-8C5F-E9A4F6E39AE0}"/>
              </a:ext>
            </a:extLst>
          </p:cNvPr>
          <p:cNvSpPr txBox="1">
            <a:spLocks/>
          </p:cNvSpPr>
          <p:nvPr/>
        </p:nvSpPr>
        <p:spPr>
          <a:xfrm>
            <a:off x="194159" y="37437"/>
            <a:ext cx="8755681" cy="1305613"/>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3600" b="1" dirty="0">
                <a:solidFill>
                  <a:schemeClr val="bg1"/>
                </a:solidFill>
              </a:rPr>
              <a:t>Now, how Pharma goes into  AI/ML market</a:t>
            </a:r>
            <a:endParaRPr lang="en-US" altLang="en-US" sz="3600" b="1" dirty="0">
              <a:solidFill>
                <a:schemeClr val="tx2">
                  <a:lumMod val="50000"/>
                  <a:lumOff val="50000"/>
                </a:schemeClr>
              </a:solidFill>
            </a:endParaRPr>
          </a:p>
        </p:txBody>
      </p:sp>
      <p:sp>
        <p:nvSpPr>
          <p:cNvPr id="4" name="Title 1">
            <a:extLst>
              <a:ext uri="{FF2B5EF4-FFF2-40B4-BE49-F238E27FC236}">
                <a16:creationId xmlns:a16="http://schemas.microsoft.com/office/drawing/2014/main" id="{1F062AA2-CB83-449F-B0D4-1A2587AAC840}"/>
              </a:ext>
            </a:extLst>
          </p:cNvPr>
          <p:cNvSpPr txBox="1">
            <a:spLocks/>
          </p:cNvSpPr>
          <p:nvPr/>
        </p:nvSpPr>
        <p:spPr>
          <a:xfrm>
            <a:off x="110023" y="1525930"/>
            <a:ext cx="8755681" cy="4908737"/>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571500" indent="-571500">
              <a:buFont typeface="Arial" panose="020B0604020202020204" pitchFamily="34" charset="0"/>
              <a:buChar char="•"/>
            </a:pPr>
            <a:r>
              <a:rPr lang="en-US" altLang="en-US" sz="2800" dirty="0"/>
              <a:t>GSK sign $43 million contract with Exscientia to speed drug discovery</a:t>
            </a:r>
          </a:p>
          <a:p>
            <a:pPr marL="571500" indent="-571500">
              <a:buFont typeface="Arial" panose="020B0604020202020204" pitchFamily="34" charset="0"/>
              <a:buChar char="•"/>
            </a:pPr>
            <a:r>
              <a:rPr lang="en-US" altLang="en-US" sz="2800" dirty="0"/>
              <a:t>J&amp;J (Surgical Robotics) – partners with Google. Leverage AI/ML to help surgeons by interpreting what they see or predict during surgery</a:t>
            </a:r>
          </a:p>
          <a:p>
            <a:pPr marL="571500" indent="-571500">
              <a:buFont typeface="Arial" panose="020B0604020202020204" pitchFamily="34" charset="0"/>
              <a:buChar char="•"/>
            </a:pPr>
            <a:r>
              <a:rPr lang="en-US" altLang="en-US" sz="2800" dirty="0"/>
              <a:t>Roche - With GNS Healthcare, use ML to find novel targets for cancer therapy using cancer patient data </a:t>
            </a:r>
          </a:p>
          <a:p>
            <a:pPr marL="571500" indent="-571500">
              <a:buFont typeface="Arial" panose="020B0604020202020204" pitchFamily="34" charset="0"/>
              <a:buChar char="•"/>
            </a:pPr>
            <a:r>
              <a:rPr lang="en-US" altLang="en-US" sz="2800" dirty="0"/>
              <a:t>Pfizer - With IBM, utilize Watson for drug discovery. Watson has accumulated data from 25 million articles compared to 200 articles a human researcher can read in a year. </a:t>
            </a:r>
          </a:p>
          <a:p>
            <a:pPr marL="571500" indent="-571500">
              <a:buFont typeface="Arial" panose="020B0604020202020204" pitchFamily="34" charset="0"/>
              <a:buChar char="•"/>
            </a:pPr>
            <a:endParaRPr lang="en-US" altLang="en-US" sz="2800" dirty="0"/>
          </a:p>
          <a:p>
            <a:pPr marL="914400" lvl="1" indent="-571500">
              <a:buFont typeface="Arial" panose="020B0604020202020204" pitchFamily="34" charset="0"/>
              <a:buChar char="•"/>
            </a:pPr>
            <a:endParaRPr lang="en-US" altLang="en-US" sz="2800" dirty="0"/>
          </a:p>
        </p:txBody>
      </p:sp>
    </p:spTree>
    <p:extLst>
      <p:ext uri="{BB962C8B-B14F-4D97-AF65-F5344CB8AC3E}">
        <p14:creationId xmlns:p14="http://schemas.microsoft.com/office/powerpoint/2010/main" val="1391832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855610" y="0"/>
            <a:ext cx="8755681" cy="2204831"/>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altLang="en-US" sz="4400" b="1" dirty="0">
                <a:solidFill>
                  <a:schemeClr val="bg1"/>
                </a:solidFill>
              </a:rPr>
              <a:t>Healthcare AI/ML market</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59E2D7FE-5A66-4573-B347-66C39F038610}"/>
              </a:ext>
            </a:extLst>
          </p:cNvPr>
          <p:cNvSpPr txBox="1">
            <a:spLocks/>
          </p:cNvSpPr>
          <p:nvPr/>
        </p:nvSpPr>
        <p:spPr>
          <a:xfrm>
            <a:off x="481083" y="1578664"/>
            <a:ext cx="8013559" cy="43310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571500" indent="-571500">
              <a:buFont typeface="Arial" panose="020B0604020202020204" pitchFamily="34" charset="0"/>
              <a:buChar char="•"/>
            </a:pPr>
            <a:r>
              <a:rPr lang="en-US" altLang="en-US" sz="3600" dirty="0"/>
              <a:t>US - 320 million in 2016</a:t>
            </a:r>
          </a:p>
          <a:p>
            <a:pPr marL="571500" indent="-571500">
              <a:buFont typeface="Arial" panose="020B0604020202020204" pitchFamily="34" charset="0"/>
              <a:buChar char="•"/>
            </a:pPr>
            <a:r>
              <a:rPr lang="en-US" altLang="en-US" sz="3600" dirty="0"/>
              <a:t>Europe – 270 million in 2016</a:t>
            </a:r>
          </a:p>
          <a:p>
            <a:pPr marL="571500" indent="-571500">
              <a:buFont typeface="Arial" panose="020B0604020202020204" pitchFamily="34" charset="0"/>
              <a:buChar char="•"/>
            </a:pPr>
            <a:r>
              <a:rPr lang="en-US" altLang="en-US" sz="3600" dirty="0"/>
              <a:t>40% annual rate </a:t>
            </a:r>
          </a:p>
          <a:p>
            <a:pPr marL="571500" indent="-571500">
              <a:buFont typeface="Arial" panose="020B0604020202020204" pitchFamily="34" charset="0"/>
              <a:buChar char="•"/>
            </a:pPr>
            <a:r>
              <a:rPr lang="en-US" altLang="en-US" sz="3600" dirty="0"/>
              <a:t>10 billion in 2024</a:t>
            </a:r>
          </a:p>
          <a:p>
            <a:pPr marL="571500" indent="-571500">
              <a:buFont typeface="Arial" panose="020B0604020202020204" pitchFamily="34" charset="0"/>
              <a:buChar char="•"/>
            </a:pPr>
            <a:endParaRPr lang="en-US" altLang="en-US" sz="3600" dirty="0"/>
          </a:p>
          <a:p>
            <a:pPr marL="571500" indent="-571500">
              <a:buFont typeface="Arial" panose="020B0604020202020204" pitchFamily="34" charset="0"/>
              <a:buChar char="•"/>
            </a:pPr>
            <a:r>
              <a:rPr lang="en-US" altLang="en-US" sz="3600" dirty="0"/>
              <a:t>Short in talents</a:t>
            </a:r>
          </a:p>
          <a:p>
            <a:pPr marL="571500" indent="-571500">
              <a:buFont typeface="Arial" panose="020B0604020202020204" pitchFamily="34" charset="0"/>
              <a:buChar char="•"/>
            </a:pPr>
            <a:r>
              <a:rPr lang="en-US" altLang="en-US" sz="3600" dirty="0"/>
              <a:t>Great opportunities </a:t>
            </a:r>
          </a:p>
          <a:p>
            <a:pPr marL="571500" indent="-571500">
              <a:buFont typeface="Arial" panose="020B0604020202020204" pitchFamily="34" charset="0"/>
              <a:buChar char="•"/>
            </a:pPr>
            <a:endParaRPr lang="en-US" altLang="en-US" sz="3600" dirty="0"/>
          </a:p>
          <a:p>
            <a:pPr marL="571500" indent="-571500">
              <a:buFont typeface="Arial" panose="020B0604020202020204" pitchFamily="34" charset="0"/>
              <a:buChar char="•"/>
            </a:pPr>
            <a:endParaRPr lang="en-US" altLang="en-US" sz="3600" dirty="0"/>
          </a:p>
        </p:txBody>
      </p:sp>
    </p:spTree>
    <p:extLst>
      <p:ext uri="{BB962C8B-B14F-4D97-AF65-F5344CB8AC3E}">
        <p14:creationId xmlns:p14="http://schemas.microsoft.com/office/powerpoint/2010/main" val="97196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94159" y="1"/>
            <a:ext cx="8949841" cy="1266092"/>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000" b="1" dirty="0">
                <a:solidFill>
                  <a:schemeClr val="bg1"/>
                </a:solidFill>
              </a:rPr>
              <a:t>How can I start/learn “Machine Learning”?</a:t>
            </a:r>
            <a:endParaRPr lang="en-US" altLang="en-US" sz="4000" b="1" dirty="0">
              <a:solidFill>
                <a:schemeClr val="tx2">
                  <a:lumMod val="50000"/>
                  <a:lumOff val="50000"/>
                </a:schemeClr>
              </a:solidFill>
            </a:endParaRPr>
          </a:p>
        </p:txBody>
      </p:sp>
      <p:sp>
        <p:nvSpPr>
          <p:cNvPr id="3" name="Title 1">
            <a:extLst>
              <a:ext uri="{FF2B5EF4-FFF2-40B4-BE49-F238E27FC236}">
                <a16:creationId xmlns:a16="http://schemas.microsoft.com/office/drawing/2014/main" id="{59E2D7FE-5A66-4573-B347-66C39F038610}"/>
              </a:ext>
            </a:extLst>
          </p:cNvPr>
          <p:cNvSpPr txBox="1">
            <a:spLocks/>
          </p:cNvSpPr>
          <p:nvPr/>
        </p:nvSpPr>
        <p:spPr>
          <a:xfrm>
            <a:off x="481083" y="1578664"/>
            <a:ext cx="8013559" cy="43310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marL="571500" indent="-571500">
              <a:buFont typeface="Arial" panose="020B0604020202020204" pitchFamily="34" charset="0"/>
              <a:buChar char="•"/>
            </a:pPr>
            <a:r>
              <a:rPr lang="en-US" altLang="en-US" sz="3200" dirty="0"/>
              <a:t>Embrace changes</a:t>
            </a:r>
          </a:p>
          <a:p>
            <a:pPr marL="571500" indent="-571500">
              <a:buFont typeface="Arial" panose="020B0604020202020204" pitchFamily="34" charset="0"/>
              <a:buChar char="•"/>
            </a:pPr>
            <a:r>
              <a:rPr lang="en-US" altLang="en-US" sz="3200" dirty="0"/>
              <a:t>Starting reading about Machine Learning</a:t>
            </a:r>
          </a:p>
          <a:p>
            <a:pPr marL="571500" indent="-571500">
              <a:buFont typeface="Arial" panose="020B0604020202020204" pitchFamily="34" charset="0"/>
              <a:buChar char="•"/>
            </a:pPr>
            <a:r>
              <a:rPr lang="en-US" altLang="en-US" sz="3200" dirty="0"/>
              <a:t>Take courses ( online or school)</a:t>
            </a:r>
          </a:p>
          <a:p>
            <a:pPr marL="571500" indent="-571500">
              <a:buFont typeface="Arial" panose="020B0604020202020204" pitchFamily="34" charset="0"/>
              <a:buChar char="•"/>
            </a:pPr>
            <a:r>
              <a:rPr lang="en-US" altLang="en-US" sz="3200" dirty="0"/>
              <a:t>Exercises</a:t>
            </a:r>
          </a:p>
          <a:p>
            <a:pPr marL="571500" indent="-571500">
              <a:buFont typeface="Arial" panose="020B0604020202020204" pitchFamily="34" charset="0"/>
              <a:buChar char="•"/>
            </a:pPr>
            <a:r>
              <a:rPr lang="en-US" altLang="en-US" sz="3200" dirty="0"/>
              <a:t>Mimic others</a:t>
            </a:r>
          </a:p>
          <a:p>
            <a:pPr marL="571500" indent="-571500">
              <a:buFont typeface="Arial" panose="020B0604020202020204" pitchFamily="34" charset="0"/>
              <a:buChar char="•"/>
            </a:pPr>
            <a:r>
              <a:rPr lang="en-US" altLang="en-US" sz="3200" dirty="0"/>
              <a:t>Compete with others (Kaggle) </a:t>
            </a:r>
          </a:p>
          <a:p>
            <a:pPr marL="571500" indent="-571500">
              <a:buFont typeface="Arial" panose="020B0604020202020204" pitchFamily="34" charset="0"/>
              <a:buChar char="•"/>
            </a:pPr>
            <a:r>
              <a:rPr lang="en-US" altLang="en-US" sz="3200" dirty="0"/>
              <a:t>Start implementing in your organization even if it is a simple implementation</a:t>
            </a:r>
          </a:p>
          <a:p>
            <a:pPr marL="571500" indent="-571500">
              <a:buFont typeface="Arial" panose="020B0604020202020204" pitchFamily="34" charset="0"/>
              <a:buChar char="•"/>
            </a:pPr>
            <a:endParaRPr lang="en-US" altLang="en-US" sz="3200" dirty="0"/>
          </a:p>
          <a:p>
            <a:pPr marL="571500" indent="-571500">
              <a:buFont typeface="Arial" panose="020B0604020202020204" pitchFamily="34" charset="0"/>
              <a:buChar char="•"/>
            </a:pPr>
            <a:endParaRPr lang="en-US" altLang="en-US" sz="3200" dirty="0"/>
          </a:p>
        </p:txBody>
      </p:sp>
    </p:spTree>
    <p:extLst>
      <p:ext uri="{BB962C8B-B14F-4D97-AF65-F5344CB8AC3E}">
        <p14:creationId xmlns:p14="http://schemas.microsoft.com/office/powerpoint/2010/main" val="407604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7384-90CB-41BB-AF84-354C4B8A4F53}"/>
              </a:ext>
            </a:extLst>
          </p:cNvPr>
          <p:cNvSpPr txBox="1">
            <a:spLocks/>
          </p:cNvSpPr>
          <p:nvPr/>
        </p:nvSpPr>
        <p:spPr>
          <a:xfrm>
            <a:off x="113488" y="104205"/>
            <a:ext cx="8755681" cy="844062"/>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pPr algn="ctr"/>
            <a:r>
              <a:rPr lang="en-US" altLang="en-US" sz="4400" b="1" dirty="0">
                <a:solidFill>
                  <a:schemeClr val="bg1"/>
                </a:solidFill>
              </a:rPr>
              <a:t>Conclusion</a:t>
            </a:r>
            <a:endParaRPr lang="en-US" altLang="en-US" sz="4400" b="1" dirty="0">
              <a:solidFill>
                <a:schemeClr val="tx2">
                  <a:lumMod val="50000"/>
                  <a:lumOff val="50000"/>
                </a:schemeClr>
              </a:solidFill>
            </a:endParaRPr>
          </a:p>
        </p:txBody>
      </p:sp>
      <p:sp>
        <p:nvSpPr>
          <p:cNvPr id="3" name="Title 1">
            <a:extLst>
              <a:ext uri="{FF2B5EF4-FFF2-40B4-BE49-F238E27FC236}">
                <a16:creationId xmlns:a16="http://schemas.microsoft.com/office/drawing/2014/main" id="{59E2D7FE-5A66-4573-B347-66C39F038610}"/>
              </a:ext>
            </a:extLst>
          </p:cNvPr>
          <p:cNvSpPr txBox="1">
            <a:spLocks/>
          </p:cNvSpPr>
          <p:nvPr/>
        </p:nvSpPr>
        <p:spPr>
          <a:xfrm>
            <a:off x="113488" y="1592732"/>
            <a:ext cx="8755681" cy="4331069"/>
          </a:xfrm>
          <a:prstGeom prst="rect">
            <a:avLst/>
          </a:prstGeom>
        </p:spPr>
        <p:txBody>
          <a:bodyPr/>
          <a:lstStyle>
            <a:lvl1pPr algn="l" defTabSz="685783"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a:lstStyle>
          <a:p>
            <a:r>
              <a:rPr lang="en-US" sz="3600" dirty="0"/>
              <a:t>“Medicines and Data Science” company.</a:t>
            </a:r>
          </a:p>
          <a:p>
            <a:r>
              <a:rPr lang="en-US" altLang="en-US" sz="3600" dirty="0"/>
              <a:t>			Novartis CEO </a:t>
            </a:r>
            <a:r>
              <a:rPr lang="en-US" sz="3600" dirty="0"/>
              <a:t>Vas Narasimhan</a:t>
            </a:r>
          </a:p>
          <a:p>
            <a:endParaRPr lang="en-US" altLang="en-US" sz="3600" dirty="0"/>
          </a:p>
          <a:p>
            <a:endParaRPr lang="en-US" altLang="en-US" sz="3600" dirty="0"/>
          </a:p>
          <a:p>
            <a:r>
              <a:rPr lang="en-US" altLang="en-US" sz="3600" dirty="0"/>
              <a:t>“The hardest part is starting.  Once you get that out of the way, you will find the rest of journey much easier.”</a:t>
            </a:r>
          </a:p>
          <a:p>
            <a:endParaRPr lang="en-US" altLang="en-US" sz="3600" dirty="0"/>
          </a:p>
          <a:p>
            <a:r>
              <a:rPr lang="en-US" altLang="en-US" sz="3600" dirty="0"/>
              <a:t>“Secret of getting ahead is getting started”</a:t>
            </a:r>
          </a:p>
          <a:p>
            <a:pPr marL="571500" indent="-571500">
              <a:buFont typeface="Arial" panose="020B0604020202020204" pitchFamily="34" charset="0"/>
              <a:buChar char="•"/>
            </a:pPr>
            <a:endParaRPr lang="en-US" altLang="en-US" sz="3600" dirty="0"/>
          </a:p>
          <a:p>
            <a:pPr marL="571500" indent="-571500">
              <a:buFont typeface="Arial" panose="020B0604020202020204" pitchFamily="34" charset="0"/>
              <a:buChar char="•"/>
            </a:pPr>
            <a:endParaRPr lang="en-US" altLang="en-US" sz="3600" dirty="0"/>
          </a:p>
          <a:p>
            <a:pPr marL="571500" indent="-571500">
              <a:buFont typeface="Arial" panose="020B0604020202020204" pitchFamily="34" charset="0"/>
              <a:buChar char="•"/>
            </a:pPr>
            <a:endParaRPr lang="en-US" altLang="en-US" sz="3600" dirty="0"/>
          </a:p>
        </p:txBody>
      </p:sp>
    </p:spTree>
    <p:extLst>
      <p:ext uri="{BB962C8B-B14F-4D97-AF65-F5344CB8AC3E}">
        <p14:creationId xmlns:p14="http://schemas.microsoft.com/office/powerpoint/2010/main" val="60156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0E03E-8A45-FD45-9141-5FDB407D2D0E}"/>
              </a:ext>
            </a:extLst>
          </p:cNvPr>
          <p:cNvSpPr>
            <a:spLocks noGrp="1"/>
          </p:cNvSpPr>
          <p:nvPr>
            <p:ph type="title"/>
          </p:nvPr>
        </p:nvSpPr>
        <p:spPr>
          <a:xfrm>
            <a:off x="322288" y="2091692"/>
            <a:ext cx="6982752" cy="3014153"/>
          </a:xfrm>
        </p:spPr>
        <p:txBody>
          <a:bodyPr/>
          <a:lstStyle/>
          <a:p>
            <a:pPr algn="ctr"/>
            <a:r>
              <a:rPr lang="en-US" dirty="0"/>
              <a:t>Thanks!!!</a:t>
            </a:r>
            <a:br>
              <a:rPr lang="en-US" dirty="0"/>
            </a:br>
            <a:r>
              <a:rPr lang="en-US" dirty="0"/>
              <a:t>Contact klee@clinidatainsight.com for any questions</a:t>
            </a:r>
          </a:p>
        </p:txBody>
      </p:sp>
      <p:pic>
        <p:nvPicPr>
          <p:cNvPr id="4" name="Picture 3">
            <a:extLst>
              <a:ext uri="{FF2B5EF4-FFF2-40B4-BE49-F238E27FC236}">
                <a16:creationId xmlns:a16="http://schemas.microsoft.com/office/drawing/2014/main" id="{6E86650C-D27A-AA4E-89B0-A5DB2E6B2D98}"/>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305040" y="5902228"/>
            <a:ext cx="1838960" cy="619760"/>
          </a:xfrm>
          <a:prstGeom prst="rect">
            <a:avLst/>
          </a:prstGeom>
          <a:noFill/>
          <a:ln>
            <a:noFill/>
          </a:ln>
        </p:spPr>
      </p:pic>
    </p:spTree>
    <p:extLst>
      <p:ext uri="{BB962C8B-B14F-4D97-AF65-F5344CB8AC3E}">
        <p14:creationId xmlns:p14="http://schemas.microsoft.com/office/powerpoint/2010/main" val="2502922578"/>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enesis">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enesis">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Genesis">
      <a:fillStyleLst>
        <a:solidFill>
          <a:schemeClr val="phClr"/>
        </a:solidFill>
        <a:gradFill rotWithShape="1">
          <a:gsLst>
            <a:gs pos="0">
              <a:schemeClr val="phClr">
                <a:tint val="100000"/>
                <a:shade val="70000"/>
                <a:satMod val="100000"/>
                <a:greenMod val="110000"/>
              </a:schemeClr>
            </a:gs>
            <a:gs pos="75000">
              <a:schemeClr val="phClr">
                <a:tint val="40000"/>
                <a:satMod val="150000"/>
                <a:redMod val="100000"/>
                <a:blueMod val="100000"/>
              </a:schemeClr>
            </a:gs>
            <a:gs pos="100000">
              <a:schemeClr val="phClr">
                <a:tint val="60000"/>
                <a:satMod val="120000"/>
                <a:redMod val="100000"/>
                <a:blueMod val="100000"/>
              </a:schemeClr>
            </a:gs>
          </a:gsLst>
          <a:path path="circle">
            <a:fillToRect l="25000" t="25000" r="5000" b="5000"/>
          </a:path>
        </a:gradFill>
        <a:gradFill rotWithShape="1">
          <a:gsLst>
            <a:gs pos="0">
              <a:schemeClr val="phClr">
                <a:tint val="50000"/>
                <a:shade val="100000"/>
                <a:alpha val="100000"/>
                <a:satMod val="150000"/>
              </a:schemeClr>
            </a:gs>
            <a:gs pos="40000">
              <a:schemeClr val="phClr">
                <a:tint val="70000"/>
                <a:shade val="100000"/>
                <a:alpha val="100000"/>
                <a:satMod val="150000"/>
              </a:schemeClr>
            </a:gs>
            <a:gs pos="100000">
              <a:schemeClr val="phClr">
                <a:shade val="90000"/>
                <a:satMod val="110000"/>
              </a:schemeClr>
            </a:gs>
          </a:gsLst>
          <a:lin ang="5400000" scaled="0"/>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a:effectStyle>
        <a:effectStyle>
          <a:effectLst>
            <a:innerShdw blurRad="50800" dist="25400" dir="13500000">
              <a:srgbClr val="000000">
                <a:alpha val="75000"/>
              </a:srgbClr>
            </a:innerShdw>
            <a:reflection blurRad="101600" stA="40000" endPos="50000" dist="63500" dir="5400000" fadeDir="7200000" sy="-100000" kx="300000" rotWithShape="0"/>
          </a:effectLst>
          <a:scene3d>
            <a:camera prst="orthographicFront">
              <a:rot lat="0" lon="0" rev="0"/>
            </a:camera>
            <a:lightRig rig="chilly" dir="tr">
              <a:rot lat="0" lon="0" rev="1200000"/>
            </a:lightRig>
          </a:scene3d>
          <a:sp3d prstMaterial="plastic">
            <a:bevelT w="0" h="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blipFill rotWithShape="1">
          <a:blip xmlns:r="http://schemas.openxmlformats.org/officeDocument/2006/relationships" r:embed="rId3"/>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4B4653426883748A30F4E9EA7A64DB5" ma:contentTypeVersion="4" ma:contentTypeDescription="Create a new document." ma:contentTypeScope="" ma:versionID="ed6d550994f56b858521728697df854b">
  <xsd:schema xmlns:xsd="http://www.w3.org/2001/XMLSchema" xmlns:xs="http://www.w3.org/2001/XMLSchema" xmlns:p="http://schemas.microsoft.com/office/2006/metadata/properties" xmlns:ns2="1b10d4ff-422e-4141-a548-ccb44d5bbc92" xmlns:ns3="67d33b84-d8c6-4c91-a50e-409f2c552a7f" targetNamespace="http://schemas.microsoft.com/office/2006/metadata/properties" ma:root="true" ma:fieldsID="20612e9ad8f523a3d333537b9d7037e8" ns2:_="" ns3:_="">
    <xsd:import namespace="1b10d4ff-422e-4141-a548-ccb44d5bbc92"/>
    <xsd:import namespace="67d33b84-d8c6-4c91-a50e-409f2c552a7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10d4ff-422e-4141-a548-ccb44d5bb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7d33b84-d8c6-4c91-a50e-409f2c552a7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14D46E-23B4-42E0-A8BB-6CA0480FFBEB}">
  <ds:schemaRefs>
    <ds:schemaRef ds:uri="http://schemas.openxmlformats.org/package/2006/metadata/core-properties"/>
    <ds:schemaRef ds:uri="http://purl.org/dc/elements/1.1/"/>
    <ds:schemaRef ds:uri="67d33b84-d8c6-4c91-a50e-409f2c552a7f"/>
    <ds:schemaRef ds:uri="http://purl.org/dc/dcmitype/"/>
    <ds:schemaRef ds:uri="http://schemas.microsoft.com/office/2006/metadata/properties"/>
    <ds:schemaRef ds:uri="http://schemas.microsoft.com/office/2006/documentManagement/types"/>
    <ds:schemaRef ds:uri="http://schemas.microsoft.com/office/infopath/2007/PartnerControls"/>
    <ds:schemaRef ds:uri="1b10d4ff-422e-4141-a548-ccb44d5bbc92"/>
    <ds:schemaRef ds:uri="http://www.w3.org/XML/1998/namespace"/>
    <ds:schemaRef ds:uri="http://purl.org/dc/terms/"/>
  </ds:schemaRefs>
</ds:datastoreItem>
</file>

<file path=customXml/itemProps2.xml><?xml version="1.0" encoding="utf-8"?>
<ds:datastoreItem xmlns:ds="http://schemas.openxmlformats.org/officeDocument/2006/customXml" ds:itemID="{CC67DC09-D860-4A1F-ACAF-DCF1FAF28E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10d4ff-422e-4141-a548-ccb44d5bbc92"/>
    <ds:schemaRef ds:uri="67d33b84-d8c6-4c91-a50e-409f2c552a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95BD5F-A190-41FC-A638-E43281CA4B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Genesis.thmx</Template>
  <TotalTime>81314</TotalTime>
  <Words>7061</Words>
  <Application>Microsoft Office PowerPoint</Application>
  <PresentationFormat>On-screen Show (4:3)</PresentationFormat>
  <Paragraphs>1394</Paragraphs>
  <Slides>99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Arial</vt:lpstr>
      <vt:lpstr>Calibri</vt:lpstr>
      <vt:lpstr>Calisto MT</vt:lpstr>
      <vt:lpstr>Courier New</vt:lpstr>
      <vt:lpstr>Lato Regular</vt:lpstr>
      <vt:lpstr>Open Sans Light</vt:lpstr>
      <vt:lpstr>Wingdings</vt:lpstr>
      <vt:lpstr>Genesis</vt:lpstr>
      <vt:lpstr>Machine Learning Training</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Biometrics can utilize ML/AI in Pharma</vt:lpstr>
      <vt:lpstr>What is the reality of clinical trial data?</vt:lpstr>
      <vt:lpstr>Clinical Trial Data with ML/AI implementation for Patients/Doctor</vt:lpstr>
      <vt:lpstr>Machine Learning Implementation to solve problems</vt:lpstr>
      <vt:lpstr>Adoption of Machine Learning / AI in Pharma</vt:lpstr>
      <vt:lpstr>PowerPoint Presentation</vt:lpstr>
      <vt:lpstr>PowerPoint Presentation</vt:lpstr>
      <vt:lpstr>PowerPoint Presentation</vt:lpstr>
      <vt:lpstr>PowerPoint Presentation</vt:lpstr>
      <vt:lpstr>Thanks!!! Contact klee@clinidatainsight.com for any questions</vt:lpstr>
    </vt:vector>
  </TitlesOfParts>
  <Company>Clindata Insight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Peng Yang</dc:creator>
  <cp:lastModifiedBy>Kevin Lee</cp:lastModifiedBy>
  <cp:revision>451</cp:revision>
  <cp:lastPrinted>2018-08-16T06:24:18Z</cp:lastPrinted>
  <dcterms:created xsi:type="dcterms:W3CDTF">2014-06-08T16:57:45Z</dcterms:created>
  <dcterms:modified xsi:type="dcterms:W3CDTF">2018-09-06T14:36:14Z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0x01010084B4653426883748A30F4E9EA7A64DB5</vt:lpwstr>
  </property>
</Properties>
</file>